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1A1B-ED10-4379-9390-2AB7B30D82A4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052A5FF-1875-4F1C-A8F9-B01C22B6C8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1A1B-ED10-4379-9390-2AB7B30D82A4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A5FF-1875-4F1C-A8F9-B01C22B6C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052A5FF-1875-4F1C-A8F9-B01C22B6C8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1A1B-ED10-4379-9390-2AB7B30D82A4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1A1B-ED10-4379-9390-2AB7B30D82A4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052A5FF-1875-4F1C-A8F9-B01C22B6C8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1A1B-ED10-4379-9390-2AB7B30D82A4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052A5FF-1875-4F1C-A8F9-B01C22B6C8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A6E1A1B-ED10-4379-9390-2AB7B30D82A4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A5FF-1875-4F1C-A8F9-B01C22B6C8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1A1B-ED10-4379-9390-2AB7B30D82A4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052A5FF-1875-4F1C-A8F9-B01C22B6C8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1A1B-ED10-4379-9390-2AB7B30D82A4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052A5FF-1875-4F1C-A8F9-B01C22B6C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1A1B-ED10-4379-9390-2AB7B30D82A4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052A5FF-1875-4F1C-A8F9-B01C22B6C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052A5FF-1875-4F1C-A8F9-B01C22B6C8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1A1B-ED10-4379-9390-2AB7B30D82A4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052A5FF-1875-4F1C-A8F9-B01C22B6C8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A6E1A1B-ED10-4379-9390-2AB7B30D82A4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A6E1A1B-ED10-4379-9390-2AB7B30D82A4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052A5FF-1875-4F1C-A8F9-B01C22B6C8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к</a:t>
            </a:r>
            <a:r>
              <a:rPr lang="ru-RU" dirty="0" smtClean="0"/>
              <a:t>онсультация для педагогов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Организация НОД в условиях реализации ФГОС ДО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72066" y="5857892"/>
            <a:ext cx="38859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 err="1" smtClean="0">
                <a:solidFill>
                  <a:schemeClr val="tx2"/>
                </a:solidFill>
              </a:rPr>
              <a:t>Заднипряная</a:t>
            </a:r>
            <a:r>
              <a:rPr lang="ru-RU" sz="1600" dirty="0" smtClean="0">
                <a:solidFill>
                  <a:schemeClr val="tx2"/>
                </a:solidFill>
              </a:rPr>
              <a:t>  Динара </a:t>
            </a:r>
          </a:p>
          <a:p>
            <a:pPr algn="ctr"/>
            <a:r>
              <a:rPr lang="ru-RU" sz="1600" dirty="0" err="1" smtClean="0">
                <a:solidFill>
                  <a:schemeClr val="tx2"/>
                </a:solidFill>
              </a:rPr>
              <a:t>Муллануровна</a:t>
            </a:r>
            <a:r>
              <a:rPr lang="ru-RU" sz="1600" dirty="0" smtClean="0">
                <a:solidFill>
                  <a:schemeClr val="tx2"/>
                </a:solidFill>
              </a:rPr>
              <a:t> – методист </a:t>
            </a:r>
          </a:p>
          <a:p>
            <a:pPr algn="ctr"/>
            <a:r>
              <a:rPr lang="ru-RU" sz="1600" dirty="0" smtClean="0">
                <a:solidFill>
                  <a:schemeClr val="tx2"/>
                </a:solidFill>
              </a:rPr>
              <a:t>МАДОУ «Детский сад № 71» г. Перми </a:t>
            </a:r>
            <a:endParaRPr lang="ru-RU" sz="1600" dirty="0">
              <a:solidFill>
                <a:schemeClr val="tx2"/>
              </a:solidFill>
            </a:endParaRPr>
          </a:p>
        </p:txBody>
      </p:sp>
      <p:pic>
        <p:nvPicPr>
          <p:cNvPr id="16386" name="Picture 2" descr="Картинки по запросу &quot;воспитатель и дети рисунок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3286124"/>
            <a:ext cx="3306820" cy="2353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НОД</a:t>
            </a:r>
            <a:r>
              <a:rPr lang="ru-RU" sz="2400" dirty="0" smtClean="0"/>
              <a:t> – непосредственно образовательная деятельность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43050"/>
            <a:ext cx="8503920" cy="45720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</a:pPr>
            <a:r>
              <a:rPr lang="ru-RU" sz="2000" dirty="0" smtClean="0"/>
              <a:t>требует обращения педагогов к новым формам работы с детьми;</a:t>
            </a:r>
          </a:p>
          <a:p>
            <a:pPr algn="just">
              <a:lnSpc>
                <a:spcPct val="110000"/>
              </a:lnSpc>
            </a:pPr>
            <a:r>
              <a:rPr lang="ru-RU" sz="2000" dirty="0" smtClean="0"/>
              <a:t>рекомендуется использовать: игровые приёмы, частую смену видов деятельности, разнообразные игровые задания, которые позволяют создавать положительный эмоциональный фон, атмосферу непринужденности, добиваться поставленных целей; </a:t>
            </a:r>
          </a:p>
          <a:p>
            <a:pPr algn="just">
              <a:lnSpc>
                <a:spcPct val="110000"/>
              </a:lnSpc>
            </a:pPr>
            <a:r>
              <a:rPr lang="ru-RU" sz="2000" dirty="0" smtClean="0"/>
              <a:t>предполагает интеграцию образовательных областей;</a:t>
            </a:r>
          </a:p>
          <a:p>
            <a:pPr algn="just">
              <a:lnSpc>
                <a:spcPct val="110000"/>
              </a:lnSpc>
            </a:pPr>
            <a:r>
              <a:rPr lang="ru-RU" sz="2000" dirty="0" smtClean="0"/>
              <a:t>включенность воспитателя в деятельность наравне с детьми (не «над», не «рядом», а «вместе»):</a:t>
            </a:r>
          </a:p>
          <a:p>
            <a:pPr algn="just">
              <a:lnSpc>
                <a:spcPct val="110000"/>
              </a:lnSpc>
              <a:buNone/>
            </a:pPr>
            <a:r>
              <a:rPr lang="ru-RU" sz="2000" dirty="0" smtClean="0"/>
              <a:t>- добровольное присоединение дошкольников к деятельности (без психического и дисциплинарного принуждения), а чтобы этого достичь, нужно максимально заинтересовать детей (мотивация);</a:t>
            </a:r>
          </a:p>
          <a:p>
            <a:pPr algn="just">
              <a:lnSpc>
                <a:spcPct val="110000"/>
              </a:lnSpc>
              <a:buNone/>
            </a:pPr>
            <a:r>
              <a:rPr lang="ru-RU" sz="2000" dirty="0" smtClean="0"/>
              <a:t>- свободное общение и перемещение детей во время деятельности (при соответствии организации рабочего пространства);</a:t>
            </a:r>
          </a:p>
          <a:p>
            <a:pPr algn="just">
              <a:lnSpc>
                <a:spcPct val="110000"/>
              </a:lnSpc>
              <a:buNone/>
            </a:pPr>
            <a:r>
              <a:rPr lang="ru-RU" sz="2000" dirty="0" smtClean="0"/>
              <a:t>- открытый временной конец деятельности (каждый работает в своем темпе).</a:t>
            </a:r>
          </a:p>
          <a:p>
            <a:pPr algn="just">
              <a:lnSpc>
                <a:spcPct val="110000"/>
              </a:lnSpc>
            </a:pPr>
            <a:endParaRPr lang="ru-RU" sz="2000" dirty="0" smtClean="0"/>
          </a:p>
          <a:p>
            <a:pPr algn="just">
              <a:lnSpc>
                <a:spcPct val="110000"/>
              </a:lnSpc>
            </a:pP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формы работы и структура НОД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27048"/>
            <a:ext cx="8805672" cy="1330448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ru-RU" dirty="0" smtClean="0"/>
              <a:t>     Основные формы работы с детьми при организации НОД –рассматривание, наблюдения, экспериментирование, исследования, коллекционирование, реализация проектов, мастерская и т.д. </a:t>
            </a:r>
          </a:p>
          <a:p>
            <a:pPr algn="just">
              <a:lnSpc>
                <a:spcPct val="120000"/>
              </a:lnSpc>
              <a:buNone/>
            </a:pPr>
            <a:endParaRPr lang="ru-RU" dirty="0" smtClean="0"/>
          </a:p>
          <a:p>
            <a:pPr algn="just">
              <a:lnSpc>
                <a:spcPct val="120000"/>
              </a:lnSpc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500306"/>
            <a:ext cx="8572560" cy="4051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dirty="0" smtClean="0"/>
              <a:t>СТРУКТУРА: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dirty="0" smtClean="0"/>
              <a:t>1. Вводная часть - создание игровой ситуации (проблемной ситуации, целевой установки, любой мотивации), стимулирующей активность детей к поиску  ее решения. Здесь также может быть любое упражнение на организацию детей.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dirty="0" smtClean="0"/>
              <a:t>2. Основная часть - проектирование решений проблемной ситуации. Выполнение действий. Детям даются новые знания, необходимые для решения проблемного вопроса на основе содержания разных разделов программы с опорой на наглядность, либо дети сами добывают знания, путём исследований, поиска, открытий…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dirty="0" smtClean="0"/>
              <a:t>3. Заключительная часть - анализ результатов деятельности, рефлексия. Подведение итогов.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ВВОДНАЯ ЧАСТЬ НОД</a:t>
            </a:r>
            <a:br>
              <a:rPr lang="ru-RU" dirty="0" smtClean="0"/>
            </a:br>
            <a:r>
              <a:rPr lang="ru-RU" sz="1800" dirty="0" smtClean="0"/>
              <a:t>особенности работы по созданию игровой мотивации на разных возрастных этапах.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285860"/>
            <a:ext cx="6627702" cy="5072098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ru-RU" dirty="0" smtClean="0"/>
              <a:t>	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sz="2900" i="1" u="sng" dirty="0" smtClean="0"/>
              <a:t>Младший возраст</a:t>
            </a:r>
            <a:r>
              <a:rPr lang="ru-RU" i="1" u="sng" dirty="0" smtClean="0"/>
              <a:t>:</a:t>
            </a:r>
            <a:r>
              <a:rPr lang="ru-RU" dirty="0" smtClean="0"/>
              <a:t> вы сообщаете детям, что у каких-то игровых персонажей что-то случилось, обращаетесь к детям с вопросом, согласны ли они оказать требуемое содействие,  исподволь предлагаете детям свои варианты выхода из сложившейся ситуации…</a:t>
            </a:r>
          </a:p>
          <a:p>
            <a:pPr algn="just">
              <a:lnSpc>
                <a:spcPct val="120000"/>
              </a:lnSpc>
            </a:pPr>
            <a:endParaRPr lang="ru-RU" dirty="0" smtClean="0"/>
          </a:p>
          <a:p>
            <a:pPr algn="just">
              <a:lnSpc>
                <a:spcPct val="120000"/>
              </a:lnSpc>
              <a:buNone/>
            </a:pPr>
            <a:r>
              <a:rPr lang="ru-RU" sz="2900" i="1" u="sng" dirty="0" smtClean="0"/>
              <a:t>Средняя группа</a:t>
            </a:r>
            <a:r>
              <a:rPr lang="ru-RU" i="1" u="sng" dirty="0" smtClean="0"/>
              <a:t>:</a:t>
            </a:r>
            <a:r>
              <a:rPr lang="ru-RU" dirty="0" smtClean="0"/>
              <a:t> можно привести персонаж т.к. в этом возрасте детьми уже освоены роли, или дети принимают на себя роль и действуют в ней. Для этого педагог предлагает детям поиграть. Затем совместно с детьми, действующими в роли, ставится вначале игровая задача (необходимо что-то сделать), а затем учебная (научимся это делать).</a:t>
            </a:r>
          </a:p>
          <a:p>
            <a:pPr algn="just">
              <a:lnSpc>
                <a:spcPct val="120000"/>
              </a:lnSpc>
            </a:pPr>
            <a:endParaRPr lang="ru-RU" dirty="0" smtClean="0"/>
          </a:p>
          <a:p>
            <a:pPr algn="just">
              <a:lnSpc>
                <a:spcPct val="120000"/>
              </a:lnSpc>
              <a:buNone/>
            </a:pPr>
            <a:r>
              <a:rPr lang="ru-RU" sz="2900" i="1" u="sng" dirty="0" smtClean="0"/>
              <a:t>Старшая группа</a:t>
            </a:r>
            <a:r>
              <a:rPr lang="ru-RU" i="1" u="sng" dirty="0" smtClean="0"/>
              <a:t>:</a:t>
            </a:r>
            <a:r>
              <a:rPr lang="ru-RU" dirty="0" smtClean="0"/>
              <a:t> главное не персонажи, а сюжеты, </a:t>
            </a:r>
            <a:r>
              <a:rPr lang="ru-RU" dirty="0" err="1" smtClean="0"/>
              <a:t>сюжетосложения</a:t>
            </a:r>
            <a:r>
              <a:rPr lang="ru-RU" dirty="0" smtClean="0"/>
              <a:t> (самого персонажа нет, а есть письмо). Сюжеты могут быть продолжительными (путешествие на машине времени). В ходе непосредственно образовательной деятельности может использоваться небольшая атрибутика, установленные роли, меняющиеся роли.</a:t>
            </a:r>
          </a:p>
          <a:p>
            <a:pPr algn="just">
              <a:lnSpc>
                <a:spcPct val="120000"/>
              </a:lnSpc>
            </a:pPr>
            <a:endParaRPr lang="ru-RU" dirty="0"/>
          </a:p>
        </p:txBody>
      </p:sp>
      <p:pic>
        <p:nvPicPr>
          <p:cNvPr id="1030" name="Picture 6" descr="Картинки по запросу &quot;игрушки рисунок прозрачном фоне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929454" y="1428736"/>
            <a:ext cx="857256" cy="1298872"/>
          </a:xfrm>
          <a:prstGeom prst="rect">
            <a:avLst/>
          </a:prstGeom>
          <a:noFill/>
        </p:spPr>
      </p:pic>
      <p:pic>
        <p:nvPicPr>
          <p:cNvPr id="1032" name="Picture 8" descr="Картинки по запросу &quot;костюм медведя прозрачном фоне&quot;"/>
          <p:cNvPicPr>
            <a:picLocks noChangeAspect="1" noChangeArrowheads="1"/>
          </p:cNvPicPr>
          <p:nvPr/>
        </p:nvPicPr>
        <p:blipFill>
          <a:blip r:embed="rId3"/>
          <a:srcRect l="21260" r="19684" b="13158"/>
          <a:stretch>
            <a:fillRect/>
          </a:stretch>
        </p:blipFill>
        <p:spPr bwMode="auto">
          <a:xfrm>
            <a:off x="7358082" y="2786058"/>
            <a:ext cx="1505997" cy="2214578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  <a:prstDash val="sysDash"/>
          </a:ln>
          <a:effectLst/>
        </p:spPr>
      </p:pic>
      <p:sp>
        <p:nvSpPr>
          <p:cNvPr id="1037" name="AutoShape 13" descr="Картинки по запросу &quot;письмо на прозрачном фоне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9" name="AutoShape 15" descr="Картинки по запросу &quot;письмо на прозрачном фоне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41" name="Picture 17" descr="Картинки по запросу &quot;письмо на прозрачном фоне&quot;"/>
          <p:cNvPicPr>
            <a:picLocks noChangeAspect="1" noChangeArrowheads="1"/>
          </p:cNvPicPr>
          <p:nvPr/>
        </p:nvPicPr>
        <p:blipFill>
          <a:blip r:embed="rId4"/>
          <a:srcRect l="7474" t="11174" r="3781" b="8209"/>
          <a:stretch>
            <a:fillRect/>
          </a:stretch>
        </p:blipFill>
        <p:spPr bwMode="auto">
          <a:xfrm rot="20961123">
            <a:off x="7048716" y="5322475"/>
            <a:ext cx="1242753" cy="8467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7000924" cy="3714776"/>
          </a:xfr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2900" i="1" u="sng" dirty="0" smtClean="0"/>
              <a:t>В подготовительной группе</a:t>
            </a:r>
            <a:r>
              <a:rPr lang="ru-RU" dirty="0" smtClean="0"/>
              <a:t> потребность в создании игровой мотивации сохраняется, но здесь уже можно добавить проблемные ситуации.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dirty="0" smtClean="0"/>
              <a:t>	Иначе говоря, проблемная ситуация – это такая ситуация, при которой ребёнок хочет решить трудные для него задачи, но ему не хватает данных, и он должен сам их искать. Правильно созданная проблемная ситуация способствует тому, что ребенок: сам формулирует проблему (задачу), сам находит ее решение, решает и сам контролирует правильность этого решения.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ru-RU" dirty="0" smtClean="0"/>
              <a:t>Также в качестве мотивации можно использовать игры с правилами, дети следят за выполнением правил. Используется игра-соревнование с установкой на выигрыш (используются фишки). Дать возможность каждому ребёнку побывать в ситуации выигрыша и проигрыша.</a:t>
            </a:r>
            <a:br>
              <a:rPr lang="ru-RU" dirty="0" smtClean="0"/>
            </a:br>
            <a:r>
              <a:rPr lang="ru-RU" dirty="0" smtClean="0"/>
              <a:t>При отсутствии мотивации, нет развития логики.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4000504"/>
            <a:ext cx="8786874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i="1" u="sng" dirty="0" smtClean="0"/>
              <a:t>Правила построения мотивации:</a:t>
            </a:r>
            <a:endParaRPr lang="ru-RU" dirty="0" smtClean="0"/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- учёт возраста (в старшем возрасте познавательный интерес вытесняет игровую мотивацию);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- мотивация должна быть экономной (2-3 мин), она не должна доминировать, иначе теряется познавательный интерес;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- завершённость ситуации, персонаж должен проявляться в течение непосредственно образовательной деятельности.</a:t>
            </a:r>
          </a:p>
        </p:txBody>
      </p:sp>
      <p:pic>
        <p:nvPicPr>
          <p:cNvPr id="17414" name="Picture 6" descr="Картинки по запросу &quot;знаки на прозрачном фоне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142852"/>
            <a:ext cx="1143008" cy="1143008"/>
          </a:xfrm>
          <a:prstGeom prst="rect">
            <a:avLst/>
          </a:prstGeom>
          <a:noFill/>
        </p:spPr>
      </p:pic>
      <p:pic>
        <p:nvPicPr>
          <p:cNvPr id="17416" name="Picture 8" descr="Картинки по запросу &quot;воспитатель и дети рисунок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1571612"/>
            <a:ext cx="1660094" cy="1785950"/>
          </a:xfrm>
          <a:prstGeom prst="rect">
            <a:avLst/>
          </a:prstGeom>
          <a:noFill/>
          <a:ln>
            <a:solidFill>
              <a:schemeClr val="tx2"/>
            </a:solidFill>
            <a:prstDash val="sysDash"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ОСНОВНАЯ ЧАСТЬ НОД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4714884"/>
            <a:ext cx="87154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1600" i="1" dirty="0" smtClean="0"/>
              <a:t> Ответы детей не оценивать, принимать любые. В процессе деятельности воспитатель всегда спрашивает детей «Зачем, почему ты это делаешь?», чтоб ребенок осмысливал каждый шаг. Если ребенок делает что-то не так, дать ему возможность самому понять: «что именно не так», можно на помощь отправить более смышленого ребенка.</a:t>
            </a:r>
            <a:endParaRPr lang="ru-RU" sz="1600" dirty="0" smtClean="0"/>
          </a:p>
        </p:txBody>
      </p:sp>
      <p:pic>
        <p:nvPicPr>
          <p:cNvPr id="20482" name="Picture 2" descr="Картинки по запросу &quot;воспитатель и дети рисунок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22295" y="2357430"/>
            <a:ext cx="2621705" cy="1928826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  <a:prstDash val="sysDash"/>
          </a:ln>
        </p:spPr>
      </p:pic>
      <p:sp>
        <p:nvSpPr>
          <p:cNvPr id="6" name="Прямоугольник 5"/>
          <p:cNvSpPr/>
          <p:nvPr/>
        </p:nvSpPr>
        <p:spPr>
          <a:xfrm>
            <a:off x="214282" y="1428736"/>
            <a:ext cx="8643998" cy="693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1600" dirty="0" smtClean="0"/>
              <a:t>Наметив задачу для совместного выполнения взрослый, как равноправный      участник, предлагает всевозможные способы ее реализации. </a:t>
            </a:r>
            <a:endParaRPr lang="ru-RU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2214554"/>
            <a:ext cx="6215090" cy="242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1600" dirty="0" smtClean="0"/>
              <a:t> В самом процессе деятельности он «задает» развивающее содержание (новые задания, способы деятельности и пр.); предлагает свою идею или свой результат для детской критики; проявляет заинтересованность в результате других; включается во взаимную оценку и интерпретацию действий участников; усиливает интерес ребенка к работе сверстника, поощряет содержательное общение, провоцирует взаимные оценки, обсуждение возникающих проблем.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ЗАКЛЮЧИТЕЛЬНАЯ ЧАСТЬ НОД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357298"/>
            <a:ext cx="8643998" cy="321471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ru-RU" sz="3600" i="1" u="sng" dirty="0" smtClean="0"/>
              <a:t>Итоги и рефлексия.</a:t>
            </a:r>
          </a:p>
          <a:p>
            <a:pPr algn="just">
              <a:lnSpc>
                <a:spcPct val="120000"/>
              </a:lnSpc>
              <a:buNone/>
            </a:pPr>
            <a:endParaRPr lang="ru-RU" sz="29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/>
              <a:t>Прежде всего, данную часть характеризует «открытый конец»: каждый ребенок работает в своем темпе и решает сам, закончил он или нет исследование, работу. Оценка взрослым действий детей может быть дана лишь косвенно, как сопоставление результата с целью ребенка: что хотел сделать – что получилось.</a:t>
            </a:r>
          </a:p>
          <a:p>
            <a:pPr algn="just">
              <a:lnSpc>
                <a:spcPct val="120000"/>
              </a:lnSpc>
            </a:pPr>
            <a:r>
              <a:rPr lang="ru-RU" dirty="0" smtClean="0"/>
              <a:t>Не спрашивать у детей: понравилось или нет? Спросить надо: «Зачем вы все это делали?», чтоб понять, осознал ли ребенок цель… Или «А для чего вам это нужно было?», «Может ли вам это пригодиться когда-нибудь?»…</a:t>
            </a:r>
          </a:p>
          <a:p>
            <a:pPr algn="just">
              <a:lnSpc>
                <a:spcPct val="120000"/>
              </a:lnSpc>
            </a:pPr>
            <a:r>
              <a:rPr lang="ru-RU" dirty="0" smtClean="0"/>
              <a:t>Найти, кого за что похвалить, не только за результат, но и за деятельность в процессе работы.</a:t>
            </a:r>
          </a:p>
          <a:p>
            <a:pPr algn="just">
              <a:lnSpc>
                <a:spcPct val="120000"/>
              </a:lnSpc>
            </a:pPr>
            <a:endParaRPr lang="ru-RU" dirty="0"/>
          </a:p>
        </p:txBody>
      </p:sp>
      <p:pic>
        <p:nvPicPr>
          <p:cNvPr id="19458" name="Picture 2" descr="Картинки по запросу &quot;воспитатель и дети рисунок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4214818"/>
            <a:ext cx="5286413" cy="2364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Некоторые нюансы в организации НОД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5947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1. Педагог должен быть эмоциональным, артистичным, использовать максимум наглядности, элементы сказки, сюрприза, множество игровых моментов.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2. Дети не должны сидеть за столами, только при работе в тетрадях или с раздаточным материалом. Они должны перемещаться в групповом пространстве (педагог использует для этого динамические, релаксационные паузы, пальчиковые игры, </a:t>
            </a:r>
            <a:r>
              <a:rPr lang="ru-RU" dirty="0" err="1" smtClean="0"/>
              <a:t>логоритмику</a:t>
            </a:r>
            <a:r>
              <a:rPr lang="ru-RU" dirty="0" smtClean="0"/>
              <a:t>, </a:t>
            </a:r>
            <a:r>
              <a:rPr lang="ru-RU" dirty="0" err="1" smtClean="0"/>
              <a:t>игротреннинги</a:t>
            </a:r>
            <a:r>
              <a:rPr lang="ru-RU" dirty="0" smtClean="0"/>
              <a:t>, </a:t>
            </a:r>
            <a:r>
              <a:rPr lang="ru-RU" dirty="0" err="1" smtClean="0"/>
              <a:t>физминутки</a:t>
            </a:r>
            <a:r>
              <a:rPr lang="ru-RU" dirty="0" smtClean="0"/>
              <a:t>, игры-хороводы, </a:t>
            </a:r>
            <a:r>
              <a:rPr lang="ru-RU" i="1" u="sng" dirty="0" smtClean="0"/>
              <a:t>связанные общей темой</a:t>
            </a:r>
            <a:r>
              <a:rPr lang="ru-RU" dirty="0" smtClean="0"/>
              <a:t>).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3. И, конечно же, </a:t>
            </a:r>
            <a:r>
              <a:rPr lang="ru-RU" i="1" dirty="0" smtClean="0"/>
              <a:t>интеграция НОД</a:t>
            </a:r>
            <a:r>
              <a:rPr lang="ru-RU" dirty="0" smtClean="0"/>
              <a:t>, которая предполагает смену видов детской деятельности (драматизация сказки с конструированием из строительного материала, изготовление атрибутов к какой–либо игре с театрализацией; слушание музыкального произведения с чтением стихов, рассматриванием произведений изобразительного искусства и рисованием и т.д.). 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648</TotalTime>
  <Words>599</Words>
  <Application>Microsoft Office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Официальная</vt:lpstr>
      <vt:lpstr>Организация НОД в условиях реализации ФГОС ДО</vt:lpstr>
      <vt:lpstr>НОД – непосредственно образовательная деятельность</vt:lpstr>
      <vt:lpstr>Основные формы работы и структура НОД</vt:lpstr>
      <vt:lpstr>ВВОДНАЯ ЧАСТЬ НОД особенности работы по созданию игровой мотивации на разных возрастных этапах.</vt:lpstr>
      <vt:lpstr>Слайд 5</vt:lpstr>
      <vt:lpstr>ОСНОВНАЯ ЧАСТЬ НОД</vt:lpstr>
      <vt:lpstr>ЗАКЛЮЧИТЕЛЬНАЯ ЧАСТЬ НОД</vt:lpstr>
      <vt:lpstr>Некоторые нюансы в организации НОД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НОД в условиях реализации ФГОС ДО</dc:title>
  <dc:creator>СЕРЁГА</dc:creator>
  <cp:lastModifiedBy>СЕРЁГА</cp:lastModifiedBy>
  <cp:revision>68</cp:revision>
  <dcterms:created xsi:type="dcterms:W3CDTF">2020-03-25T04:21:42Z</dcterms:created>
  <dcterms:modified xsi:type="dcterms:W3CDTF">2020-10-30T11:20:50Z</dcterms:modified>
</cp:coreProperties>
</file>