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303" r:id="rId2"/>
    <p:sldId id="347" r:id="rId3"/>
    <p:sldId id="365" r:id="rId4"/>
    <p:sldId id="348" r:id="rId5"/>
    <p:sldId id="366" r:id="rId6"/>
    <p:sldId id="349" r:id="rId7"/>
    <p:sldId id="350" r:id="rId8"/>
    <p:sldId id="351" r:id="rId9"/>
    <p:sldId id="358" r:id="rId10"/>
    <p:sldId id="359" r:id="rId11"/>
    <p:sldId id="331" r:id="rId12"/>
    <p:sldId id="332" r:id="rId13"/>
    <p:sldId id="329" r:id="rId14"/>
    <p:sldId id="361" r:id="rId15"/>
    <p:sldId id="367" r:id="rId16"/>
    <p:sldId id="362" r:id="rId1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 showGuides="1">
      <p:cViewPr>
        <p:scale>
          <a:sx n="75" d="100"/>
          <a:sy n="75" d="100"/>
        </p:scale>
        <p:origin x="-1194" y="0"/>
      </p:cViewPr>
      <p:guideLst>
        <p:guide orient="horz" pos="2160"/>
        <p:guide orient="horz" pos="164"/>
        <p:guide orient="horz" pos="4156"/>
        <p:guide orient="horz" pos="1253"/>
        <p:guide pos="2880"/>
        <p:guide pos="793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1B1486-A7C4-4635-801F-5705343B7D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113A15-DFC7-433B-93C3-271CA76646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153B0C-7C8F-4703-9F64-77278DD4BA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0F6D26-DA44-474A-89D5-D872D52F25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98DFB3-22E5-4017-B2FD-A4729672C7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E47010-0DD0-4A46-A6D0-D5F6715332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FF0611-AC63-4556-8FB0-4A72EA866B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6A9539-3F69-421E-B795-676A0A7FBB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03FAEF-E168-40E0-A211-CF6DBA2E55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50950A-7FBE-4B17-8CB0-938F70B6DA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D93DD9-8FFA-4965-B73F-42CD64F8F7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C836397-41D3-4127-BDD9-C40BCD832A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318201"/>
            <a:ext cx="7633592" cy="429195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Личностно-ориентированный подход</a:t>
            </a:r>
            <a:b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рофессионом</a:t>
            </a:r>
            <a:r>
              <a:rPr lang="ru-RU" sz="4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образовании студента- СПО</a:t>
            </a:r>
            <a:endParaRPr lang="ru-RU" sz="4800" i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5445224"/>
            <a:ext cx="7513910" cy="1080120"/>
          </a:xfrm>
        </p:spPr>
        <p:txBody>
          <a:bodyPr>
            <a:normAutofit fontScale="70000" lnSpcReduction="20000"/>
          </a:bodyPr>
          <a:lstStyle/>
          <a:p>
            <a:pPr algn="r">
              <a:buFont typeface="Wingdings" pitchFamily="2" charset="2"/>
              <a:buNone/>
              <a:defRPr/>
            </a:pPr>
            <a:r>
              <a:rPr lang="ru-RU" b="1" i="1" dirty="0" err="1" smtClean="0"/>
              <a:t>Чудинова</a:t>
            </a:r>
            <a:r>
              <a:rPr lang="ru-RU" b="1" i="1" dirty="0" smtClean="0"/>
              <a:t> Наталья Геннадьевна,</a:t>
            </a:r>
            <a:r>
              <a:rPr lang="en-US" b="1" i="1" dirty="0" smtClean="0"/>
              <a:t>  </a:t>
            </a:r>
            <a:endParaRPr lang="ru-RU" b="1" i="1" dirty="0" smtClean="0"/>
          </a:p>
          <a:p>
            <a:pPr algn="r">
              <a:buFont typeface="Wingdings" pitchFamily="2" charset="2"/>
              <a:buNone/>
              <a:defRPr/>
            </a:pPr>
            <a:r>
              <a:rPr lang="ru-RU" b="1" i="1" dirty="0" smtClean="0"/>
              <a:t>преподаватель</a:t>
            </a:r>
            <a:endParaRPr lang="ru-RU" b="1" dirty="0" smtClean="0"/>
          </a:p>
          <a:p>
            <a:pPr algn="r">
              <a:buFont typeface="Wingdings" pitchFamily="2" charset="2"/>
              <a:buNone/>
              <a:defRPr/>
            </a:pPr>
            <a:r>
              <a:rPr lang="ru-RU" i="1" dirty="0" smtClean="0"/>
              <a:t>ГБПОУ«</a:t>
            </a:r>
            <a:r>
              <a:rPr lang="ru-RU" i="1" dirty="0" err="1" smtClean="0"/>
              <a:t>Лысьвенский</a:t>
            </a:r>
            <a:r>
              <a:rPr lang="ru-RU" i="1" dirty="0" smtClean="0"/>
              <a:t> политехнический колледж»</a:t>
            </a:r>
            <a:r>
              <a:rPr lang="en-US" dirty="0" smtClean="0"/>
              <a:t> </a:t>
            </a:r>
            <a:endParaRPr lang="ru-RU" dirty="0" smtClean="0"/>
          </a:p>
          <a:p>
            <a:pPr algn="r">
              <a:defRPr/>
            </a:pP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студентов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курса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проводятся: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Круглый стол «Производственная практика- шаг к профессии»;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Деловая игра «Проектирование и изготовление деталей штампов для листовой штамповки»;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Олимпиада «Оборудование цехов ОМД, наладка и контроль за его работой»;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Дуальное обучение на предприятиях города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Курсовое и дипломное проектирование  с практической направленностью темы, по заявкам промышленных предприятий;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Подготовка участников для выступления на краевых конференциях;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Экзамен квалификационный.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D:\Documents and Settings\Чудинова.LPK\Рабочий стол\Все по ПЦК и ЛПК-докум.,отчетность\Дуальное - для сайта\IMG_5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097" y="428604"/>
            <a:ext cx="8128869" cy="6056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D:\Documents and Settings\Чудинова.LPK\Рабочий стол\Все по ПЦК и ЛПК-докум.,отчетность\Дуальное - для сайта\IMG_56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3"/>
            <a:ext cx="8215370" cy="626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D:\Documents and Settings\Чудинова.LPK\Рабочий стол\Все по ПЦК и ЛПК-докум.,отчетность\Дуальное - для сайта\IMG_5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3"/>
            <a:ext cx="8001056" cy="5976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30003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Участие студентов в мероприятиях разной направленности позволяет лучше выявить склонности каждого и в дальнейшем спроектировать его индивидуальную образовательную траекторию.</a:t>
            </a:r>
          </a:p>
          <a:p>
            <a:endParaRPr lang="ru-RU" dirty="0"/>
          </a:p>
        </p:txBody>
      </p:sp>
      <p:pic>
        <p:nvPicPr>
          <p:cNvPr id="4" name="Рисунок 3" descr="http://lpk.lysva.ru/uploads/posts/2016-03/1456816244_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86058"/>
            <a:ext cx="5940425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2852"/>
            <a:ext cx="7498080" cy="2643206"/>
          </a:xfrm>
        </p:spPr>
        <p:txBody>
          <a:bodyPr>
            <a:normAutofit fontScale="77500" lnSpcReduction="20000"/>
          </a:bodyPr>
          <a:lstStyle/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Кроме того, реализация педагогических условий способствует формированию профессиональной самостоятельности, моделирования профессиональной карьеры и способствует профессионально-личностному становлению студентов</a:t>
            </a:r>
            <a:r>
              <a:rPr lang="ru-RU" sz="3600" b="1" dirty="0" smtClean="0"/>
              <a:t>. </a:t>
            </a:r>
          </a:p>
          <a:p>
            <a:endParaRPr lang="ru-RU" dirty="0"/>
          </a:p>
        </p:txBody>
      </p:sp>
      <p:pic>
        <p:nvPicPr>
          <p:cNvPr id="4" name="Picture 2" descr="D:\Documents and Settings\Чудинова.LPK\Рабочий стол\Все по ПЦК и ЛПК-докум.,отчетность\Дуальное - для сайта\IMG_5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000372"/>
            <a:ext cx="5643602" cy="3631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715336" y="-6715196"/>
            <a:ext cx="7498080" cy="589123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122" name="Picture 2" descr="E:\для Зайцевой\IMG_7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178703"/>
            <a:ext cx="6715172" cy="503637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Профессиональное становление студента (выпускника)СПО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это «поэтапная» профессиональная подготовка студентов в контексте формирования профессиональной компетентности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успешного профессионального становления студентов необходимо создать условия, влияющие на успешность его формирования –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педагогические условия.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Педагогические условия представляют собой: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специально созданные обстоятельства,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предопределяющие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форм и методов обучения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обуславливающие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формирование профессионального становления будущих специалистов;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специально созданные реальные обстоятельства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профессионально ориентирующей работы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обучаемых, способствующей формированию высокоуровневой профессиональной культуры, как важнейшего личностного качества квалифицированного специалиста</a:t>
            </a:r>
            <a:r>
              <a:rPr lang="ru-RU" sz="3600" i="1" dirty="0" smtClean="0"/>
              <a:t>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-45719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цикловой комиссии специальности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22.02.05 Обработка металлов давлением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направлена на организацию процесса профессионального становления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будущих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реализацию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</a:p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6248" y="2786058"/>
          <a:ext cx="4605342" cy="3705228"/>
        </p:xfrm>
        <a:graphic>
          <a:graphicData uri="http://schemas.openxmlformats.org/presentationml/2006/ole">
            <p:oleObj spid="_x0000_s1026" name="Документ" r:id="rId3" imgW="5963125" imgH="493109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28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4357718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 направленные на профориентацию студентов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курса: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«О»семестр, встречи с выпускниками специальности;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классный час «Что такое ОМД?»;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экскурсии на промышленные предприятия города: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Лысьвенский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завод эмалированной посуды, 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Лысьвенский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завод бытовой техники,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Лысьвенский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завод нефтяного машиностроения,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Лысьвенский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завод тяжелого электромашиностроения.</a:t>
            </a:r>
          </a:p>
          <a:p>
            <a:endParaRPr lang="ru-RU" sz="20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357818" y="0"/>
          <a:ext cx="3786182" cy="6858000"/>
        </p:xfrm>
        <a:graphic>
          <a:graphicData uri="http://schemas.openxmlformats.org/presentationml/2006/ole">
            <p:oleObj spid="_x0000_s2051" name="Документ" r:id="rId3" imgW="5963125" imgH="905720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28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7858180" cy="27860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студентов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курса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проводятся: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Деловые игры по изучаемым дисциплинам : Материаловедение, Метрология, стандартизация и сертификация, Информатика,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графика и др.;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Конференция по итогам производственной практики «Значимость практического обучения студента в  программе подготовки будущего специалиста» с приглашением специалистов с предприятий.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для Зайцевой\IMG_5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933874" y="-28932414"/>
            <a:ext cx="24688800" cy="18440400"/>
          </a:xfrm>
          <a:prstGeom prst="rect">
            <a:avLst/>
          </a:prstGeom>
          <a:noFill/>
        </p:spPr>
      </p:pic>
      <p:pic>
        <p:nvPicPr>
          <p:cNvPr id="3075" name="Picture 3" descr="E:\для Зайцевой\IMG_5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29650" y="-7786766"/>
            <a:ext cx="8229600" cy="6146800"/>
          </a:xfrm>
          <a:prstGeom prst="rect">
            <a:avLst/>
          </a:prstGeom>
          <a:noFill/>
        </p:spPr>
      </p:pic>
      <p:pic>
        <p:nvPicPr>
          <p:cNvPr id="7" name="Picture 3" descr="E:\для Зайцевой\IMG_5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77250" y="-7634366"/>
            <a:ext cx="8229600" cy="6146800"/>
          </a:xfrm>
          <a:prstGeom prst="rect">
            <a:avLst/>
          </a:prstGeom>
          <a:noFill/>
        </p:spPr>
      </p:pic>
      <p:pic>
        <p:nvPicPr>
          <p:cNvPr id="8" name="Picture 3" descr="E:\для Зайцевой\IMG_5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4850" y="-7481966"/>
            <a:ext cx="8229600" cy="6146800"/>
          </a:xfrm>
          <a:prstGeom prst="rect">
            <a:avLst/>
          </a:prstGeom>
          <a:noFill/>
        </p:spPr>
      </p:pic>
      <p:pic>
        <p:nvPicPr>
          <p:cNvPr id="9" name="Picture 3" descr="E:\для Зайцевой\IMG_5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72450" y="-7329566"/>
            <a:ext cx="8229600" cy="6146800"/>
          </a:xfrm>
          <a:prstGeom prst="rect">
            <a:avLst/>
          </a:prstGeom>
          <a:noFill/>
        </p:spPr>
      </p:pic>
      <p:pic>
        <p:nvPicPr>
          <p:cNvPr id="10" name="Picture 3" descr="E:\для Зайцевой\IMG_5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208488"/>
            <a:ext cx="4886123" cy="364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214290"/>
            <a:ext cx="749808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52"/>
            <a:ext cx="4071966" cy="65722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студентов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курса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проводятся: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профессионального мастерства «Битва кузнецов»;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Викторина «Алфавит» по дисциплине «Автоматизация технологических процессов»;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Экскурсии на предприятия Пермского края: заводы «Синергия» и «ИОЛЛА»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Мотовилихинские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заводы»;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Производственная практика на промышленных предприятиях города и края.</a:t>
            </a:r>
          </a:p>
          <a:p>
            <a:endParaRPr lang="ru-RU" dirty="0"/>
          </a:p>
        </p:txBody>
      </p:sp>
      <p:pic>
        <p:nvPicPr>
          <p:cNvPr id="4098" name="Picture 2" descr="E:\для Зайцевой\DSC_8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0"/>
            <a:ext cx="40719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977</TotalTime>
  <Words>382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Солнцестояние</vt:lpstr>
      <vt:lpstr>Документ</vt:lpstr>
      <vt:lpstr>Личностно-ориентированный подход в профессионом образовании студента- СПО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148</cp:revision>
  <dcterms:created xsi:type="dcterms:W3CDTF">2010-06-13T07:39:56Z</dcterms:created>
  <dcterms:modified xsi:type="dcterms:W3CDTF">2020-05-25T14:54:21Z</dcterms:modified>
</cp:coreProperties>
</file>