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4/20/2020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91014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4/20/2020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29186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4/20/2020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08606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4/20/2020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0737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4/20/2020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3878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4/20/2020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6161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4/20/2020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48731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4/20/2020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9823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4/20/2020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92767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4/20/2020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88853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4/20/2020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5586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4/20/2020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42605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4/20/2020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54081893"/>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1" r:id="rId11"/>
    <p:sldLayoutId id="2147483662"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764E0904-5ABD-4DC7-8562-C38580C95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3">
            <a:extLst>
              <a:ext uri="{FF2B5EF4-FFF2-40B4-BE49-F238E27FC236}">
                <a16:creationId xmlns:a16="http://schemas.microsoft.com/office/drawing/2014/main" id="{64353D11-DE9D-4FD6-BA5A-5E6D5FB1C694}"/>
              </a:ext>
            </a:extLst>
          </p:cNvPr>
          <p:cNvPicPr>
            <a:picLocks noChangeAspect="1"/>
          </p:cNvPicPr>
          <p:nvPr/>
        </p:nvPicPr>
        <p:blipFill rotWithShape="1">
          <a:blip r:embed="rId2"/>
          <a:srcRect t="2781" b="12632"/>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Заголовок 1">
            <a:extLst>
              <a:ext uri="{FF2B5EF4-FFF2-40B4-BE49-F238E27FC236}">
                <a16:creationId xmlns:a16="http://schemas.microsoft.com/office/drawing/2014/main" id="{732AD60D-0FC0-49DE-834F-9903D822465B}"/>
              </a:ext>
            </a:extLst>
          </p:cNvPr>
          <p:cNvSpPr>
            <a:spLocks noGrp="1"/>
          </p:cNvSpPr>
          <p:nvPr>
            <p:ph type="ctrTitle"/>
          </p:nvPr>
        </p:nvSpPr>
        <p:spPr>
          <a:xfrm>
            <a:off x="5751443" y="3763617"/>
            <a:ext cx="5602356" cy="1772127"/>
          </a:xfrm>
        </p:spPr>
        <p:txBody>
          <a:bodyPr anchor="b">
            <a:normAutofit/>
          </a:bodyPr>
          <a:lstStyle/>
          <a:p>
            <a:r>
              <a:rPr lang="ru-RU" sz="4400" dirty="0"/>
              <a:t>Проект по технологии</a:t>
            </a:r>
          </a:p>
        </p:txBody>
      </p:sp>
      <p:sp>
        <p:nvSpPr>
          <p:cNvPr id="3" name="Подзаголовок 2">
            <a:extLst>
              <a:ext uri="{FF2B5EF4-FFF2-40B4-BE49-F238E27FC236}">
                <a16:creationId xmlns:a16="http://schemas.microsoft.com/office/drawing/2014/main" id="{92C0AD8F-11A4-4FE2-8F30-70DD2E19FE2E}"/>
              </a:ext>
            </a:extLst>
          </p:cNvPr>
          <p:cNvSpPr>
            <a:spLocks noGrp="1"/>
          </p:cNvSpPr>
          <p:nvPr>
            <p:ph type="subTitle" idx="1"/>
          </p:nvPr>
        </p:nvSpPr>
        <p:spPr>
          <a:xfrm>
            <a:off x="6096000" y="5592499"/>
            <a:ext cx="5147960" cy="646785"/>
          </a:xfrm>
        </p:spPr>
        <p:txBody>
          <a:bodyPr>
            <a:normAutofit/>
          </a:bodyPr>
          <a:lstStyle/>
          <a:p>
            <a:r>
              <a:rPr lang="ru-RU" sz="2000" dirty="0"/>
              <a:t>Шитикова Виктория</a:t>
            </a:r>
          </a:p>
        </p:txBody>
      </p:sp>
    </p:spTree>
    <p:extLst>
      <p:ext uri="{BB962C8B-B14F-4D97-AF65-F5344CB8AC3E}">
        <p14:creationId xmlns:p14="http://schemas.microsoft.com/office/powerpoint/2010/main" val="37199804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75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41EBEFC-AB5A-4103-9DE7-A42FD784B24A}"/>
              </a:ext>
            </a:extLst>
          </p:cNvPr>
          <p:cNvPicPr>
            <a:picLocks noChangeAspect="1"/>
          </p:cNvPicPr>
          <p:nvPr/>
        </p:nvPicPr>
        <p:blipFill>
          <a:blip r:embed="rId2"/>
          <a:stretch>
            <a:fillRect/>
          </a:stretch>
        </p:blipFill>
        <p:spPr>
          <a:xfrm>
            <a:off x="0" y="0"/>
            <a:ext cx="12192000" cy="6858000"/>
          </a:xfrm>
          <a:prstGeom prst="rect">
            <a:avLst/>
          </a:prstGeom>
        </p:spPr>
      </p:pic>
      <p:sp>
        <p:nvSpPr>
          <p:cNvPr id="8" name="Прямоугольник: скругленные углы 7">
            <a:extLst>
              <a:ext uri="{FF2B5EF4-FFF2-40B4-BE49-F238E27FC236}">
                <a16:creationId xmlns:a16="http://schemas.microsoft.com/office/drawing/2014/main" id="{7778BE20-3803-472F-A8E6-AA3745EF58B2}"/>
              </a:ext>
            </a:extLst>
          </p:cNvPr>
          <p:cNvSpPr/>
          <p:nvPr/>
        </p:nvSpPr>
        <p:spPr>
          <a:xfrm>
            <a:off x="838200" y="503582"/>
            <a:ext cx="3339548" cy="96740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F3F7AAB4-1519-49A8-87A5-7C6ACDDDD51F}"/>
              </a:ext>
            </a:extLst>
          </p:cNvPr>
          <p:cNvSpPr>
            <a:spLocks noGrp="1"/>
          </p:cNvSpPr>
          <p:nvPr>
            <p:ph type="title"/>
          </p:nvPr>
        </p:nvSpPr>
        <p:spPr>
          <a:xfrm>
            <a:off x="838200" y="371061"/>
            <a:ext cx="10515600" cy="1179443"/>
          </a:xfrm>
        </p:spPr>
        <p:txBody>
          <a:bodyPr/>
          <a:lstStyle/>
          <a:p>
            <a:r>
              <a:rPr lang="ru-RU" dirty="0"/>
              <a:t>Тема проекта: </a:t>
            </a:r>
            <a:r>
              <a:rPr lang="ru-RU" sz="3200" dirty="0"/>
              <a:t>Валяние мака из шерсти</a:t>
            </a:r>
          </a:p>
        </p:txBody>
      </p:sp>
      <p:sp>
        <p:nvSpPr>
          <p:cNvPr id="6" name="Объект 5">
            <a:extLst>
              <a:ext uri="{FF2B5EF4-FFF2-40B4-BE49-F238E27FC236}">
                <a16:creationId xmlns:a16="http://schemas.microsoft.com/office/drawing/2014/main" id="{F8CD5EE1-D352-497C-B4E1-6EB9805AB7E8}"/>
              </a:ext>
            </a:extLst>
          </p:cNvPr>
          <p:cNvSpPr>
            <a:spLocks noGrp="1"/>
          </p:cNvSpPr>
          <p:nvPr>
            <p:ph idx="1"/>
          </p:nvPr>
        </p:nvSpPr>
        <p:spPr>
          <a:xfrm>
            <a:off x="838200" y="1828800"/>
            <a:ext cx="10515600" cy="4343400"/>
          </a:xfrm>
        </p:spPr>
        <p:txBody>
          <a:bodyPr/>
          <a:lstStyle/>
          <a:p>
            <a:r>
              <a:rPr lang="ru-RU" b="1" dirty="0"/>
              <a:t>Цель:</a:t>
            </a:r>
            <a:r>
              <a:rPr lang="ru-RU" dirty="0"/>
              <a:t> </a:t>
            </a:r>
            <a:r>
              <a:rPr lang="ru-RU" sz="2400" dirty="0"/>
              <a:t>научиться работать с шерстью и создать брошь мак</a:t>
            </a:r>
          </a:p>
          <a:p>
            <a:r>
              <a:rPr lang="ru-RU" sz="2400" b="1" dirty="0"/>
              <a:t>Задачи:</a:t>
            </a:r>
            <a:r>
              <a:rPr lang="ru-RU" sz="2400" dirty="0"/>
              <a:t> - подбор цветовой гаммы шерсти</a:t>
            </a:r>
          </a:p>
          <a:p>
            <a:r>
              <a:rPr lang="ru-RU" sz="2400" dirty="0"/>
              <a:t>               - уметь «держать шерсть»                                                                                </a:t>
            </a:r>
          </a:p>
          <a:p>
            <a:r>
              <a:rPr lang="ru-RU" sz="2400" dirty="0"/>
              <a:t>               -обработка шерсти</a:t>
            </a:r>
          </a:p>
          <a:p>
            <a:r>
              <a:rPr lang="ru-RU" sz="2400" dirty="0"/>
              <a:t>               - создание макета мака</a:t>
            </a:r>
          </a:p>
          <a:p>
            <a:r>
              <a:rPr lang="ru-RU" sz="2400" dirty="0"/>
              <a:t>               - сборка броши мака</a:t>
            </a:r>
          </a:p>
          <a:p>
            <a:r>
              <a:rPr lang="ru-RU" sz="2400" dirty="0"/>
              <a:t>               - представить проект на защите, по урокам технологии</a:t>
            </a:r>
          </a:p>
          <a:p>
            <a:r>
              <a:rPr lang="ru-RU" sz="2400" b="1" dirty="0"/>
              <a:t>   Я выбрала эту тему потому что </a:t>
            </a:r>
            <a:r>
              <a:rPr lang="ru-RU" sz="2400" dirty="0"/>
              <a:t>умение работать с шерстью это увлекательно, красиво и быстрый результат    </a:t>
            </a:r>
          </a:p>
        </p:txBody>
      </p:sp>
    </p:spTree>
    <p:extLst>
      <p:ext uri="{BB962C8B-B14F-4D97-AF65-F5344CB8AC3E}">
        <p14:creationId xmlns:p14="http://schemas.microsoft.com/office/powerpoint/2010/main" val="3215121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B2813C4D-BAAE-4885-8682-38F89D71B40A}"/>
              </a:ext>
            </a:extLst>
          </p:cNvPr>
          <p:cNvPicPr>
            <a:picLocks noChangeAspect="1"/>
          </p:cNvPicPr>
          <p:nvPr/>
        </p:nvPicPr>
        <p:blipFill>
          <a:blip r:embed="rId2"/>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80E10464-EE25-4F61-BE75-E5AAC54FB38A}"/>
              </a:ext>
            </a:extLst>
          </p:cNvPr>
          <p:cNvSpPr>
            <a:spLocks noGrp="1"/>
          </p:cNvSpPr>
          <p:nvPr>
            <p:ph type="title"/>
          </p:nvPr>
        </p:nvSpPr>
        <p:spPr/>
        <p:txBody>
          <a:bodyPr/>
          <a:lstStyle/>
          <a:p>
            <a:r>
              <a:rPr lang="ru-RU" dirty="0"/>
              <a:t>                                  </a:t>
            </a:r>
          </a:p>
        </p:txBody>
      </p:sp>
      <p:sp>
        <p:nvSpPr>
          <p:cNvPr id="4" name="Прямоугольник: скругленные углы 3">
            <a:extLst>
              <a:ext uri="{FF2B5EF4-FFF2-40B4-BE49-F238E27FC236}">
                <a16:creationId xmlns:a16="http://schemas.microsoft.com/office/drawing/2014/main" id="{DF323E65-E2F6-4A13-9FAE-01A00E18F7ED}"/>
              </a:ext>
            </a:extLst>
          </p:cNvPr>
          <p:cNvSpPr/>
          <p:nvPr/>
        </p:nvSpPr>
        <p:spPr>
          <a:xfrm>
            <a:off x="3988904" y="795130"/>
            <a:ext cx="3127513" cy="13649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dirty="0"/>
              <a:t>Банк идей</a:t>
            </a:r>
          </a:p>
        </p:txBody>
      </p:sp>
      <p:cxnSp>
        <p:nvCxnSpPr>
          <p:cNvPr id="6" name="Прямая со стрелкой 5">
            <a:extLst>
              <a:ext uri="{FF2B5EF4-FFF2-40B4-BE49-F238E27FC236}">
                <a16:creationId xmlns:a16="http://schemas.microsoft.com/office/drawing/2014/main" id="{B19D9399-45C3-43AA-8BDE-253167193B49}"/>
              </a:ext>
            </a:extLst>
          </p:cNvPr>
          <p:cNvCxnSpPr/>
          <p:nvPr/>
        </p:nvCxnSpPr>
        <p:spPr>
          <a:xfrm flipH="1">
            <a:off x="2756452" y="2110035"/>
            <a:ext cx="1338469" cy="7421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Прямая со стрелкой 7">
            <a:extLst>
              <a:ext uri="{FF2B5EF4-FFF2-40B4-BE49-F238E27FC236}">
                <a16:creationId xmlns:a16="http://schemas.microsoft.com/office/drawing/2014/main" id="{04E0F34C-B7A7-456B-9D6F-6B17C8BD4C72}"/>
              </a:ext>
            </a:extLst>
          </p:cNvPr>
          <p:cNvCxnSpPr>
            <a:cxnSpLocks/>
          </p:cNvCxnSpPr>
          <p:nvPr/>
        </p:nvCxnSpPr>
        <p:spPr>
          <a:xfrm>
            <a:off x="5526156" y="2160104"/>
            <a:ext cx="0" cy="126889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Прямая со стрелкой 9">
            <a:extLst>
              <a:ext uri="{FF2B5EF4-FFF2-40B4-BE49-F238E27FC236}">
                <a16:creationId xmlns:a16="http://schemas.microsoft.com/office/drawing/2014/main" id="{881564C0-765C-4B4A-AB17-165F79936F62}"/>
              </a:ext>
            </a:extLst>
          </p:cNvPr>
          <p:cNvCxnSpPr>
            <a:cxnSpLocks/>
          </p:cNvCxnSpPr>
          <p:nvPr/>
        </p:nvCxnSpPr>
        <p:spPr>
          <a:xfrm>
            <a:off x="7010400" y="2160104"/>
            <a:ext cx="1152939" cy="69205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7" name="Объект 6">
            <a:extLst>
              <a:ext uri="{FF2B5EF4-FFF2-40B4-BE49-F238E27FC236}">
                <a16:creationId xmlns:a16="http://schemas.microsoft.com/office/drawing/2014/main" id="{4D5CE576-A36B-4F65-8D2E-2A0031494246}"/>
              </a:ext>
            </a:extLst>
          </p:cNvPr>
          <p:cNvPicPr>
            <a:picLocks noGrp="1" noChangeAspect="1"/>
          </p:cNvPicPr>
          <p:nvPr>
            <p:ph idx="1"/>
          </p:nvPr>
        </p:nvPicPr>
        <p:blipFill>
          <a:blip r:embed="rId3"/>
          <a:stretch>
            <a:fillRect/>
          </a:stretch>
        </p:blipFill>
        <p:spPr>
          <a:xfrm>
            <a:off x="6515548" y="3969798"/>
            <a:ext cx="2933252" cy="2134056"/>
          </a:xfrm>
          <a:prstGeom prst="rect">
            <a:avLst/>
          </a:prstGeom>
        </p:spPr>
      </p:pic>
      <p:sp>
        <p:nvSpPr>
          <p:cNvPr id="29" name="Овал 28">
            <a:extLst>
              <a:ext uri="{FF2B5EF4-FFF2-40B4-BE49-F238E27FC236}">
                <a16:creationId xmlns:a16="http://schemas.microsoft.com/office/drawing/2014/main" id="{51B275E7-CECB-4359-B60F-F80A0B309A4D}"/>
              </a:ext>
            </a:extLst>
          </p:cNvPr>
          <p:cNvSpPr/>
          <p:nvPr/>
        </p:nvSpPr>
        <p:spPr>
          <a:xfrm>
            <a:off x="1749290" y="2852157"/>
            <a:ext cx="1808917" cy="105723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dirty="0"/>
              <a:t>Картина</a:t>
            </a:r>
          </a:p>
        </p:txBody>
      </p:sp>
      <p:sp>
        <p:nvSpPr>
          <p:cNvPr id="30" name="Овал 29">
            <a:extLst>
              <a:ext uri="{FF2B5EF4-FFF2-40B4-BE49-F238E27FC236}">
                <a16:creationId xmlns:a16="http://schemas.microsoft.com/office/drawing/2014/main" id="{D4E3875B-2091-45B2-A910-7721810EB6DA}"/>
              </a:ext>
            </a:extLst>
          </p:cNvPr>
          <p:cNvSpPr/>
          <p:nvPr/>
        </p:nvSpPr>
        <p:spPr>
          <a:xfrm>
            <a:off x="4621703" y="3471033"/>
            <a:ext cx="1808905" cy="105723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dirty="0"/>
              <a:t>Брошь</a:t>
            </a:r>
          </a:p>
        </p:txBody>
      </p:sp>
      <p:sp>
        <p:nvSpPr>
          <p:cNvPr id="31" name="Овал 30">
            <a:extLst>
              <a:ext uri="{FF2B5EF4-FFF2-40B4-BE49-F238E27FC236}">
                <a16:creationId xmlns:a16="http://schemas.microsoft.com/office/drawing/2014/main" id="{0765B2AB-C13C-4DEA-A840-86F46D09E4BA}"/>
              </a:ext>
            </a:extLst>
          </p:cNvPr>
          <p:cNvSpPr/>
          <p:nvPr/>
        </p:nvSpPr>
        <p:spPr>
          <a:xfrm>
            <a:off x="7494104" y="2852157"/>
            <a:ext cx="1808902" cy="105723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dirty="0"/>
              <a:t>Фигуры</a:t>
            </a:r>
          </a:p>
        </p:txBody>
      </p:sp>
      <p:sp>
        <p:nvSpPr>
          <p:cNvPr id="34" name="Стрелка: пятиугольник 33">
            <a:extLst>
              <a:ext uri="{FF2B5EF4-FFF2-40B4-BE49-F238E27FC236}">
                <a16:creationId xmlns:a16="http://schemas.microsoft.com/office/drawing/2014/main" id="{216003CA-A7BD-4F16-819E-8A2BFF1CD255}"/>
              </a:ext>
            </a:extLst>
          </p:cNvPr>
          <p:cNvSpPr/>
          <p:nvPr/>
        </p:nvSpPr>
        <p:spPr>
          <a:xfrm>
            <a:off x="2054088" y="5141843"/>
            <a:ext cx="3472067" cy="921027"/>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Мой выбор брошь </a:t>
            </a:r>
          </a:p>
        </p:txBody>
      </p:sp>
      <p:pic>
        <p:nvPicPr>
          <p:cNvPr id="3" name="Рисунок 2">
            <a:extLst>
              <a:ext uri="{FF2B5EF4-FFF2-40B4-BE49-F238E27FC236}">
                <a16:creationId xmlns:a16="http://schemas.microsoft.com/office/drawing/2014/main" id="{0F0EECC0-812E-4D42-AFBD-CD7C076773F4}"/>
              </a:ext>
            </a:extLst>
          </p:cNvPr>
          <p:cNvPicPr>
            <a:picLocks noChangeAspect="1"/>
          </p:cNvPicPr>
          <p:nvPr/>
        </p:nvPicPr>
        <p:blipFill>
          <a:blip r:embed="rId4"/>
          <a:stretch>
            <a:fillRect/>
          </a:stretch>
        </p:blipFill>
        <p:spPr>
          <a:xfrm>
            <a:off x="300870" y="686233"/>
            <a:ext cx="2704060" cy="1852281"/>
          </a:xfrm>
          <a:prstGeom prst="rect">
            <a:avLst/>
          </a:prstGeom>
        </p:spPr>
      </p:pic>
      <p:pic>
        <p:nvPicPr>
          <p:cNvPr id="5" name="Рисунок 4">
            <a:extLst>
              <a:ext uri="{FF2B5EF4-FFF2-40B4-BE49-F238E27FC236}">
                <a16:creationId xmlns:a16="http://schemas.microsoft.com/office/drawing/2014/main" id="{45739873-A691-41EA-AEDF-BB873F204FA8}"/>
              </a:ext>
            </a:extLst>
          </p:cNvPr>
          <p:cNvPicPr>
            <a:picLocks noChangeAspect="1"/>
          </p:cNvPicPr>
          <p:nvPr/>
        </p:nvPicPr>
        <p:blipFill>
          <a:blip r:embed="rId5"/>
          <a:stretch>
            <a:fillRect/>
          </a:stretch>
        </p:blipFill>
        <p:spPr>
          <a:xfrm>
            <a:off x="8352182" y="0"/>
            <a:ext cx="2590800" cy="2590800"/>
          </a:xfrm>
          <a:prstGeom prst="rect">
            <a:avLst/>
          </a:prstGeom>
        </p:spPr>
      </p:pic>
    </p:spTree>
    <p:extLst>
      <p:ext uri="{BB962C8B-B14F-4D97-AF65-F5344CB8AC3E}">
        <p14:creationId xmlns:p14="http://schemas.microsoft.com/office/powerpoint/2010/main" val="15408848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557A42C-D2A3-4087-A005-D58F798124F4}"/>
              </a:ext>
            </a:extLst>
          </p:cNvPr>
          <p:cNvPicPr>
            <a:picLocks noChangeAspect="1"/>
          </p:cNvPicPr>
          <p:nvPr/>
        </p:nvPicPr>
        <p:blipFill>
          <a:blip r:embed="rId2"/>
          <a:stretch>
            <a:fillRect/>
          </a:stretch>
        </p:blipFill>
        <p:spPr>
          <a:xfrm>
            <a:off x="0" y="0"/>
            <a:ext cx="12192000" cy="6858000"/>
          </a:xfrm>
          <a:prstGeom prst="rect">
            <a:avLst/>
          </a:prstGeom>
        </p:spPr>
      </p:pic>
      <p:pic>
        <p:nvPicPr>
          <p:cNvPr id="4" name="Рисунок 3">
            <a:extLst>
              <a:ext uri="{FF2B5EF4-FFF2-40B4-BE49-F238E27FC236}">
                <a16:creationId xmlns:a16="http://schemas.microsoft.com/office/drawing/2014/main" id="{D328AF42-5030-47A8-AE2B-54DC4D7C29BF}"/>
              </a:ext>
            </a:extLst>
          </p:cNvPr>
          <p:cNvPicPr>
            <a:picLocks noChangeAspect="1"/>
          </p:cNvPicPr>
          <p:nvPr/>
        </p:nvPicPr>
        <p:blipFill>
          <a:blip r:embed="rId3"/>
          <a:stretch>
            <a:fillRect/>
          </a:stretch>
        </p:blipFill>
        <p:spPr>
          <a:xfrm>
            <a:off x="6639340" y="3149529"/>
            <a:ext cx="5019428" cy="3343345"/>
          </a:xfrm>
          <a:prstGeom prst="rect">
            <a:avLst/>
          </a:prstGeom>
        </p:spPr>
      </p:pic>
      <p:sp>
        <p:nvSpPr>
          <p:cNvPr id="2" name="Заголовок 1">
            <a:extLst>
              <a:ext uri="{FF2B5EF4-FFF2-40B4-BE49-F238E27FC236}">
                <a16:creationId xmlns:a16="http://schemas.microsoft.com/office/drawing/2014/main" id="{DB9ED05C-B871-4573-9105-571506E91F02}"/>
              </a:ext>
            </a:extLst>
          </p:cNvPr>
          <p:cNvSpPr>
            <a:spLocks noGrp="1"/>
          </p:cNvSpPr>
          <p:nvPr>
            <p:ph type="title"/>
          </p:nvPr>
        </p:nvSpPr>
        <p:spPr/>
        <p:txBody>
          <a:bodyPr>
            <a:normAutofit/>
          </a:bodyPr>
          <a:lstStyle/>
          <a:p>
            <a:r>
              <a:rPr lang="ru-RU" sz="3600" dirty="0"/>
              <a:t>Глава 1. теоретическая часть</a:t>
            </a:r>
          </a:p>
        </p:txBody>
      </p:sp>
      <p:sp>
        <p:nvSpPr>
          <p:cNvPr id="3" name="Объект 2">
            <a:extLst>
              <a:ext uri="{FF2B5EF4-FFF2-40B4-BE49-F238E27FC236}">
                <a16:creationId xmlns:a16="http://schemas.microsoft.com/office/drawing/2014/main" id="{A485C661-FA79-4B68-90E6-4EDCB44FB841}"/>
              </a:ext>
            </a:extLst>
          </p:cNvPr>
          <p:cNvSpPr>
            <a:spLocks noGrp="1"/>
          </p:cNvSpPr>
          <p:nvPr>
            <p:ph idx="1"/>
          </p:nvPr>
        </p:nvSpPr>
        <p:spPr>
          <a:xfrm>
            <a:off x="838200" y="1348739"/>
            <a:ext cx="10515600" cy="5144135"/>
          </a:xfrm>
        </p:spPr>
        <p:txBody>
          <a:bodyPr>
            <a:normAutofit/>
          </a:bodyPr>
          <a:lstStyle/>
          <a:p>
            <a:r>
              <a:rPr lang="ru-RU" sz="2000" dirty="0"/>
              <a:t>Шерсть- это большая группа тканей, имеющая натуральное происхождение, источником </a:t>
            </a:r>
            <a:r>
              <a:rPr lang="ru-RU" sz="2000" dirty="0" err="1"/>
              <a:t>явл</a:t>
            </a:r>
            <a:r>
              <a:rPr lang="ru-RU" sz="2000" dirty="0"/>
              <a:t>. волокно животных. Только натуральная шерсть обладает прядильными качествами. В промышленных масштабах широко используется шерсть овцы, козы, верблюда. Сбор шерсти осуществляется без забоя, что даёт возможность получать ценный материал на протяжении всей жизни животного. Очень многие организации, выступающие против умерщвления животных ради потребностей человека, настаивают на том, чтобы шерсть использовалась только в этом направлении. </a:t>
            </a:r>
          </a:p>
          <a:p>
            <a:r>
              <a:rPr lang="ru-RU" sz="2000" dirty="0"/>
              <a:t>Из шерсти изготавливают:                                                                                                      -одежда                                                                                                                                               -постельные принадлежности                                                                                                                  -банные полотенца                                                                                                                            -внутренняя отделка обуви                                                                                                          -верхняя одежда</a:t>
            </a:r>
          </a:p>
        </p:txBody>
      </p:sp>
    </p:spTree>
    <p:extLst>
      <p:ext uri="{BB962C8B-B14F-4D97-AF65-F5344CB8AC3E}">
        <p14:creationId xmlns:p14="http://schemas.microsoft.com/office/powerpoint/2010/main" val="22291066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2B72135-A85E-4F8D-876C-A6B64386786C}"/>
              </a:ext>
            </a:extLst>
          </p:cNvPr>
          <p:cNvPicPr>
            <a:picLocks noChangeAspect="1"/>
          </p:cNvPicPr>
          <p:nvPr/>
        </p:nvPicPr>
        <p:blipFill>
          <a:blip r:embed="rId2"/>
          <a:stretch>
            <a:fillRect/>
          </a:stretch>
        </p:blipFill>
        <p:spPr>
          <a:xfrm>
            <a:off x="0" y="0"/>
            <a:ext cx="12192000" cy="6858000"/>
          </a:xfrm>
          <a:prstGeom prst="rect">
            <a:avLst/>
          </a:prstGeom>
        </p:spPr>
      </p:pic>
      <p:pic>
        <p:nvPicPr>
          <p:cNvPr id="15" name="Рисунок 14">
            <a:extLst>
              <a:ext uri="{FF2B5EF4-FFF2-40B4-BE49-F238E27FC236}">
                <a16:creationId xmlns:a16="http://schemas.microsoft.com/office/drawing/2014/main" id="{28694663-5504-4E84-BFB9-86A10FC84115}"/>
              </a:ext>
            </a:extLst>
          </p:cNvPr>
          <p:cNvPicPr>
            <a:picLocks noChangeAspect="1"/>
          </p:cNvPicPr>
          <p:nvPr/>
        </p:nvPicPr>
        <p:blipFill>
          <a:blip r:embed="rId3"/>
          <a:stretch>
            <a:fillRect/>
          </a:stretch>
        </p:blipFill>
        <p:spPr>
          <a:xfrm>
            <a:off x="7632460" y="2930898"/>
            <a:ext cx="4599855" cy="3927102"/>
          </a:xfrm>
          <a:prstGeom prst="rect">
            <a:avLst/>
          </a:prstGeom>
        </p:spPr>
      </p:pic>
      <p:sp>
        <p:nvSpPr>
          <p:cNvPr id="2" name="Заголовок 1">
            <a:extLst>
              <a:ext uri="{FF2B5EF4-FFF2-40B4-BE49-F238E27FC236}">
                <a16:creationId xmlns:a16="http://schemas.microsoft.com/office/drawing/2014/main" id="{B56A313E-736B-4FB4-B692-C69BB90146B6}"/>
              </a:ext>
            </a:extLst>
          </p:cNvPr>
          <p:cNvSpPr>
            <a:spLocks noGrp="1"/>
          </p:cNvSpPr>
          <p:nvPr>
            <p:ph type="title"/>
          </p:nvPr>
        </p:nvSpPr>
        <p:spPr/>
        <p:txBody>
          <a:bodyPr/>
          <a:lstStyle/>
          <a:p>
            <a:r>
              <a:rPr lang="ru-RU" dirty="0"/>
              <a:t>Глава 2. Технологическая часть </a:t>
            </a:r>
          </a:p>
        </p:txBody>
      </p:sp>
      <p:pic>
        <p:nvPicPr>
          <p:cNvPr id="4" name="Объект 3">
            <a:extLst>
              <a:ext uri="{FF2B5EF4-FFF2-40B4-BE49-F238E27FC236}">
                <a16:creationId xmlns:a16="http://schemas.microsoft.com/office/drawing/2014/main" id="{A473B88C-68B6-4795-B2A4-47F4EB8312E3}"/>
              </a:ext>
            </a:extLst>
          </p:cNvPr>
          <p:cNvPicPr>
            <a:picLocks noGrp="1" noChangeAspect="1"/>
          </p:cNvPicPr>
          <p:nvPr>
            <p:ph idx="1"/>
          </p:nvPr>
        </p:nvPicPr>
        <p:blipFill>
          <a:blip r:embed="rId4"/>
          <a:stretch>
            <a:fillRect/>
          </a:stretch>
        </p:blipFill>
        <p:spPr>
          <a:xfrm>
            <a:off x="572408" y="2650843"/>
            <a:ext cx="5183567" cy="3550745"/>
          </a:xfrm>
          <a:prstGeom prst="rect">
            <a:avLst/>
          </a:prstGeom>
        </p:spPr>
      </p:pic>
      <p:pic>
        <p:nvPicPr>
          <p:cNvPr id="7" name="Рисунок 6">
            <a:extLst>
              <a:ext uri="{FF2B5EF4-FFF2-40B4-BE49-F238E27FC236}">
                <a16:creationId xmlns:a16="http://schemas.microsoft.com/office/drawing/2014/main" id="{7EABC8E4-C748-473F-9FD5-C8B912AA8284}"/>
              </a:ext>
            </a:extLst>
          </p:cNvPr>
          <p:cNvPicPr>
            <a:picLocks noChangeAspect="1"/>
          </p:cNvPicPr>
          <p:nvPr/>
        </p:nvPicPr>
        <p:blipFill>
          <a:blip r:embed="rId5"/>
          <a:stretch>
            <a:fillRect/>
          </a:stretch>
        </p:blipFill>
        <p:spPr>
          <a:xfrm>
            <a:off x="702365" y="2650843"/>
            <a:ext cx="4912631" cy="3550745"/>
          </a:xfrm>
          <a:prstGeom prst="rect">
            <a:avLst/>
          </a:prstGeom>
        </p:spPr>
      </p:pic>
      <p:pic>
        <p:nvPicPr>
          <p:cNvPr id="8" name="Рисунок 7">
            <a:extLst>
              <a:ext uri="{FF2B5EF4-FFF2-40B4-BE49-F238E27FC236}">
                <a16:creationId xmlns:a16="http://schemas.microsoft.com/office/drawing/2014/main" id="{75EF8698-9350-4B4A-B0A7-8319CBA210B3}"/>
              </a:ext>
            </a:extLst>
          </p:cNvPr>
          <p:cNvPicPr>
            <a:picLocks noChangeAspect="1"/>
          </p:cNvPicPr>
          <p:nvPr/>
        </p:nvPicPr>
        <p:blipFill>
          <a:blip r:embed="rId6"/>
          <a:stretch>
            <a:fillRect/>
          </a:stretch>
        </p:blipFill>
        <p:spPr>
          <a:xfrm>
            <a:off x="2778894" y="1683180"/>
            <a:ext cx="5326118" cy="3550745"/>
          </a:xfrm>
          <a:prstGeom prst="rect">
            <a:avLst/>
          </a:prstGeom>
        </p:spPr>
      </p:pic>
      <p:pic>
        <p:nvPicPr>
          <p:cNvPr id="9" name="Рисунок 8">
            <a:extLst>
              <a:ext uri="{FF2B5EF4-FFF2-40B4-BE49-F238E27FC236}">
                <a16:creationId xmlns:a16="http://schemas.microsoft.com/office/drawing/2014/main" id="{8667BFEF-7C59-4E22-A025-523369A5A5A5}"/>
              </a:ext>
            </a:extLst>
          </p:cNvPr>
          <p:cNvPicPr>
            <a:picLocks noChangeAspect="1"/>
          </p:cNvPicPr>
          <p:nvPr/>
        </p:nvPicPr>
        <p:blipFill>
          <a:blip r:embed="rId7"/>
          <a:stretch>
            <a:fillRect/>
          </a:stretch>
        </p:blipFill>
        <p:spPr>
          <a:xfrm>
            <a:off x="3048000" y="1333427"/>
            <a:ext cx="5150977" cy="3598717"/>
          </a:xfrm>
          <a:prstGeom prst="rect">
            <a:avLst/>
          </a:prstGeom>
        </p:spPr>
      </p:pic>
      <p:pic>
        <p:nvPicPr>
          <p:cNvPr id="10" name="Рисунок 9">
            <a:extLst>
              <a:ext uri="{FF2B5EF4-FFF2-40B4-BE49-F238E27FC236}">
                <a16:creationId xmlns:a16="http://schemas.microsoft.com/office/drawing/2014/main" id="{F13D10DB-06D2-4E06-9E97-00D4D3424972}"/>
              </a:ext>
            </a:extLst>
          </p:cNvPr>
          <p:cNvPicPr>
            <a:picLocks noChangeAspect="1"/>
          </p:cNvPicPr>
          <p:nvPr/>
        </p:nvPicPr>
        <p:blipFill>
          <a:blip r:embed="rId8"/>
          <a:stretch>
            <a:fillRect/>
          </a:stretch>
        </p:blipFill>
        <p:spPr>
          <a:xfrm>
            <a:off x="815678" y="2543717"/>
            <a:ext cx="5216584" cy="3477723"/>
          </a:xfrm>
          <a:prstGeom prst="rect">
            <a:avLst/>
          </a:prstGeom>
        </p:spPr>
      </p:pic>
      <p:pic>
        <p:nvPicPr>
          <p:cNvPr id="11" name="Рисунок 10">
            <a:extLst>
              <a:ext uri="{FF2B5EF4-FFF2-40B4-BE49-F238E27FC236}">
                <a16:creationId xmlns:a16="http://schemas.microsoft.com/office/drawing/2014/main" id="{64864FA7-5E42-4344-BD22-722FDA627D70}"/>
              </a:ext>
            </a:extLst>
          </p:cNvPr>
          <p:cNvPicPr>
            <a:picLocks noChangeAspect="1"/>
          </p:cNvPicPr>
          <p:nvPr/>
        </p:nvPicPr>
        <p:blipFill>
          <a:blip r:embed="rId9"/>
          <a:stretch>
            <a:fillRect/>
          </a:stretch>
        </p:blipFill>
        <p:spPr>
          <a:xfrm>
            <a:off x="3669010" y="1451733"/>
            <a:ext cx="4246247" cy="3186527"/>
          </a:xfrm>
          <a:prstGeom prst="rect">
            <a:avLst/>
          </a:prstGeom>
        </p:spPr>
      </p:pic>
      <p:pic>
        <p:nvPicPr>
          <p:cNvPr id="12" name="Рисунок 11">
            <a:extLst>
              <a:ext uri="{FF2B5EF4-FFF2-40B4-BE49-F238E27FC236}">
                <a16:creationId xmlns:a16="http://schemas.microsoft.com/office/drawing/2014/main" id="{F7BBC761-D311-44A2-88A5-ED2AD17220FD}"/>
              </a:ext>
            </a:extLst>
          </p:cNvPr>
          <p:cNvPicPr>
            <a:picLocks noChangeAspect="1"/>
          </p:cNvPicPr>
          <p:nvPr/>
        </p:nvPicPr>
        <p:blipFill>
          <a:blip r:embed="rId10"/>
          <a:stretch>
            <a:fillRect/>
          </a:stretch>
        </p:blipFill>
        <p:spPr>
          <a:xfrm>
            <a:off x="823062" y="2633791"/>
            <a:ext cx="5216584" cy="3477723"/>
          </a:xfrm>
          <a:prstGeom prst="rect">
            <a:avLst/>
          </a:prstGeom>
        </p:spPr>
      </p:pic>
      <p:pic>
        <p:nvPicPr>
          <p:cNvPr id="13" name="Рисунок 12">
            <a:extLst>
              <a:ext uri="{FF2B5EF4-FFF2-40B4-BE49-F238E27FC236}">
                <a16:creationId xmlns:a16="http://schemas.microsoft.com/office/drawing/2014/main" id="{BD89940D-F78F-4D76-BAD3-FA1539F11966}"/>
              </a:ext>
            </a:extLst>
          </p:cNvPr>
          <p:cNvPicPr>
            <a:picLocks noChangeAspect="1"/>
          </p:cNvPicPr>
          <p:nvPr/>
        </p:nvPicPr>
        <p:blipFill>
          <a:blip r:embed="rId11"/>
          <a:stretch>
            <a:fillRect/>
          </a:stretch>
        </p:blipFill>
        <p:spPr>
          <a:xfrm>
            <a:off x="2267310" y="1564874"/>
            <a:ext cx="5342364" cy="3598717"/>
          </a:xfrm>
          <a:prstGeom prst="rect">
            <a:avLst/>
          </a:prstGeom>
        </p:spPr>
      </p:pic>
    </p:spTree>
    <p:extLst>
      <p:ext uri="{BB962C8B-B14F-4D97-AF65-F5344CB8AC3E}">
        <p14:creationId xmlns:p14="http://schemas.microsoft.com/office/powerpoint/2010/main" val="36979177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xit" presetSubtype="0" accel="100000" fill="hold" nodeType="clickEffect">
                                  <p:stCondLst>
                                    <p:cond delay="0"/>
                                  </p:stCondLst>
                                  <p:childTnLst>
                                    <p:anim calcmode="lin" valueType="num">
                                      <p:cBhvr>
                                        <p:cTn id="14" dur="500"/>
                                        <p:tgtEl>
                                          <p:spTgt spid="4"/>
                                        </p:tgtEl>
                                        <p:attrNameLst>
                                          <p:attrName>ppt_w</p:attrName>
                                        </p:attrNameLst>
                                      </p:cBhvr>
                                      <p:tavLst>
                                        <p:tav tm="0">
                                          <p:val>
                                            <p:strVal val="ppt_w"/>
                                          </p:val>
                                        </p:tav>
                                        <p:tav tm="100000">
                                          <p:val>
                                            <p:fltVal val="0"/>
                                          </p:val>
                                        </p:tav>
                                      </p:tavLst>
                                    </p:anim>
                                    <p:anim calcmode="lin" valueType="num">
                                      <p:cBhvr>
                                        <p:cTn id="15" dur="500"/>
                                        <p:tgtEl>
                                          <p:spTgt spid="4"/>
                                        </p:tgtEl>
                                        <p:attrNameLst>
                                          <p:attrName>ppt_h</p:attrName>
                                        </p:attrNameLst>
                                      </p:cBhvr>
                                      <p:tavLst>
                                        <p:tav tm="0">
                                          <p:val>
                                            <p:strVal val="ppt_h"/>
                                          </p:val>
                                        </p:tav>
                                        <p:tav tm="100000">
                                          <p:val>
                                            <p:fltVal val="0"/>
                                          </p:val>
                                        </p:tav>
                                      </p:tavLst>
                                    </p:anim>
                                    <p:anim calcmode="lin" valueType="num">
                                      <p:cBhvr>
                                        <p:cTn id="16" dur="500"/>
                                        <p:tgtEl>
                                          <p:spTgt spid="4"/>
                                        </p:tgtEl>
                                        <p:attrNameLst>
                                          <p:attrName>style.rotation</p:attrName>
                                        </p:attrNameLst>
                                      </p:cBhvr>
                                      <p:tavLst>
                                        <p:tav tm="0">
                                          <p:val>
                                            <p:fltVal val="0"/>
                                          </p:val>
                                        </p:tav>
                                        <p:tav tm="100000">
                                          <p:val>
                                            <p:fltVal val="360"/>
                                          </p:val>
                                        </p:tav>
                                      </p:tavLst>
                                    </p:anim>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xit" presetSubtype="0" accel="100000" fill="hold" nodeType="clickEffect">
                                  <p:stCondLst>
                                    <p:cond delay="0"/>
                                  </p:stCondLst>
                                  <p:childTnLst>
                                    <p:anim calcmode="lin" valueType="num">
                                      <p:cBhvr>
                                        <p:cTn id="30" dur="500"/>
                                        <p:tgtEl>
                                          <p:spTgt spid="7"/>
                                        </p:tgtEl>
                                        <p:attrNameLst>
                                          <p:attrName>ppt_w</p:attrName>
                                        </p:attrNameLst>
                                      </p:cBhvr>
                                      <p:tavLst>
                                        <p:tav tm="0">
                                          <p:val>
                                            <p:strVal val="ppt_w"/>
                                          </p:val>
                                        </p:tav>
                                        <p:tav tm="100000">
                                          <p:val>
                                            <p:fltVal val="0"/>
                                          </p:val>
                                        </p:tav>
                                      </p:tavLst>
                                    </p:anim>
                                    <p:anim calcmode="lin" valueType="num">
                                      <p:cBhvr>
                                        <p:cTn id="31" dur="500"/>
                                        <p:tgtEl>
                                          <p:spTgt spid="7"/>
                                        </p:tgtEl>
                                        <p:attrNameLst>
                                          <p:attrName>ppt_h</p:attrName>
                                        </p:attrNameLst>
                                      </p:cBhvr>
                                      <p:tavLst>
                                        <p:tav tm="0">
                                          <p:val>
                                            <p:strVal val="ppt_h"/>
                                          </p:val>
                                        </p:tav>
                                        <p:tav tm="100000">
                                          <p:val>
                                            <p:fltVal val="0"/>
                                          </p:val>
                                        </p:tav>
                                      </p:tavLst>
                                    </p:anim>
                                    <p:anim calcmode="lin" valueType="num">
                                      <p:cBhvr>
                                        <p:cTn id="32" dur="500"/>
                                        <p:tgtEl>
                                          <p:spTgt spid="7"/>
                                        </p:tgtEl>
                                        <p:attrNameLst>
                                          <p:attrName>style.rotation</p:attrName>
                                        </p:attrNameLst>
                                      </p:cBhvr>
                                      <p:tavLst>
                                        <p:tav tm="0">
                                          <p:val>
                                            <p:fltVal val="0"/>
                                          </p:val>
                                        </p:tav>
                                        <p:tav tm="100000">
                                          <p:val>
                                            <p:fltVal val="360"/>
                                          </p:val>
                                        </p:tav>
                                      </p:tavLst>
                                    </p:anim>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xit" presetSubtype="0" accel="100000" fill="hold" nodeType="clickEffect">
                                  <p:stCondLst>
                                    <p:cond delay="0"/>
                                  </p:stCondLst>
                                  <p:childTnLst>
                                    <p:anim calcmode="lin" valueType="num">
                                      <p:cBhvr>
                                        <p:cTn id="46" dur="500"/>
                                        <p:tgtEl>
                                          <p:spTgt spid="8"/>
                                        </p:tgtEl>
                                        <p:attrNameLst>
                                          <p:attrName>ppt_w</p:attrName>
                                        </p:attrNameLst>
                                      </p:cBhvr>
                                      <p:tavLst>
                                        <p:tav tm="0">
                                          <p:val>
                                            <p:strVal val="ppt_w"/>
                                          </p:val>
                                        </p:tav>
                                        <p:tav tm="100000">
                                          <p:val>
                                            <p:fltVal val="0"/>
                                          </p:val>
                                        </p:tav>
                                      </p:tavLst>
                                    </p:anim>
                                    <p:anim calcmode="lin" valueType="num">
                                      <p:cBhvr>
                                        <p:cTn id="47" dur="500"/>
                                        <p:tgtEl>
                                          <p:spTgt spid="8"/>
                                        </p:tgtEl>
                                        <p:attrNameLst>
                                          <p:attrName>ppt_h</p:attrName>
                                        </p:attrNameLst>
                                      </p:cBhvr>
                                      <p:tavLst>
                                        <p:tav tm="0">
                                          <p:val>
                                            <p:strVal val="ppt_h"/>
                                          </p:val>
                                        </p:tav>
                                        <p:tav tm="100000">
                                          <p:val>
                                            <p:fltVal val="0"/>
                                          </p:val>
                                        </p:tav>
                                      </p:tavLst>
                                    </p:anim>
                                    <p:anim calcmode="lin" valueType="num">
                                      <p:cBhvr>
                                        <p:cTn id="48" dur="500"/>
                                        <p:tgtEl>
                                          <p:spTgt spid="8"/>
                                        </p:tgtEl>
                                        <p:attrNameLst>
                                          <p:attrName>style.rotation</p:attrName>
                                        </p:attrNameLst>
                                      </p:cBhvr>
                                      <p:tavLst>
                                        <p:tav tm="0">
                                          <p:val>
                                            <p:fltVal val="0"/>
                                          </p:val>
                                        </p:tav>
                                        <p:tav tm="100000">
                                          <p:val>
                                            <p:fltVal val="360"/>
                                          </p:val>
                                        </p:tav>
                                      </p:tavLst>
                                    </p:anim>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fltVal val="0"/>
                                          </p:val>
                                        </p:tav>
                                        <p:tav tm="100000">
                                          <p:val>
                                            <p:strVal val="#ppt_w"/>
                                          </p:val>
                                        </p:tav>
                                      </p:tavLst>
                                    </p:anim>
                                    <p:anim calcmode="lin" valueType="num">
                                      <p:cBhvr>
                                        <p:cTn id="56" dur="1000" fill="hold"/>
                                        <p:tgtEl>
                                          <p:spTgt spid="9"/>
                                        </p:tgtEl>
                                        <p:attrNameLst>
                                          <p:attrName>ppt_h</p:attrName>
                                        </p:attrNameLst>
                                      </p:cBhvr>
                                      <p:tavLst>
                                        <p:tav tm="0">
                                          <p:val>
                                            <p:fltVal val="0"/>
                                          </p:val>
                                        </p:tav>
                                        <p:tav tm="100000">
                                          <p:val>
                                            <p:strVal val="#ppt_h"/>
                                          </p:val>
                                        </p:tav>
                                      </p:tavLst>
                                    </p:anim>
                                    <p:anim calcmode="lin" valueType="num">
                                      <p:cBhvr>
                                        <p:cTn id="57" dur="1000" fill="hold"/>
                                        <p:tgtEl>
                                          <p:spTgt spid="9"/>
                                        </p:tgtEl>
                                        <p:attrNameLst>
                                          <p:attrName>style.rotation</p:attrName>
                                        </p:attrNameLst>
                                      </p:cBhvr>
                                      <p:tavLst>
                                        <p:tav tm="0">
                                          <p:val>
                                            <p:fltVal val="90"/>
                                          </p:val>
                                        </p:tav>
                                        <p:tav tm="100000">
                                          <p:val>
                                            <p:fltVal val="0"/>
                                          </p:val>
                                        </p:tav>
                                      </p:tavLst>
                                    </p:anim>
                                    <p:animEffect transition="in" filter="fade">
                                      <p:cBhvr>
                                        <p:cTn id="58" dur="10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xit" presetSubtype="0" accel="100000" fill="hold" nodeType="clickEffect">
                                  <p:stCondLst>
                                    <p:cond delay="0"/>
                                  </p:stCondLst>
                                  <p:childTnLst>
                                    <p:anim calcmode="lin" valueType="num">
                                      <p:cBhvr>
                                        <p:cTn id="62" dur="500"/>
                                        <p:tgtEl>
                                          <p:spTgt spid="9"/>
                                        </p:tgtEl>
                                        <p:attrNameLst>
                                          <p:attrName>ppt_w</p:attrName>
                                        </p:attrNameLst>
                                      </p:cBhvr>
                                      <p:tavLst>
                                        <p:tav tm="0">
                                          <p:val>
                                            <p:strVal val="ppt_w"/>
                                          </p:val>
                                        </p:tav>
                                        <p:tav tm="100000">
                                          <p:val>
                                            <p:fltVal val="0"/>
                                          </p:val>
                                        </p:tav>
                                      </p:tavLst>
                                    </p:anim>
                                    <p:anim calcmode="lin" valueType="num">
                                      <p:cBhvr>
                                        <p:cTn id="63" dur="500"/>
                                        <p:tgtEl>
                                          <p:spTgt spid="9"/>
                                        </p:tgtEl>
                                        <p:attrNameLst>
                                          <p:attrName>ppt_h</p:attrName>
                                        </p:attrNameLst>
                                      </p:cBhvr>
                                      <p:tavLst>
                                        <p:tav tm="0">
                                          <p:val>
                                            <p:strVal val="ppt_h"/>
                                          </p:val>
                                        </p:tav>
                                        <p:tav tm="100000">
                                          <p:val>
                                            <p:fltVal val="0"/>
                                          </p:val>
                                        </p:tav>
                                      </p:tavLst>
                                    </p:anim>
                                    <p:anim calcmode="lin" valueType="num">
                                      <p:cBhvr>
                                        <p:cTn id="64" dur="500"/>
                                        <p:tgtEl>
                                          <p:spTgt spid="9"/>
                                        </p:tgtEl>
                                        <p:attrNameLst>
                                          <p:attrName>style.rotation</p:attrName>
                                        </p:attrNameLst>
                                      </p:cBhvr>
                                      <p:tavLst>
                                        <p:tav tm="0">
                                          <p:val>
                                            <p:fltVal val="0"/>
                                          </p:val>
                                        </p:tav>
                                        <p:tav tm="100000">
                                          <p:val>
                                            <p:fltVal val="360"/>
                                          </p:val>
                                        </p:tav>
                                      </p:tavLst>
                                    </p:anim>
                                    <p:animEffect transition="out" filter="fade">
                                      <p:cBhvr>
                                        <p:cTn id="65" dur="500"/>
                                        <p:tgtEl>
                                          <p:spTgt spid="9"/>
                                        </p:tgtEl>
                                      </p:cBhvr>
                                    </p:animEffect>
                                    <p:set>
                                      <p:cBhvr>
                                        <p:cTn id="66" dur="1" fill="hold">
                                          <p:stCondLst>
                                            <p:cond delay="499"/>
                                          </p:stCondLst>
                                        </p:cTn>
                                        <p:tgtEl>
                                          <p:spTgt spid="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1000" fill="hold"/>
                                        <p:tgtEl>
                                          <p:spTgt spid="10"/>
                                        </p:tgtEl>
                                        <p:attrNameLst>
                                          <p:attrName>ppt_w</p:attrName>
                                        </p:attrNameLst>
                                      </p:cBhvr>
                                      <p:tavLst>
                                        <p:tav tm="0">
                                          <p:val>
                                            <p:fltVal val="0"/>
                                          </p:val>
                                        </p:tav>
                                        <p:tav tm="100000">
                                          <p:val>
                                            <p:strVal val="#ppt_w"/>
                                          </p:val>
                                        </p:tav>
                                      </p:tavLst>
                                    </p:anim>
                                    <p:anim calcmode="lin" valueType="num">
                                      <p:cBhvr>
                                        <p:cTn id="72" dur="1000" fill="hold"/>
                                        <p:tgtEl>
                                          <p:spTgt spid="10"/>
                                        </p:tgtEl>
                                        <p:attrNameLst>
                                          <p:attrName>ppt_h</p:attrName>
                                        </p:attrNameLst>
                                      </p:cBhvr>
                                      <p:tavLst>
                                        <p:tav tm="0">
                                          <p:val>
                                            <p:fltVal val="0"/>
                                          </p:val>
                                        </p:tav>
                                        <p:tav tm="100000">
                                          <p:val>
                                            <p:strVal val="#ppt_h"/>
                                          </p:val>
                                        </p:tav>
                                      </p:tavLst>
                                    </p:anim>
                                    <p:anim calcmode="lin" valueType="num">
                                      <p:cBhvr>
                                        <p:cTn id="73" dur="1000" fill="hold"/>
                                        <p:tgtEl>
                                          <p:spTgt spid="10"/>
                                        </p:tgtEl>
                                        <p:attrNameLst>
                                          <p:attrName>style.rotation</p:attrName>
                                        </p:attrNameLst>
                                      </p:cBhvr>
                                      <p:tavLst>
                                        <p:tav tm="0">
                                          <p:val>
                                            <p:fltVal val="90"/>
                                          </p:val>
                                        </p:tav>
                                        <p:tav tm="100000">
                                          <p:val>
                                            <p:fltVal val="0"/>
                                          </p:val>
                                        </p:tav>
                                      </p:tavLst>
                                    </p:anim>
                                    <p:animEffect transition="in" filter="fade">
                                      <p:cBhvr>
                                        <p:cTn id="74" dur="1000"/>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49" presetClass="exit" presetSubtype="0" accel="100000" fill="hold" nodeType="clickEffect">
                                  <p:stCondLst>
                                    <p:cond delay="0"/>
                                  </p:stCondLst>
                                  <p:childTnLst>
                                    <p:anim calcmode="lin" valueType="num">
                                      <p:cBhvr>
                                        <p:cTn id="78" dur="500"/>
                                        <p:tgtEl>
                                          <p:spTgt spid="10"/>
                                        </p:tgtEl>
                                        <p:attrNameLst>
                                          <p:attrName>ppt_w</p:attrName>
                                        </p:attrNameLst>
                                      </p:cBhvr>
                                      <p:tavLst>
                                        <p:tav tm="0">
                                          <p:val>
                                            <p:strVal val="ppt_w"/>
                                          </p:val>
                                        </p:tav>
                                        <p:tav tm="100000">
                                          <p:val>
                                            <p:fltVal val="0"/>
                                          </p:val>
                                        </p:tav>
                                      </p:tavLst>
                                    </p:anim>
                                    <p:anim calcmode="lin" valueType="num">
                                      <p:cBhvr>
                                        <p:cTn id="79" dur="500"/>
                                        <p:tgtEl>
                                          <p:spTgt spid="10"/>
                                        </p:tgtEl>
                                        <p:attrNameLst>
                                          <p:attrName>ppt_h</p:attrName>
                                        </p:attrNameLst>
                                      </p:cBhvr>
                                      <p:tavLst>
                                        <p:tav tm="0">
                                          <p:val>
                                            <p:strVal val="ppt_h"/>
                                          </p:val>
                                        </p:tav>
                                        <p:tav tm="100000">
                                          <p:val>
                                            <p:fltVal val="0"/>
                                          </p:val>
                                        </p:tav>
                                      </p:tavLst>
                                    </p:anim>
                                    <p:anim calcmode="lin" valueType="num">
                                      <p:cBhvr>
                                        <p:cTn id="80" dur="500"/>
                                        <p:tgtEl>
                                          <p:spTgt spid="10"/>
                                        </p:tgtEl>
                                        <p:attrNameLst>
                                          <p:attrName>style.rotation</p:attrName>
                                        </p:attrNameLst>
                                      </p:cBhvr>
                                      <p:tavLst>
                                        <p:tav tm="0">
                                          <p:val>
                                            <p:fltVal val="0"/>
                                          </p:val>
                                        </p:tav>
                                        <p:tav tm="100000">
                                          <p:val>
                                            <p:fltVal val="360"/>
                                          </p:val>
                                        </p:tav>
                                      </p:tavLst>
                                    </p:anim>
                                    <p:animEffect transition="out" filter="fade">
                                      <p:cBhvr>
                                        <p:cTn id="81" dur="500"/>
                                        <p:tgtEl>
                                          <p:spTgt spid="10"/>
                                        </p:tgtEl>
                                      </p:cBhvr>
                                    </p:animEffect>
                                    <p:set>
                                      <p:cBhvr>
                                        <p:cTn id="82" dur="1" fill="hold">
                                          <p:stCondLst>
                                            <p:cond delay="499"/>
                                          </p:stCondLst>
                                        </p:cTn>
                                        <p:tgtEl>
                                          <p:spTgt spid="1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p:cTn id="87" dur="1000" fill="hold"/>
                                        <p:tgtEl>
                                          <p:spTgt spid="11"/>
                                        </p:tgtEl>
                                        <p:attrNameLst>
                                          <p:attrName>ppt_w</p:attrName>
                                        </p:attrNameLst>
                                      </p:cBhvr>
                                      <p:tavLst>
                                        <p:tav tm="0">
                                          <p:val>
                                            <p:fltVal val="0"/>
                                          </p:val>
                                        </p:tav>
                                        <p:tav tm="100000">
                                          <p:val>
                                            <p:strVal val="#ppt_w"/>
                                          </p:val>
                                        </p:tav>
                                      </p:tavLst>
                                    </p:anim>
                                    <p:anim calcmode="lin" valueType="num">
                                      <p:cBhvr>
                                        <p:cTn id="88" dur="1000" fill="hold"/>
                                        <p:tgtEl>
                                          <p:spTgt spid="11"/>
                                        </p:tgtEl>
                                        <p:attrNameLst>
                                          <p:attrName>ppt_h</p:attrName>
                                        </p:attrNameLst>
                                      </p:cBhvr>
                                      <p:tavLst>
                                        <p:tav tm="0">
                                          <p:val>
                                            <p:fltVal val="0"/>
                                          </p:val>
                                        </p:tav>
                                        <p:tav tm="100000">
                                          <p:val>
                                            <p:strVal val="#ppt_h"/>
                                          </p:val>
                                        </p:tav>
                                      </p:tavLst>
                                    </p:anim>
                                    <p:anim calcmode="lin" valueType="num">
                                      <p:cBhvr>
                                        <p:cTn id="89" dur="1000" fill="hold"/>
                                        <p:tgtEl>
                                          <p:spTgt spid="11"/>
                                        </p:tgtEl>
                                        <p:attrNameLst>
                                          <p:attrName>style.rotation</p:attrName>
                                        </p:attrNameLst>
                                      </p:cBhvr>
                                      <p:tavLst>
                                        <p:tav tm="0">
                                          <p:val>
                                            <p:fltVal val="90"/>
                                          </p:val>
                                        </p:tav>
                                        <p:tav tm="100000">
                                          <p:val>
                                            <p:fltVal val="0"/>
                                          </p:val>
                                        </p:tav>
                                      </p:tavLst>
                                    </p:anim>
                                    <p:animEffect transition="in" filter="fade">
                                      <p:cBhvr>
                                        <p:cTn id="90" dur="1000"/>
                                        <p:tgtEl>
                                          <p:spTgt spid="11"/>
                                        </p:tgtEl>
                                      </p:cBhvr>
                                    </p:animEffect>
                                  </p:childTnLst>
                                </p:cTn>
                              </p:par>
                            </p:childTnLst>
                          </p:cTn>
                        </p:par>
                      </p:childTnLst>
                    </p:cTn>
                  </p:par>
                  <p:par>
                    <p:cTn id="91" fill="hold">
                      <p:stCondLst>
                        <p:cond delay="indefinite"/>
                      </p:stCondLst>
                      <p:childTnLst>
                        <p:par>
                          <p:cTn id="92" fill="hold">
                            <p:stCondLst>
                              <p:cond delay="0"/>
                            </p:stCondLst>
                            <p:childTnLst>
                              <p:par>
                                <p:cTn id="93" presetID="49" presetClass="exit" presetSubtype="0" accel="100000" fill="hold" nodeType="clickEffect">
                                  <p:stCondLst>
                                    <p:cond delay="0"/>
                                  </p:stCondLst>
                                  <p:childTnLst>
                                    <p:anim calcmode="lin" valueType="num">
                                      <p:cBhvr>
                                        <p:cTn id="94" dur="500"/>
                                        <p:tgtEl>
                                          <p:spTgt spid="11"/>
                                        </p:tgtEl>
                                        <p:attrNameLst>
                                          <p:attrName>ppt_w</p:attrName>
                                        </p:attrNameLst>
                                      </p:cBhvr>
                                      <p:tavLst>
                                        <p:tav tm="0">
                                          <p:val>
                                            <p:strVal val="ppt_w"/>
                                          </p:val>
                                        </p:tav>
                                        <p:tav tm="100000">
                                          <p:val>
                                            <p:fltVal val="0"/>
                                          </p:val>
                                        </p:tav>
                                      </p:tavLst>
                                    </p:anim>
                                    <p:anim calcmode="lin" valueType="num">
                                      <p:cBhvr>
                                        <p:cTn id="95" dur="500"/>
                                        <p:tgtEl>
                                          <p:spTgt spid="11"/>
                                        </p:tgtEl>
                                        <p:attrNameLst>
                                          <p:attrName>ppt_h</p:attrName>
                                        </p:attrNameLst>
                                      </p:cBhvr>
                                      <p:tavLst>
                                        <p:tav tm="0">
                                          <p:val>
                                            <p:strVal val="ppt_h"/>
                                          </p:val>
                                        </p:tav>
                                        <p:tav tm="100000">
                                          <p:val>
                                            <p:fltVal val="0"/>
                                          </p:val>
                                        </p:tav>
                                      </p:tavLst>
                                    </p:anim>
                                    <p:anim calcmode="lin" valueType="num">
                                      <p:cBhvr>
                                        <p:cTn id="96" dur="500"/>
                                        <p:tgtEl>
                                          <p:spTgt spid="11"/>
                                        </p:tgtEl>
                                        <p:attrNameLst>
                                          <p:attrName>style.rotation</p:attrName>
                                        </p:attrNameLst>
                                      </p:cBhvr>
                                      <p:tavLst>
                                        <p:tav tm="0">
                                          <p:val>
                                            <p:fltVal val="0"/>
                                          </p:val>
                                        </p:tav>
                                        <p:tav tm="100000">
                                          <p:val>
                                            <p:fltVal val="360"/>
                                          </p:val>
                                        </p:tav>
                                      </p:tavLst>
                                    </p:anim>
                                    <p:animEffect transition="out" filter="fade">
                                      <p:cBhvr>
                                        <p:cTn id="97" dur="500"/>
                                        <p:tgtEl>
                                          <p:spTgt spid="11"/>
                                        </p:tgtEl>
                                      </p:cBhvr>
                                    </p:animEffect>
                                    <p:set>
                                      <p:cBhvr>
                                        <p:cTn id="98" dur="1" fill="hold">
                                          <p:stCondLst>
                                            <p:cond delay="499"/>
                                          </p:stCondLst>
                                        </p:cTn>
                                        <p:tgtEl>
                                          <p:spTgt spid="11"/>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nodeType="click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p:cTn id="103" dur="1000" fill="hold"/>
                                        <p:tgtEl>
                                          <p:spTgt spid="12"/>
                                        </p:tgtEl>
                                        <p:attrNameLst>
                                          <p:attrName>ppt_w</p:attrName>
                                        </p:attrNameLst>
                                      </p:cBhvr>
                                      <p:tavLst>
                                        <p:tav tm="0">
                                          <p:val>
                                            <p:fltVal val="0"/>
                                          </p:val>
                                        </p:tav>
                                        <p:tav tm="100000">
                                          <p:val>
                                            <p:strVal val="#ppt_w"/>
                                          </p:val>
                                        </p:tav>
                                      </p:tavLst>
                                    </p:anim>
                                    <p:anim calcmode="lin" valueType="num">
                                      <p:cBhvr>
                                        <p:cTn id="104" dur="1000" fill="hold"/>
                                        <p:tgtEl>
                                          <p:spTgt spid="12"/>
                                        </p:tgtEl>
                                        <p:attrNameLst>
                                          <p:attrName>ppt_h</p:attrName>
                                        </p:attrNameLst>
                                      </p:cBhvr>
                                      <p:tavLst>
                                        <p:tav tm="0">
                                          <p:val>
                                            <p:fltVal val="0"/>
                                          </p:val>
                                        </p:tav>
                                        <p:tav tm="100000">
                                          <p:val>
                                            <p:strVal val="#ppt_h"/>
                                          </p:val>
                                        </p:tav>
                                      </p:tavLst>
                                    </p:anim>
                                    <p:anim calcmode="lin" valueType="num">
                                      <p:cBhvr>
                                        <p:cTn id="105" dur="1000" fill="hold"/>
                                        <p:tgtEl>
                                          <p:spTgt spid="12"/>
                                        </p:tgtEl>
                                        <p:attrNameLst>
                                          <p:attrName>style.rotation</p:attrName>
                                        </p:attrNameLst>
                                      </p:cBhvr>
                                      <p:tavLst>
                                        <p:tav tm="0">
                                          <p:val>
                                            <p:fltVal val="90"/>
                                          </p:val>
                                        </p:tav>
                                        <p:tav tm="100000">
                                          <p:val>
                                            <p:fltVal val="0"/>
                                          </p:val>
                                        </p:tav>
                                      </p:tavLst>
                                    </p:anim>
                                    <p:animEffect transition="in" filter="fade">
                                      <p:cBhvr>
                                        <p:cTn id="106" dur="1000"/>
                                        <p:tgtEl>
                                          <p:spTgt spid="12"/>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xit" presetSubtype="0" accel="100000" fill="hold" nodeType="clickEffect">
                                  <p:stCondLst>
                                    <p:cond delay="0"/>
                                  </p:stCondLst>
                                  <p:childTnLst>
                                    <p:anim calcmode="lin" valueType="num">
                                      <p:cBhvr>
                                        <p:cTn id="110" dur="500"/>
                                        <p:tgtEl>
                                          <p:spTgt spid="12"/>
                                        </p:tgtEl>
                                        <p:attrNameLst>
                                          <p:attrName>ppt_w</p:attrName>
                                        </p:attrNameLst>
                                      </p:cBhvr>
                                      <p:tavLst>
                                        <p:tav tm="0">
                                          <p:val>
                                            <p:strVal val="ppt_w"/>
                                          </p:val>
                                        </p:tav>
                                        <p:tav tm="100000">
                                          <p:val>
                                            <p:fltVal val="0"/>
                                          </p:val>
                                        </p:tav>
                                      </p:tavLst>
                                    </p:anim>
                                    <p:anim calcmode="lin" valueType="num">
                                      <p:cBhvr>
                                        <p:cTn id="111" dur="500"/>
                                        <p:tgtEl>
                                          <p:spTgt spid="12"/>
                                        </p:tgtEl>
                                        <p:attrNameLst>
                                          <p:attrName>ppt_h</p:attrName>
                                        </p:attrNameLst>
                                      </p:cBhvr>
                                      <p:tavLst>
                                        <p:tav tm="0">
                                          <p:val>
                                            <p:strVal val="ppt_h"/>
                                          </p:val>
                                        </p:tav>
                                        <p:tav tm="100000">
                                          <p:val>
                                            <p:fltVal val="0"/>
                                          </p:val>
                                        </p:tav>
                                      </p:tavLst>
                                    </p:anim>
                                    <p:anim calcmode="lin" valueType="num">
                                      <p:cBhvr>
                                        <p:cTn id="112" dur="500"/>
                                        <p:tgtEl>
                                          <p:spTgt spid="12"/>
                                        </p:tgtEl>
                                        <p:attrNameLst>
                                          <p:attrName>style.rotation</p:attrName>
                                        </p:attrNameLst>
                                      </p:cBhvr>
                                      <p:tavLst>
                                        <p:tav tm="0">
                                          <p:val>
                                            <p:fltVal val="0"/>
                                          </p:val>
                                        </p:tav>
                                        <p:tav tm="100000">
                                          <p:val>
                                            <p:fltVal val="360"/>
                                          </p:val>
                                        </p:tav>
                                      </p:tavLst>
                                    </p:anim>
                                    <p:animEffect transition="out" filter="fade">
                                      <p:cBhvr>
                                        <p:cTn id="113" dur="500"/>
                                        <p:tgtEl>
                                          <p:spTgt spid="12"/>
                                        </p:tgtEl>
                                      </p:cBhvr>
                                    </p:animEffect>
                                    <p:set>
                                      <p:cBhvr>
                                        <p:cTn id="114" dur="1" fill="hold">
                                          <p:stCondLst>
                                            <p:cond delay="499"/>
                                          </p:stCondLst>
                                        </p:cTn>
                                        <p:tgtEl>
                                          <p:spTgt spid="12"/>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nodeType="click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1000" fill="hold"/>
                                        <p:tgtEl>
                                          <p:spTgt spid="13"/>
                                        </p:tgtEl>
                                        <p:attrNameLst>
                                          <p:attrName>ppt_w</p:attrName>
                                        </p:attrNameLst>
                                      </p:cBhvr>
                                      <p:tavLst>
                                        <p:tav tm="0">
                                          <p:val>
                                            <p:fltVal val="0"/>
                                          </p:val>
                                        </p:tav>
                                        <p:tav tm="100000">
                                          <p:val>
                                            <p:strVal val="#ppt_w"/>
                                          </p:val>
                                        </p:tav>
                                      </p:tavLst>
                                    </p:anim>
                                    <p:anim calcmode="lin" valueType="num">
                                      <p:cBhvr>
                                        <p:cTn id="120" dur="1000" fill="hold"/>
                                        <p:tgtEl>
                                          <p:spTgt spid="13"/>
                                        </p:tgtEl>
                                        <p:attrNameLst>
                                          <p:attrName>ppt_h</p:attrName>
                                        </p:attrNameLst>
                                      </p:cBhvr>
                                      <p:tavLst>
                                        <p:tav tm="0">
                                          <p:val>
                                            <p:fltVal val="0"/>
                                          </p:val>
                                        </p:tav>
                                        <p:tav tm="100000">
                                          <p:val>
                                            <p:strVal val="#ppt_h"/>
                                          </p:val>
                                        </p:tav>
                                      </p:tavLst>
                                    </p:anim>
                                    <p:anim calcmode="lin" valueType="num">
                                      <p:cBhvr>
                                        <p:cTn id="121" dur="1000" fill="hold"/>
                                        <p:tgtEl>
                                          <p:spTgt spid="13"/>
                                        </p:tgtEl>
                                        <p:attrNameLst>
                                          <p:attrName>style.rotation</p:attrName>
                                        </p:attrNameLst>
                                      </p:cBhvr>
                                      <p:tavLst>
                                        <p:tav tm="0">
                                          <p:val>
                                            <p:fltVal val="90"/>
                                          </p:val>
                                        </p:tav>
                                        <p:tav tm="100000">
                                          <p:val>
                                            <p:fltVal val="0"/>
                                          </p:val>
                                        </p:tav>
                                      </p:tavLst>
                                    </p:anim>
                                    <p:animEffect transition="in" filter="fade">
                                      <p:cBhvr>
                                        <p:cTn id="122" dur="1000"/>
                                        <p:tgtEl>
                                          <p:spTgt spid="13"/>
                                        </p:tgtEl>
                                      </p:cBhvr>
                                    </p:animEffect>
                                  </p:childTnLst>
                                </p:cTn>
                              </p:par>
                            </p:childTnLst>
                          </p:cTn>
                        </p:par>
                      </p:childTnLst>
                    </p:cTn>
                  </p:par>
                  <p:par>
                    <p:cTn id="123" fill="hold">
                      <p:stCondLst>
                        <p:cond delay="indefinite"/>
                      </p:stCondLst>
                      <p:childTnLst>
                        <p:par>
                          <p:cTn id="124" fill="hold">
                            <p:stCondLst>
                              <p:cond delay="0"/>
                            </p:stCondLst>
                            <p:childTnLst>
                              <p:par>
                                <p:cTn id="125" presetID="49" presetClass="exit" presetSubtype="0" accel="100000" fill="hold" nodeType="clickEffect">
                                  <p:stCondLst>
                                    <p:cond delay="0"/>
                                  </p:stCondLst>
                                  <p:childTnLst>
                                    <p:anim calcmode="lin" valueType="num">
                                      <p:cBhvr>
                                        <p:cTn id="126" dur="500"/>
                                        <p:tgtEl>
                                          <p:spTgt spid="13"/>
                                        </p:tgtEl>
                                        <p:attrNameLst>
                                          <p:attrName>ppt_w</p:attrName>
                                        </p:attrNameLst>
                                      </p:cBhvr>
                                      <p:tavLst>
                                        <p:tav tm="0">
                                          <p:val>
                                            <p:strVal val="ppt_w"/>
                                          </p:val>
                                        </p:tav>
                                        <p:tav tm="100000">
                                          <p:val>
                                            <p:fltVal val="0"/>
                                          </p:val>
                                        </p:tav>
                                      </p:tavLst>
                                    </p:anim>
                                    <p:anim calcmode="lin" valueType="num">
                                      <p:cBhvr>
                                        <p:cTn id="127" dur="500"/>
                                        <p:tgtEl>
                                          <p:spTgt spid="13"/>
                                        </p:tgtEl>
                                        <p:attrNameLst>
                                          <p:attrName>ppt_h</p:attrName>
                                        </p:attrNameLst>
                                      </p:cBhvr>
                                      <p:tavLst>
                                        <p:tav tm="0">
                                          <p:val>
                                            <p:strVal val="ppt_h"/>
                                          </p:val>
                                        </p:tav>
                                        <p:tav tm="100000">
                                          <p:val>
                                            <p:fltVal val="0"/>
                                          </p:val>
                                        </p:tav>
                                      </p:tavLst>
                                    </p:anim>
                                    <p:anim calcmode="lin" valueType="num">
                                      <p:cBhvr>
                                        <p:cTn id="128" dur="500"/>
                                        <p:tgtEl>
                                          <p:spTgt spid="13"/>
                                        </p:tgtEl>
                                        <p:attrNameLst>
                                          <p:attrName>style.rotation</p:attrName>
                                        </p:attrNameLst>
                                      </p:cBhvr>
                                      <p:tavLst>
                                        <p:tav tm="0">
                                          <p:val>
                                            <p:fltVal val="0"/>
                                          </p:val>
                                        </p:tav>
                                        <p:tav tm="100000">
                                          <p:val>
                                            <p:fltVal val="360"/>
                                          </p:val>
                                        </p:tav>
                                      </p:tavLst>
                                    </p:anim>
                                    <p:animEffect transition="out" filter="fade">
                                      <p:cBhvr>
                                        <p:cTn id="129" dur="500"/>
                                        <p:tgtEl>
                                          <p:spTgt spid="13"/>
                                        </p:tgtEl>
                                      </p:cBhvr>
                                    </p:animEffect>
                                    <p:set>
                                      <p:cBhvr>
                                        <p:cTn id="13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E1CCEA8-803D-47C3-91BA-3B74EBAA2797}"/>
              </a:ext>
            </a:extLst>
          </p:cNvPr>
          <p:cNvPicPr>
            <a:picLocks noChangeAspect="1"/>
          </p:cNvPicPr>
          <p:nvPr/>
        </p:nvPicPr>
        <p:blipFill>
          <a:blip r:embed="rId2"/>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014FD585-BFA9-41D4-83B3-4062B3014220}"/>
              </a:ext>
            </a:extLst>
          </p:cNvPr>
          <p:cNvSpPr>
            <a:spLocks noGrp="1"/>
          </p:cNvSpPr>
          <p:nvPr>
            <p:ph type="title"/>
          </p:nvPr>
        </p:nvSpPr>
        <p:spPr/>
        <p:txBody>
          <a:bodyPr/>
          <a:lstStyle/>
          <a:p>
            <a:r>
              <a:rPr lang="ru-RU" dirty="0"/>
              <a:t>Технологическая карта</a:t>
            </a:r>
          </a:p>
        </p:txBody>
      </p:sp>
      <p:graphicFrame>
        <p:nvGraphicFramePr>
          <p:cNvPr id="4" name="Таблица 4">
            <a:extLst>
              <a:ext uri="{FF2B5EF4-FFF2-40B4-BE49-F238E27FC236}">
                <a16:creationId xmlns:a16="http://schemas.microsoft.com/office/drawing/2014/main" id="{8E67575E-AE40-4291-A3B0-201E9F3AD420}"/>
              </a:ext>
            </a:extLst>
          </p:cNvPr>
          <p:cNvGraphicFramePr>
            <a:graphicFrameLocks noGrp="1"/>
          </p:cNvGraphicFramePr>
          <p:nvPr>
            <p:ph idx="1"/>
            <p:extLst>
              <p:ext uri="{D42A27DB-BD31-4B8C-83A1-F6EECF244321}">
                <p14:modId xmlns:p14="http://schemas.microsoft.com/office/powerpoint/2010/main" val="3855310377"/>
              </p:ext>
            </p:extLst>
          </p:nvPr>
        </p:nvGraphicFramePr>
        <p:xfrm>
          <a:off x="838201" y="2011363"/>
          <a:ext cx="8451574" cy="2166827"/>
        </p:xfrm>
        <a:graphic>
          <a:graphicData uri="http://schemas.openxmlformats.org/drawingml/2006/table">
            <a:tbl>
              <a:tblPr firstRow="1" bandRow="1">
                <a:tableStyleId>{00A15C55-8517-42AA-B614-E9B94910E393}</a:tableStyleId>
              </a:tblPr>
              <a:tblGrid>
                <a:gridCol w="615096">
                  <a:extLst>
                    <a:ext uri="{9D8B030D-6E8A-4147-A177-3AD203B41FA5}">
                      <a16:colId xmlns:a16="http://schemas.microsoft.com/office/drawing/2014/main" val="1210193677"/>
                    </a:ext>
                  </a:extLst>
                </a:gridCol>
                <a:gridCol w="3418974">
                  <a:extLst>
                    <a:ext uri="{9D8B030D-6E8A-4147-A177-3AD203B41FA5}">
                      <a16:colId xmlns:a16="http://schemas.microsoft.com/office/drawing/2014/main" val="3125302819"/>
                    </a:ext>
                  </a:extLst>
                </a:gridCol>
                <a:gridCol w="4417504">
                  <a:extLst>
                    <a:ext uri="{9D8B030D-6E8A-4147-A177-3AD203B41FA5}">
                      <a16:colId xmlns:a16="http://schemas.microsoft.com/office/drawing/2014/main" val="853361696"/>
                    </a:ext>
                  </a:extLst>
                </a:gridCol>
              </a:tblGrid>
              <a:tr h="370840">
                <a:tc>
                  <a:txBody>
                    <a:bodyPr/>
                    <a:lstStyle/>
                    <a:p>
                      <a:r>
                        <a:rPr lang="ru-RU" dirty="0"/>
                        <a:t>№</a:t>
                      </a:r>
                    </a:p>
                  </a:txBody>
                  <a:tcPr/>
                </a:tc>
                <a:tc>
                  <a:txBody>
                    <a:bodyPr/>
                    <a:lstStyle/>
                    <a:p>
                      <a:r>
                        <a:rPr lang="ru-RU" dirty="0"/>
                        <a:t>Последовательность выполнения </a:t>
                      </a:r>
                    </a:p>
                  </a:txBody>
                  <a:tcPr/>
                </a:tc>
                <a:tc>
                  <a:txBody>
                    <a:bodyPr/>
                    <a:lstStyle/>
                    <a:p>
                      <a:r>
                        <a:rPr lang="ru-RU" dirty="0"/>
                        <a:t>Инструменты и материалы</a:t>
                      </a:r>
                    </a:p>
                  </a:txBody>
                  <a:tcPr/>
                </a:tc>
                <a:extLst>
                  <a:ext uri="{0D108BD9-81ED-4DB2-BD59-A6C34878D82A}">
                    <a16:rowId xmlns:a16="http://schemas.microsoft.com/office/drawing/2014/main" val="1840201866"/>
                  </a:ext>
                </a:extLst>
              </a:tr>
              <a:tr h="370840">
                <a:tc>
                  <a:txBody>
                    <a:bodyPr/>
                    <a:lstStyle/>
                    <a:p>
                      <a:r>
                        <a:rPr lang="ru-RU" b="1" dirty="0"/>
                        <a:t>1)</a:t>
                      </a:r>
                    </a:p>
                  </a:txBody>
                  <a:tcPr/>
                </a:tc>
                <a:tc>
                  <a:txBody>
                    <a:bodyPr/>
                    <a:lstStyle/>
                    <a:p>
                      <a:r>
                        <a:rPr lang="ru-RU" b="1" dirty="0"/>
                        <a:t>Выбор цвета шерсти</a:t>
                      </a:r>
                    </a:p>
                  </a:txBody>
                  <a:tcPr/>
                </a:tc>
                <a:tc>
                  <a:txBody>
                    <a:bodyPr/>
                    <a:lstStyle/>
                    <a:p>
                      <a:r>
                        <a:rPr lang="ru-RU" b="1" dirty="0"/>
                        <a:t>Шерсть</a:t>
                      </a:r>
                    </a:p>
                  </a:txBody>
                  <a:tcPr/>
                </a:tc>
                <a:extLst>
                  <a:ext uri="{0D108BD9-81ED-4DB2-BD59-A6C34878D82A}">
                    <a16:rowId xmlns:a16="http://schemas.microsoft.com/office/drawing/2014/main" val="2261808883"/>
                  </a:ext>
                </a:extLst>
              </a:tr>
              <a:tr h="414227">
                <a:tc>
                  <a:txBody>
                    <a:bodyPr/>
                    <a:lstStyle/>
                    <a:p>
                      <a:r>
                        <a:rPr lang="ru-RU" b="1" dirty="0"/>
                        <a:t>2)</a:t>
                      </a:r>
                    </a:p>
                  </a:txBody>
                  <a:tcPr/>
                </a:tc>
                <a:tc>
                  <a:txBody>
                    <a:bodyPr/>
                    <a:lstStyle/>
                    <a:p>
                      <a:r>
                        <a:rPr lang="ru-RU" b="1" dirty="0"/>
                        <a:t>Обработка шерсти </a:t>
                      </a:r>
                    </a:p>
                  </a:txBody>
                  <a:tcPr/>
                </a:tc>
                <a:tc>
                  <a:txBody>
                    <a:bodyPr/>
                    <a:lstStyle/>
                    <a:p>
                      <a:r>
                        <a:rPr lang="ru-RU" b="1" dirty="0"/>
                        <a:t>Вода и мыло</a:t>
                      </a:r>
                    </a:p>
                  </a:txBody>
                  <a:tcPr/>
                </a:tc>
                <a:extLst>
                  <a:ext uri="{0D108BD9-81ED-4DB2-BD59-A6C34878D82A}">
                    <a16:rowId xmlns:a16="http://schemas.microsoft.com/office/drawing/2014/main" val="4292558391"/>
                  </a:ext>
                </a:extLst>
              </a:tr>
              <a:tr h="370840">
                <a:tc>
                  <a:txBody>
                    <a:bodyPr/>
                    <a:lstStyle/>
                    <a:p>
                      <a:r>
                        <a:rPr lang="ru-RU" b="1" dirty="0"/>
                        <a:t>3)</a:t>
                      </a:r>
                    </a:p>
                  </a:txBody>
                  <a:tcPr/>
                </a:tc>
                <a:tc>
                  <a:txBody>
                    <a:bodyPr/>
                    <a:lstStyle/>
                    <a:p>
                      <a:r>
                        <a:rPr lang="ru-RU" b="1" dirty="0"/>
                        <a:t>Придание формы</a:t>
                      </a:r>
                    </a:p>
                  </a:txBody>
                  <a:tcPr/>
                </a:tc>
                <a:tc>
                  <a:txBody>
                    <a:bodyPr/>
                    <a:lstStyle/>
                    <a:p>
                      <a:r>
                        <a:rPr lang="ru-RU" b="1" dirty="0"/>
                        <a:t>Ножницы</a:t>
                      </a:r>
                    </a:p>
                  </a:txBody>
                  <a:tcPr/>
                </a:tc>
                <a:extLst>
                  <a:ext uri="{0D108BD9-81ED-4DB2-BD59-A6C34878D82A}">
                    <a16:rowId xmlns:a16="http://schemas.microsoft.com/office/drawing/2014/main" val="1192508125"/>
                  </a:ext>
                </a:extLst>
              </a:tr>
              <a:tr h="370840">
                <a:tc>
                  <a:txBody>
                    <a:bodyPr/>
                    <a:lstStyle/>
                    <a:p>
                      <a:r>
                        <a:rPr lang="ru-RU" b="1" dirty="0"/>
                        <a:t>4)</a:t>
                      </a:r>
                    </a:p>
                  </a:txBody>
                  <a:tcPr/>
                </a:tc>
                <a:tc>
                  <a:txBody>
                    <a:bodyPr/>
                    <a:lstStyle/>
                    <a:p>
                      <a:r>
                        <a:rPr lang="ru-RU" b="1" dirty="0"/>
                        <a:t>Сборка мака броши</a:t>
                      </a:r>
                    </a:p>
                  </a:txBody>
                  <a:tcPr/>
                </a:tc>
                <a:tc>
                  <a:txBody>
                    <a:bodyPr/>
                    <a:lstStyle/>
                    <a:p>
                      <a:r>
                        <a:rPr lang="ru-RU" b="1" dirty="0"/>
                        <a:t>Нитки и клей</a:t>
                      </a:r>
                    </a:p>
                  </a:txBody>
                  <a:tcPr/>
                </a:tc>
                <a:extLst>
                  <a:ext uri="{0D108BD9-81ED-4DB2-BD59-A6C34878D82A}">
                    <a16:rowId xmlns:a16="http://schemas.microsoft.com/office/drawing/2014/main" val="2695146159"/>
                  </a:ext>
                </a:extLst>
              </a:tr>
            </a:tbl>
          </a:graphicData>
        </a:graphic>
      </p:graphicFrame>
    </p:spTree>
    <p:extLst>
      <p:ext uri="{BB962C8B-B14F-4D97-AF65-F5344CB8AC3E}">
        <p14:creationId xmlns:p14="http://schemas.microsoft.com/office/powerpoint/2010/main" val="5276795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936AE98-BA1F-4FB3-BB00-FD0C68529321}"/>
              </a:ext>
            </a:extLst>
          </p:cNvPr>
          <p:cNvPicPr>
            <a:picLocks noChangeAspect="1"/>
          </p:cNvPicPr>
          <p:nvPr/>
        </p:nvPicPr>
        <p:blipFill>
          <a:blip r:embed="rId2"/>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E3FBADD6-937D-461F-975B-02B9361801ED}"/>
              </a:ext>
            </a:extLst>
          </p:cNvPr>
          <p:cNvSpPr>
            <a:spLocks noGrp="1"/>
          </p:cNvSpPr>
          <p:nvPr>
            <p:ph type="title"/>
          </p:nvPr>
        </p:nvSpPr>
        <p:spPr/>
        <p:txBody>
          <a:bodyPr/>
          <a:lstStyle/>
          <a:p>
            <a:r>
              <a:rPr lang="ru-RU" dirty="0"/>
              <a:t>Глава 3. Экономический расчёт. </a:t>
            </a:r>
            <a:br>
              <a:rPr lang="ru-RU" dirty="0"/>
            </a:br>
            <a:endParaRPr lang="ru-RU" dirty="0"/>
          </a:p>
        </p:txBody>
      </p:sp>
      <p:graphicFrame>
        <p:nvGraphicFramePr>
          <p:cNvPr id="8" name="Таблица 8">
            <a:extLst>
              <a:ext uri="{FF2B5EF4-FFF2-40B4-BE49-F238E27FC236}">
                <a16:creationId xmlns:a16="http://schemas.microsoft.com/office/drawing/2014/main" id="{777DEF60-98E9-4AA3-BE13-77F87DA30983}"/>
              </a:ext>
            </a:extLst>
          </p:cNvPr>
          <p:cNvGraphicFramePr>
            <a:graphicFrameLocks noGrp="1"/>
          </p:cNvGraphicFramePr>
          <p:nvPr>
            <p:ph idx="1"/>
            <p:extLst>
              <p:ext uri="{D42A27DB-BD31-4B8C-83A1-F6EECF244321}">
                <p14:modId xmlns:p14="http://schemas.microsoft.com/office/powerpoint/2010/main" val="1008197973"/>
              </p:ext>
            </p:extLst>
          </p:nvPr>
        </p:nvGraphicFramePr>
        <p:xfrm>
          <a:off x="808383" y="2011363"/>
          <a:ext cx="10545417" cy="2931160"/>
        </p:xfrm>
        <a:graphic>
          <a:graphicData uri="http://schemas.openxmlformats.org/drawingml/2006/table">
            <a:tbl>
              <a:tblPr firstRow="1" bandRow="1">
                <a:tableStyleId>{00A15C55-8517-42AA-B614-E9B94910E393}</a:tableStyleId>
              </a:tblPr>
              <a:tblGrid>
                <a:gridCol w="1908313">
                  <a:extLst>
                    <a:ext uri="{9D8B030D-6E8A-4147-A177-3AD203B41FA5}">
                      <a16:colId xmlns:a16="http://schemas.microsoft.com/office/drawing/2014/main" val="525390166"/>
                    </a:ext>
                  </a:extLst>
                </a:gridCol>
                <a:gridCol w="2027582">
                  <a:extLst>
                    <a:ext uri="{9D8B030D-6E8A-4147-A177-3AD203B41FA5}">
                      <a16:colId xmlns:a16="http://schemas.microsoft.com/office/drawing/2014/main" val="4278388516"/>
                    </a:ext>
                  </a:extLst>
                </a:gridCol>
                <a:gridCol w="3980622">
                  <a:extLst>
                    <a:ext uri="{9D8B030D-6E8A-4147-A177-3AD203B41FA5}">
                      <a16:colId xmlns:a16="http://schemas.microsoft.com/office/drawing/2014/main" val="154679889"/>
                    </a:ext>
                  </a:extLst>
                </a:gridCol>
                <a:gridCol w="2628900">
                  <a:extLst>
                    <a:ext uri="{9D8B030D-6E8A-4147-A177-3AD203B41FA5}">
                      <a16:colId xmlns:a16="http://schemas.microsoft.com/office/drawing/2014/main" val="538032985"/>
                    </a:ext>
                  </a:extLst>
                </a:gridCol>
              </a:tblGrid>
              <a:tr h="0">
                <a:tc>
                  <a:txBody>
                    <a:bodyPr/>
                    <a:lstStyle/>
                    <a:p>
                      <a:r>
                        <a:rPr lang="ru-RU" dirty="0"/>
                        <a:t>материал</a:t>
                      </a:r>
                    </a:p>
                  </a:txBody>
                  <a:tcPr/>
                </a:tc>
                <a:tc>
                  <a:txBody>
                    <a:bodyPr/>
                    <a:lstStyle/>
                    <a:p>
                      <a:r>
                        <a:rPr lang="ru-RU" dirty="0"/>
                        <a:t>количество</a:t>
                      </a:r>
                    </a:p>
                  </a:txBody>
                  <a:tcPr/>
                </a:tc>
                <a:tc>
                  <a:txBody>
                    <a:bodyPr/>
                    <a:lstStyle/>
                    <a:p>
                      <a:r>
                        <a:rPr lang="ru-RU" dirty="0"/>
                        <a:t>Цена за 1 штуку</a:t>
                      </a:r>
                    </a:p>
                    <a:p>
                      <a:endParaRPr lang="ru-RU" dirty="0"/>
                    </a:p>
                  </a:txBody>
                  <a:tcPr/>
                </a:tc>
                <a:tc>
                  <a:txBody>
                    <a:bodyPr/>
                    <a:lstStyle/>
                    <a:p>
                      <a:r>
                        <a:rPr lang="ru-RU" dirty="0"/>
                        <a:t>стоимость</a:t>
                      </a:r>
                    </a:p>
                  </a:txBody>
                  <a:tcPr/>
                </a:tc>
                <a:extLst>
                  <a:ext uri="{0D108BD9-81ED-4DB2-BD59-A6C34878D82A}">
                    <a16:rowId xmlns:a16="http://schemas.microsoft.com/office/drawing/2014/main" val="4105285345"/>
                  </a:ext>
                </a:extLst>
              </a:tr>
              <a:tr h="370840">
                <a:tc>
                  <a:txBody>
                    <a:bodyPr/>
                    <a:lstStyle/>
                    <a:p>
                      <a:r>
                        <a:rPr lang="ru-RU" b="1" dirty="0"/>
                        <a:t>Красная шерсть</a:t>
                      </a:r>
                    </a:p>
                  </a:txBody>
                  <a:tcPr/>
                </a:tc>
                <a:tc>
                  <a:txBody>
                    <a:bodyPr/>
                    <a:lstStyle/>
                    <a:p>
                      <a:r>
                        <a:rPr lang="ru-RU" b="1" dirty="0"/>
                        <a:t>1</a:t>
                      </a:r>
                    </a:p>
                  </a:txBody>
                  <a:tcPr/>
                </a:tc>
                <a:tc>
                  <a:txBody>
                    <a:bodyPr/>
                    <a:lstStyle/>
                    <a:p>
                      <a:r>
                        <a:rPr lang="ru-RU" b="1" dirty="0"/>
                        <a:t>180р</a:t>
                      </a:r>
                    </a:p>
                  </a:txBody>
                  <a:tcPr/>
                </a:tc>
                <a:tc>
                  <a:txBody>
                    <a:bodyPr/>
                    <a:lstStyle/>
                    <a:p>
                      <a:r>
                        <a:rPr lang="ru-RU" b="1" dirty="0"/>
                        <a:t>Всего:</a:t>
                      </a:r>
                    </a:p>
                  </a:txBody>
                  <a:tcPr/>
                </a:tc>
                <a:extLst>
                  <a:ext uri="{0D108BD9-81ED-4DB2-BD59-A6C34878D82A}">
                    <a16:rowId xmlns:a16="http://schemas.microsoft.com/office/drawing/2014/main" val="3626272766"/>
                  </a:ext>
                </a:extLst>
              </a:tr>
              <a:tr h="370840">
                <a:tc>
                  <a:txBody>
                    <a:bodyPr/>
                    <a:lstStyle/>
                    <a:p>
                      <a:r>
                        <a:rPr lang="ru-RU" b="1" dirty="0"/>
                        <a:t>Зелёная шерсть</a:t>
                      </a:r>
                    </a:p>
                  </a:txBody>
                  <a:tcPr/>
                </a:tc>
                <a:tc>
                  <a:txBody>
                    <a:bodyPr/>
                    <a:lstStyle/>
                    <a:p>
                      <a:r>
                        <a:rPr lang="ru-RU" b="1" dirty="0"/>
                        <a:t>1</a:t>
                      </a:r>
                    </a:p>
                  </a:txBody>
                  <a:tcPr/>
                </a:tc>
                <a:tc>
                  <a:txBody>
                    <a:bodyPr/>
                    <a:lstStyle/>
                    <a:p>
                      <a:r>
                        <a:rPr lang="ru-RU" b="1" dirty="0"/>
                        <a:t>200р</a:t>
                      </a:r>
                    </a:p>
                  </a:txBody>
                  <a:tcPr/>
                </a:tc>
                <a:tc>
                  <a:txBody>
                    <a:bodyPr/>
                    <a:lstStyle/>
                    <a:p>
                      <a:r>
                        <a:rPr lang="ru-RU" b="1" dirty="0"/>
                        <a:t>940р</a:t>
                      </a:r>
                    </a:p>
                  </a:txBody>
                  <a:tcPr/>
                </a:tc>
                <a:extLst>
                  <a:ext uri="{0D108BD9-81ED-4DB2-BD59-A6C34878D82A}">
                    <a16:rowId xmlns:a16="http://schemas.microsoft.com/office/drawing/2014/main" val="3041798532"/>
                  </a:ext>
                </a:extLst>
              </a:tr>
              <a:tr h="370840">
                <a:tc>
                  <a:txBody>
                    <a:bodyPr/>
                    <a:lstStyle/>
                    <a:p>
                      <a:r>
                        <a:rPr lang="ru-RU" b="1" dirty="0"/>
                        <a:t>Чёрная шерсть</a:t>
                      </a:r>
                    </a:p>
                  </a:txBody>
                  <a:tcPr/>
                </a:tc>
                <a:tc>
                  <a:txBody>
                    <a:bodyPr/>
                    <a:lstStyle/>
                    <a:p>
                      <a:r>
                        <a:rPr lang="ru-RU" b="1" dirty="0"/>
                        <a:t>1</a:t>
                      </a:r>
                    </a:p>
                  </a:txBody>
                  <a:tcPr/>
                </a:tc>
                <a:tc>
                  <a:txBody>
                    <a:bodyPr/>
                    <a:lstStyle/>
                    <a:p>
                      <a:r>
                        <a:rPr lang="ru-RU" b="1" dirty="0"/>
                        <a:t>210р</a:t>
                      </a:r>
                    </a:p>
                  </a:txBody>
                  <a:tcPr/>
                </a:tc>
                <a:tc>
                  <a:txBody>
                    <a:bodyPr/>
                    <a:lstStyle/>
                    <a:p>
                      <a:endParaRPr lang="ru-RU" b="1" dirty="0"/>
                    </a:p>
                  </a:txBody>
                  <a:tcPr/>
                </a:tc>
                <a:extLst>
                  <a:ext uri="{0D108BD9-81ED-4DB2-BD59-A6C34878D82A}">
                    <a16:rowId xmlns:a16="http://schemas.microsoft.com/office/drawing/2014/main" val="1922680319"/>
                  </a:ext>
                </a:extLst>
              </a:tr>
              <a:tr h="370840">
                <a:tc>
                  <a:txBody>
                    <a:bodyPr/>
                    <a:lstStyle/>
                    <a:p>
                      <a:r>
                        <a:rPr lang="ru-RU" b="1" dirty="0"/>
                        <a:t>Клей пистолет</a:t>
                      </a:r>
                    </a:p>
                  </a:txBody>
                  <a:tcPr/>
                </a:tc>
                <a:tc>
                  <a:txBody>
                    <a:bodyPr/>
                    <a:lstStyle/>
                    <a:p>
                      <a:r>
                        <a:rPr lang="ru-RU" b="1" dirty="0"/>
                        <a:t>1</a:t>
                      </a:r>
                    </a:p>
                  </a:txBody>
                  <a:tcPr/>
                </a:tc>
                <a:tc>
                  <a:txBody>
                    <a:bodyPr/>
                    <a:lstStyle/>
                    <a:p>
                      <a:r>
                        <a:rPr lang="ru-RU" b="1" dirty="0"/>
                        <a:t>350р</a:t>
                      </a:r>
                    </a:p>
                  </a:txBody>
                  <a:tcPr/>
                </a:tc>
                <a:tc>
                  <a:txBody>
                    <a:bodyPr/>
                    <a:lstStyle/>
                    <a:p>
                      <a:endParaRPr lang="ru-RU" dirty="0"/>
                    </a:p>
                  </a:txBody>
                  <a:tcPr/>
                </a:tc>
                <a:extLst>
                  <a:ext uri="{0D108BD9-81ED-4DB2-BD59-A6C34878D82A}">
                    <a16:rowId xmlns:a16="http://schemas.microsoft.com/office/drawing/2014/main" val="4231631649"/>
                  </a:ext>
                </a:extLst>
              </a:tr>
            </a:tbl>
          </a:graphicData>
        </a:graphic>
      </p:graphicFrame>
    </p:spTree>
    <p:extLst>
      <p:ext uri="{BB962C8B-B14F-4D97-AF65-F5344CB8AC3E}">
        <p14:creationId xmlns:p14="http://schemas.microsoft.com/office/powerpoint/2010/main" val="5509488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7C1681C-803A-4CD2-93BA-ECE7701013D0}"/>
              </a:ext>
            </a:extLst>
          </p:cNvPr>
          <p:cNvPicPr>
            <a:picLocks noChangeAspect="1"/>
          </p:cNvPicPr>
          <p:nvPr/>
        </p:nvPicPr>
        <p:blipFill>
          <a:blip r:embed="rId2"/>
          <a:stretch>
            <a:fillRect/>
          </a:stretch>
        </p:blipFill>
        <p:spPr>
          <a:xfrm>
            <a:off x="-1" y="0"/>
            <a:ext cx="12192001" cy="6858000"/>
          </a:xfrm>
          <a:prstGeom prst="rect">
            <a:avLst/>
          </a:prstGeom>
        </p:spPr>
      </p:pic>
      <p:sp>
        <p:nvSpPr>
          <p:cNvPr id="2" name="Заголовок 1">
            <a:extLst>
              <a:ext uri="{FF2B5EF4-FFF2-40B4-BE49-F238E27FC236}">
                <a16:creationId xmlns:a16="http://schemas.microsoft.com/office/drawing/2014/main" id="{8863DE93-4BFD-41BE-A987-38FB4A085EEF}"/>
              </a:ext>
            </a:extLst>
          </p:cNvPr>
          <p:cNvSpPr>
            <a:spLocks noGrp="1"/>
          </p:cNvSpPr>
          <p:nvPr>
            <p:ph type="title"/>
          </p:nvPr>
        </p:nvSpPr>
        <p:spPr>
          <a:xfrm>
            <a:off x="838200" y="23018"/>
            <a:ext cx="10515600" cy="1325563"/>
          </a:xfrm>
        </p:spPr>
        <p:txBody>
          <a:bodyPr/>
          <a:lstStyle/>
          <a:p>
            <a:r>
              <a:rPr lang="ru-RU" dirty="0"/>
              <a:t>Экологический расчёт</a:t>
            </a:r>
          </a:p>
        </p:txBody>
      </p:sp>
      <p:sp>
        <p:nvSpPr>
          <p:cNvPr id="3" name="Объект 2">
            <a:extLst>
              <a:ext uri="{FF2B5EF4-FFF2-40B4-BE49-F238E27FC236}">
                <a16:creationId xmlns:a16="http://schemas.microsoft.com/office/drawing/2014/main" id="{B7125EC4-B9D7-4748-99C5-750126BCF2C7}"/>
              </a:ext>
            </a:extLst>
          </p:cNvPr>
          <p:cNvSpPr>
            <a:spLocks noGrp="1"/>
          </p:cNvSpPr>
          <p:nvPr>
            <p:ph idx="1"/>
          </p:nvPr>
        </p:nvSpPr>
        <p:spPr>
          <a:xfrm>
            <a:off x="652670" y="998882"/>
            <a:ext cx="10515600" cy="4977848"/>
          </a:xfrm>
        </p:spPr>
        <p:txBody>
          <a:bodyPr>
            <a:normAutofit lnSpcReduction="10000"/>
          </a:bodyPr>
          <a:lstStyle/>
          <a:p>
            <a:r>
              <a:rPr lang="ru-RU" sz="2000" dirty="0"/>
              <a:t>Наличие приставки «эко» на товарной этикетке пряжи говорит о том, что изделие создано в ручную. Окрашивание осуществляется исключительно природными красителями: соком ягод, фруктов, листьями, грибами и </a:t>
            </a:r>
            <a:r>
              <a:rPr lang="ru-RU" sz="2000" dirty="0" err="1"/>
              <a:t>тд</a:t>
            </a:r>
            <a:r>
              <a:rPr lang="ru-RU" sz="2000" dirty="0"/>
              <a:t>. </a:t>
            </a:r>
          </a:p>
          <a:p>
            <a:r>
              <a:rPr lang="ru-RU" sz="2000" dirty="0"/>
              <a:t>Шерсть вычесана или со стрижена с животного, которое употребляло в пищу только экологически чистые продукты. Выпас  производился вдали от промышленных производств, загрязняющих окружающую среду.</a:t>
            </a:r>
          </a:p>
          <a:p>
            <a:r>
              <a:rPr lang="ru-RU" sz="2000" dirty="0"/>
              <a:t>Для защитников природы очень важна ещё одна особенность органических материалов: они полностью разлагаются при утилизации, не наносят вред окружающей среде.                                                                                     </a:t>
            </a:r>
            <a:r>
              <a:rPr lang="ru-RU" sz="4000" i="1" dirty="0">
                <a:latin typeface="+mj-lt"/>
              </a:rPr>
              <a:t>Самооценка</a:t>
            </a:r>
          </a:p>
          <a:p>
            <a:r>
              <a:rPr lang="ru-RU" sz="2000" dirty="0"/>
              <a:t>По моему мнению, я смогла выполнить брошь красиво и аккуратно, потребовалось небольшое количество времени, но также много материалов. В ходе работы были также отрицательные стороны, как: неаккуратная обработка шерсти( но вскоре это было исправлено), и  неудавшийся сбор броши мака</a:t>
            </a:r>
          </a:p>
        </p:txBody>
      </p:sp>
    </p:spTree>
    <p:extLst>
      <p:ext uri="{BB962C8B-B14F-4D97-AF65-F5344CB8AC3E}">
        <p14:creationId xmlns:p14="http://schemas.microsoft.com/office/powerpoint/2010/main" val="3143284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13C4582-E032-414D-BB69-F9942761E756}"/>
              </a:ext>
            </a:extLst>
          </p:cNvPr>
          <p:cNvPicPr>
            <a:picLocks noChangeAspect="1"/>
          </p:cNvPicPr>
          <p:nvPr/>
        </p:nvPicPr>
        <p:blipFill>
          <a:blip r:embed="rId2"/>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9F8D7643-644A-48CD-A040-B3BB0228D76D}"/>
              </a:ext>
            </a:extLst>
          </p:cNvPr>
          <p:cNvSpPr>
            <a:spLocks noGrp="1"/>
          </p:cNvSpPr>
          <p:nvPr>
            <p:ph type="title"/>
          </p:nvPr>
        </p:nvSpPr>
        <p:spPr>
          <a:xfrm>
            <a:off x="546652" y="365124"/>
            <a:ext cx="10515600" cy="1325563"/>
          </a:xfrm>
        </p:spPr>
        <p:txBody>
          <a:bodyPr>
            <a:normAutofit fontScale="90000"/>
          </a:bodyPr>
          <a:lstStyle/>
          <a:p>
            <a:r>
              <a:rPr lang="ru-RU" dirty="0"/>
              <a:t>Вывод:  </a:t>
            </a:r>
            <a:r>
              <a:rPr lang="ru-RU" sz="2700" dirty="0"/>
              <a:t>я научилась «держать шерсть», обрабатывать, и создавать брошь мак, также узнала историю шерсти  об её свойствах, например, что она не вызывает аллергию</a:t>
            </a:r>
          </a:p>
        </p:txBody>
      </p:sp>
      <p:sp>
        <p:nvSpPr>
          <p:cNvPr id="3" name="Объект 2">
            <a:extLst>
              <a:ext uri="{FF2B5EF4-FFF2-40B4-BE49-F238E27FC236}">
                <a16:creationId xmlns:a16="http://schemas.microsoft.com/office/drawing/2014/main" id="{0384CBE0-B359-4235-835E-0EB38E81E45E}"/>
              </a:ext>
            </a:extLst>
          </p:cNvPr>
          <p:cNvSpPr>
            <a:spLocks noGrp="1"/>
          </p:cNvSpPr>
          <p:nvPr>
            <p:ph idx="1"/>
          </p:nvPr>
        </p:nvSpPr>
        <p:spPr>
          <a:xfrm>
            <a:off x="546652" y="1690687"/>
            <a:ext cx="10515600" cy="4948651"/>
          </a:xfrm>
        </p:spPr>
        <p:txBody>
          <a:bodyPr>
            <a:normAutofit/>
          </a:bodyPr>
          <a:lstStyle/>
          <a:p>
            <a:r>
              <a:rPr lang="ru-RU" dirty="0"/>
              <a:t>Реклама проекта:                                                                                </a:t>
            </a:r>
            <a:r>
              <a:rPr lang="ru-RU" sz="2000" dirty="0"/>
              <a:t>Пускай минуют огорченья,                                                                                                           Пусть счастье ты своё найдёшь.                                                                                                Пусть дарит чудо-настроение                                                                                                     Моя тебе вот эта брошь.                                                                                                               И знаю точно, что от броши                                                                                               Настрой  вдруг станет столь хорошим,                                                                                                Что и захочется плясать                                                                                                                      И брошь знакомым показать.                                                                                                            Вы смело брошь эту надевайте,                                                                                             Меня за это вспоминайте.                                                                                                                         Вот брошь сейчас я прикреплю,                                                                                                                            Затем на вас я посмотрю</a:t>
            </a:r>
          </a:p>
        </p:txBody>
      </p:sp>
      <p:pic>
        <p:nvPicPr>
          <p:cNvPr id="8" name="Рисунок 7">
            <a:extLst>
              <a:ext uri="{FF2B5EF4-FFF2-40B4-BE49-F238E27FC236}">
                <a16:creationId xmlns:a16="http://schemas.microsoft.com/office/drawing/2014/main" id="{05158B19-EF6B-4826-8FC9-7C5FD97CA6D0}"/>
              </a:ext>
            </a:extLst>
          </p:cNvPr>
          <p:cNvPicPr>
            <a:picLocks noChangeAspect="1"/>
          </p:cNvPicPr>
          <p:nvPr/>
        </p:nvPicPr>
        <p:blipFill>
          <a:blip r:embed="rId3"/>
          <a:stretch>
            <a:fillRect/>
          </a:stretch>
        </p:blipFill>
        <p:spPr>
          <a:xfrm>
            <a:off x="5360024" y="1690687"/>
            <a:ext cx="6471313" cy="4328082"/>
          </a:xfrm>
          <a:prstGeom prst="rect">
            <a:avLst/>
          </a:prstGeom>
        </p:spPr>
      </p:pic>
    </p:spTree>
    <p:extLst>
      <p:ext uri="{BB962C8B-B14F-4D97-AF65-F5344CB8AC3E}">
        <p14:creationId xmlns:p14="http://schemas.microsoft.com/office/powerpoint/2010/main" val="10481178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xit" presetSubtype="0" accel="100000"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 calcmode="lin" valueType="num">
                                      <p:cBhvr>
                                        <p:cTn id="8" dur="500"/>
                                        <p:tgtEl>
                                          <p:spTgt spid="2"/>
                                        </p:tgtEl>
                                        <p:attrNameLst>
                                          <p:attrName>style.rotation</p:attrName>
                                        </p:attrNameLst>
                                      </p:cBhvr>
                                      <p:tavLst>
                                        <p:tav tm="0">
                                          <p:val>
                                            <p:fltVal val="0"/>
                                          </p:val>
                                        </p:tav>
                                        <p:tav tm="100000">
                                          <p:val>
                                            <p:fltVal val="360"/>
                                          </p:val>
                                        </p:tav>
                                      </p:tavLst>
                                    </p:anim>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rushVTI">
  <a:themeElements>
    <a:clrScheme name="AnalogousFromDarkSeedLeftStep">
      <a:dk1>
        <a:srgbClr val="000000"/>
      </a:dk1>
      <a:lt1>
        <a:srgbClr val="FFFFFF"/>
      </a:lt1>
      <a:dk2>
        <a:srgbClr val="412924"/>
      </a:dk2>
      <a:lt2>
        <a:srgbClr val="E2E5E8"/>
      </a:lt2>
      <a:accent1>
        <a:srgbClr val="E37C2D"/>
      </a:accent1>
      <a:accent2>
        <a:srgbClr val="D11E1B"/>
      </a:accent2>
      <a:accent3>
        <a:srgbClr val="E32D76"/>
      </a:accent3>
      <a:accent4>
        <a:srgbClr val="D11BB0"/>
      </a:accent4>
      <a:accent5>
        <a:srgbClr val="B92DE3"/>
      </a:accent5>
      <a:accent6>
        <a:srgbClr val="6F37D7"/>
      </a:accent6>
      <a:hlink>
        <a:srgbClr val="B947C1"/>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emplate/>
  <TotalTime>0</TotalTime>
  <Words>493</Words>
  <Application>Microsoft Office PowerPoint</Application>
  <PresentationFormat>Широкоэкранный</PresentationFormat>
  <Paragraphs>63</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Century Gothic</vt:lpstr>
      <vt:lpstr>Elephant</vt:lpstr>
      <vt:lpstr>BrushVTI</vt:lpstr>
      <vt:lpstr>Проект по технологии</vt:lpstr>
      <vt:lpstr>Тема проекта: Валяние мака из шерсти</vt:lpstr>
      <vt:lpstr>                                  </vt:lpstr>
      <vt:lpstr>Глава 1. теоретическая часть</vt:lpstr>
      <vt:lpstr>Глава 2. Технологическая часть </vt:lpstr>
      <vt:lpstr>Технологическая карта</vt:lpstr>
      <vt:lpstr>Глава 3. Экономический расчёт.  </vt:lpstr>
      <vt:lpstr>Экологический расчёт</vt:lpstr>
      <vt:lpstr>Вывод:  я научилась «держать шерсть», обрабатывать, и создавать брошь мак, также узнала историю шерсти  об её свойствах, например, что она не вызывает аллергию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по технологии</dc:title>
  <dc:creator>Вика Шитикова</dc:creator>
  <cp:lastModifiedBy>Вика Шитикова</cp:lastModifiedBy>
  <cp:revision>23</cp:revision>
  <dcterms:created xsi:type="dcterms:W3CDTF">2020-04-10T16:29:11Z</dcterms:created>
  <dcterms:modified xsi:type="dcterms:W3CDTF">2020-04-20T11:11:18Z</dcterms:modified>
</cp:coreProperties>
</file>