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1" r:id="rId18"/>
    <p:sldId id="281" r:id="rId19"/>
    <p:sldId id="286" r:id="rId20"/>
    <p:sldId id="288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1F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142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2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1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9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6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4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7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8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5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216D-1DA6-419C-BF28-B9C798DF326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CDA0-C623-4B3F-ADFD-A24CD877A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5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" y="0"/>
            <a:ext cx="91431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346117"/>
            <a:ext cx="8479304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6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«Знать об этом должен каждый: </a:t>
            </a:r>
          </a:p>
          <a:p>
            <a:pPr algn="ctr"/>
            <a:r>
              <a:rPr lang="ru-RU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безопасность – это важно!</a:t>
            </a:r>
            <a:r>
              <a:rPr lang="ru-RU" sz="36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60298"/>
            <a:ext cx="8479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муниципальное бюджетное образовательное учреждение</a:t>
            </a:r>
          </a:p>
          <a:p>
            <a:pPr algn="ctr"/>
            <a:r>
              <a:rPr lang="ru-RU" sz="16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№ 19 компенсирующего вида</a:t>
            </a:r>
          </a:p>
          <a:p>
            <a:pPr algn="ctr"/>
            <a:endParaRPr lang="ru-RU" sz="16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97152"/>
            <a:ext cx="8479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all" spc="0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r>
              <a:rPr lang="ru-RU" sz="2400" b="1" cap="all" spc="0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группы для детей с </a:t>
            </a:r>
            <a:r>
              <a:rPr lang="ru-RU" sz="2400" b="1" cap="all" spc="0" dirty="0" err="1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онр</a:t>
            </a:r>
            <a:r>
              <a:rPr lang="ru-RU" sz="2400" b="1" cap="all" spc="0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Смирнова лада </a:t>
            </a:r>
            <a:r>
              <a:rPr lang="ru-RU" sz="2400" b="1" cap="all" spc="0" dirty="0" err="1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валентиновна</a:t>
            </a:r>
            <a:endParaRPr lang="ru-RU" sz="2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642149"/>
            <a:ext cx="82467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этап – реализация проекта:</a:t>
            </a: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Предполагает следующие виды деятельности:</a:t>
            </a:r>
            <a:endParaRPr lang="ru-RU" sz="280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Игровая деятельность;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Познавательно – исследовательская деятельность;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Чтение художественной литературы 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Музыкально – художественная деятельность 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Совместная деятельность детей и родителей.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3803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Поэтапная  реализация  проекта:    </a:t>
            </a:r>
          </a:p>
        </p:txBody>
      </p:sp>
    </p:spTree>
    <p:extLst>
      <p:ext uri="{BB962C8B-B14F-4D97-AF65-F5344CB8AC3E}">
        <p14:creationId xmlns:p14="http://schemas.microsoft.com/office/powerpoint/2010/main" val="106662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107" y="188640"/>
            <a:ext cx="71797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Игровая  деятельность: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800" y="908720"/>
            <a:ext cx="415820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начну, а ты продолжи»;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«Спасатель»;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 прогулке»;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«Знаешь, ли ты?» 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«Телефон»;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«Кто больше назовет действий».</a:t>
            </a:r>
          </a:p>
          <a:p>
            <a:pPr>
              <a:buFont typeface="Wingdings" pitchFamily="2" charset="2"/>
              <a:buChar char="v"/>
            </a:pPr>
            <a:endParaRPr lang="ru-RU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u="sng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 – ролевые игры 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потерялся, что делать?»;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«Спаси игрушку»;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«Один на улице»;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«Тебя зовут на соседнюю улицу»;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«Тебя угостил незнакомец».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006857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- тренинги: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«Незнакомец»;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«Если я сделаю так…»;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«Убегу от чужого»;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«Один дома».</a:t>
            </a:r>
          </a:p>
        </p:txBody>
      </p:sp>
    </p:spTree>
    <p:extLst>
      <p:ext uri="{BB962C8B-B14F-4D97-AF65-F5344CB8AC3E}">
        <p14:creationId xmlns:p14="http://schemas.microsoft.com/office/powerpoint/2010/main" val="106662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77" y="0"/>
            <a:ext cx="90421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 – исследовательская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706" y="1700808"/>
            <a:ext cx="8748464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6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и проигрывание ситуаций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«Я потерялся» , «Один дома»;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Образовательная деятельность с использованием              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ИКТ на тему: «Осторожно, незнакомец!»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«Ребёнок и чужие люди»;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Отгадывание загадок;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Разучивание стихов;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Беседы по теме проекта.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3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034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беседы  на  темы: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098604"/>
            <a:ext cx="81049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«Опасные ситуации: контакты с незнакомыми</a:t>
            </a:r>
          </a:p>
          <a:p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людьми на улице»; </a:t>
            </a:r>
          </a:p>
          <a:p>
            <a:r>
              <a:rPr lang="ru-RU" sz="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«Опасные ситуации: контакты с незнакомыми  </a:t>
            </a:r>
            <a:b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людьми дома»; </a:t>
            </a:r>
          </a:p>
          <a:p>
            <a:r>
              <a:rPr lang="ru-RU" sz="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«Насильственные действия незнакомого  </a:t>
            </a:r>
          </a:p>
          <a:p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взрослого на улице»; </a:t>
            </a:r>
          </a:p>
          <a:p>
            <a:r>
              <a:rPr lang="ru-RU" sz="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«Внешность человека может быть</a:t>
            </a:r>
            <a:b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обманчива»; </a:t>
            </a:r>
          </a:p>
          <a:p>
            <a:r>
              <a:rPr lang="ru-RU" sz="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«Знаешь ли ты, свой адрес и телефон»; </a:t>
            </a:r>
          </a:p>
          <a:p>
            <a:r>
              <a:rPr lang="ru-RU" sz="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«Если ты потерялся»; </a:t>
            </a:r>
          </a:p>
          <a:p>
            <a:r>
              <a:rPr lang="ru-RU" sz="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«Звонок по телефону»;</a:t>
            </a:r>
          </a:p>
        </p:txBody>
      </p:sp>
    </p:spTree>
    <p:extLst>
      <p:ext uri="{BB962C8B-B14F-4D97-AF65-F5344CB8AC3E}">
        <p14:creationId xmlns:p14="http://schemas.microsoft.com/office/powerpoint/2010/main" val="95664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960" y="214290"/>
            <a:ext cx="740895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художественной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37158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Сказки:</a:t>
            </a:r>
            <a:r>
              <a:rPr lang="ru-RU" sz="800" u="sng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800" u="sng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«Белоснежка», Братья Гримм 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«Сказка о глупом мышонке», С.Я. Маршак 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«Красная Шапочка», Ш.Перро 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«Приключения Буратино», А.Н.Толстой 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«Петушок – золотой гребешок» (р.н.с.) 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«Кот, Петух и Лиса» (р.н.с.) 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«Волк и семеро козлят»(</a:t>
            </a:r>
            <a:r>
              <a:rPr lang="ru-RU" sz="2800" b="1" dirty="0" err="1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р.н.с</a:t>
            </a: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«Колобок» (</a:t>
            </a:r>
            <a:r>
              <a:rPr lang="ru-RU" sz="2800" b="1" dirty="0" err="1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р.н.с</a:t>
            </a: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800" b="1" dirty="0" err="1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Жихарка</a:t>
            </a: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(р.н.с.) ;</a:t>
            </a:r>
          </a:p>
          <a:p>
            <a:pPr algn="ctr">
              <a:buFont typeface="Wingdings" pitchFamily="2" charset="2"/>
              <a:buChar char="v"/>
            </a:pP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0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32656"/>
            <a:ext cx="91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noFill/>
                  <a:prstDash val="solid"/>
                  <a:miter lim="800000"/>
                </a:ln>
                <a:solidFill>
                  <a:srgbClr val="A4001F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sz="24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«Уроки тётушки Совы»,</a:t>
            </a:r>
          </a:p>
          <a:p>
            <a:pPr algn="ctr"/>
            <a:r>
              <a:rPr lang="ru-RU" sz="24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«Аркадий Паровозов спешит на помощь»</a:t>
            </a:r>
          </a:p>
        </p:txBody>
      </p:sp>
      <p:pic>
        <p:nvPicPr>
          <p:cNvPr id="17410" name="Picture 2" descr="Картинки по запросу аркадий паровозов вект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556" r="43352" b="-556"/>
          <a:stretch/>
        </p:blipFill>
        <p:spPr bwMode="auto">
          <a:xfrm>
            <a:off x="1115616" y="1916832"/>
            <a:ext cx="2473247" cy="23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уроки тетушки со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57" y="1931927"/>
            <a:ext cx="2222164" cy="21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8E59F914-6C71-4601-882E-B6B96CAB9F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8115136"/>
                  </p:ext>
                </p:extLst>
              </p:nvPr>
            </p:nvGraphicFramePr>
            <p:xfrm>
              <a:off x="-4448908" y="3499266"/>
              <a:ext cx="2286000" cy="1714500"/>
            </p:xfrm>
            <a:graphic>
              <a:graphicData uri="http://schemas.microsoft.com/office/powerpoint/2016/slidezoom">
                <pslz:sldZm>
                  <pslz:sldZmObj sldId="274" cId="1086125134">
                    <pslz:zmPr id="{0AE8EA85-B5A8-43E8-BC70-6320CB90CA2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Ссылка на слайд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E59F914-6C71-4601-882E-B6B96CAB9F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8908" y="3499266"/>
                <a:ext cx="2286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45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4087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Продуктивная  деятельность: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242" y="1556792"/>
            <a:ext cx="5616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Рисунки по сказкам «Колобок»,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«Приключения Буратино»;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Рисунки по темам «Моя семья»,</a:t>
            </a:r>
            <a:b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«Ребенок и чужие люди»;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Аппликация «Человечки»;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Ручной труд «Театр своими руками».</a:t>
            </a:r>
          </a:p>
          <a:p>
            <a:endParaRPr lang="ru-RU" dirty="0"/>
          </a:p>
        </p:txBody>
      </p:sp>
      <p:pic>
        <p:nvPicPr>
          <p:cNvPr id="4" name="Picture 3" descr="C:\Users\Администратор\Desktop\Ирина фото\DSCN3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0" y="1484784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01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C:\Users\Администратор\Desktop\Ирина фото\DSCN3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01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4" name="Picture 2" descr="Картинки по запросу дети рисуют вект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21" y="4984233"/>
            <a:ext cx="3460466" cy="18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2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036" y="319008"/>
            <a:ext cx="93605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</a:p>
        </p:txBody>
      </p:sp>
      <p:pic>
        <p:nvPicPr>
          <p:cNvPr id="4" name="Picture 2" descr="C:\Users\Лена\Desktop\Ostorozhno-neznakom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6988"/>
            <a:ext cx="2861370" cy="41570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Лена\Desktop\для проекта\0336014d3c972715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3312368" cy="43229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Безопасность-на-ули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952" y="1266988"/>
            <a:ext cx="2966528" cy="41908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13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2809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ЭТАП - Заключительный </a:t>
            </a:r>
          </a:p>
          <a:p>
            <a:pPr algn="ctr"/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001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предполагает анализ результатов проведённого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5846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различные виды деятельности, </a:t>
            </a:r>
            <a:r>
              <a:rPr lang="ru-RU" sz="2400" b="1" u="sng" dirty="0">
                <a:ln w="17780" cmpd="sng">
                  <a:noFill/>
                  <a:prstDash val="solid"/>
                  <a:miter lim="800000"/>
                </a:ln>
                <a:solidFill>
                  <a:srgbClr val="A4001F"/>
                </a:solidFill>
                <a:latin typeface="Times New Roman" pitchFamily="18" charset="0"/>
                <a:cs typeface="Times New Roman" pitchFamily="18" charset="0"/>
              </a:rPr>
              <a:t>воспитанники:</a:t>
            </a:r>
            <a:endParaRPr lang="ru-RU" sz="2800" b="1" u="sng" dirty="0">
              <a:ln w="17780" cmpd="sng">
                <a:noFill/>
                <a:prstDash val="solid"/>
                <a:miter lim="800000"/>
              </a:ln>
              <a:solidFill>
                <a:srgbClr val="A4001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научились навыкам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с чужими (незнакомыми) людьми;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проявляют стремление к соблюдению правил безопасности в жизни;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разбираться в опасной ситуации и правильно реагируют на неё (с учётом возрастных и индивидуальных особенностей);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различать опасную и неопасную ситуацию;  </a:t>
            </a:r>
            <a:endParaRPr lang="ru-RU" sz="2000" b="1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предугадать возможные последствия тех или иных действий.</a:t>
            </a:r>
          </a:p>
          <a:p>
            <a:r>
              <a:rPr lang="ru-RU" sz="2400" b="1" u="sng" dirty="0">
                <a:solidFill>
                  <a:srgbClr val="A4001F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сотрудничают с педагогами по вопросам безопасности детей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8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113_183651.jpg"/>
          <p:cNvPicPr>
            <a:picLocks noChangeAspect="1"/>
          </p:cNvPicPr>
          <p:nvPr/>
        </p:nvPicPr>
        <p:blipFill rotWithShape="1">
          <a:blip r:embed="rId2" cstate="print"/>
          <a:srcRect r="3432"/>
          <a:stretch/>
        </p:blipFill>
        <p:spPr>
          <a:xfrm>
            <a:off x="155575" y="260648"/>
            <a:ext cx="8830101" cy="5143500"/>
          </a:xfrm>
          <a:prstGeom prst="rect">
            <a:avLst/>
          </a:prstGeom>
          <a:ln w="38100">
            <a:solidFill>
              <a:srgbClr val="A400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Картинки по запросу детский сад картинк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Картинки по запросу дети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52" l="0" r="100000">
                        <a14:foregroundMark x1="68667" y1="19905" x2="71833" y2="74882"/>
                        <a14:foregroundMark x1="47000" y1="28910" x2="51667" y2="74882"/>
                        <a14:foregroundMark x1="27000" y1="26540" x2="31167" y2="74882"/>
                        <a14:foregroundMark x1="8000" y1="27962" x2="14333" y2="75829"/>
                        <a14:foregroundMark x1="28167" y1="13270" x2="30667" y2="17062"/>
                        <a14:foregroundMark x1="3000" y1="38389" x2="4000" y2="38863"/>
                        <a14:foregroundMark x1="10000" y1="81517" x2="9833" y2="91943"/>
                        <a14:foregroundMark x1="5500" y1="67773" x2="8000" y2="59242"/>
                        <a14:foregroundMark x1="14667" y1="59716" x2="21000" y2="63033"/>
                        <a14:foregroundMark x1="22500" y1="62559" x2="26000" y2="57820"/>
                        <a14:foregroundMark x1="32167" y1="75355" x2="33000" y2="90995"/>
                        <a14:foregroundMark x1="22333" y1="34597" x2="23333" y2="37441"/>
                        <a14:foregroundMark x1="37833" y1="36967" x2="39333" y2="36967"/>
                        <a14:foregroundMark x1="39333" y1="17062" x2="44833" y2="21801"/>
                        <a14:foregroundMark x1="41833" y1="36493" x2="43167" y2="35071"/>
                        <a14:foregroundMark x1="34833" y1="55450" x2="40833" y2="59716"/>
                        <a14:foregroundMark x1="42500" y1="59716" x2="47667" y2="55924"/>
                        <a14:foregroundMark x1="41333" y1="56872" x2="41333" y2="59242"/>
                        <a14:foregroundMark x1="53167" y1="55450" x2="59167" y2="60664"/>
                        <a14:foregroundMark x1="57000" y1="36967" x2="58833" y2="35071"/>
                        <a14:foregroundMark x1="60333" y1="63033" x2="66333" y2="54502"/>
                        <a14:foregroundMark x1="74667" y1="54502" x2="79833" y2="59716"/>
                        <a14:foregroundMark x1="81000" y1="59716" x2="85667" y2="54976"/>
                        <a14:foregroundMark x1="78833" y1="18009" x2="81000" y2="25118"/>
                        <a14:foregroundMark x1="59500" y1="9479" x2="61000" y2="17536"/>
                        <a14:foregroundMark x1="90167" y1="82464" x2="90667" y2="91943"/>
                        <a14:foregroundMark x1="94000" y1="59716" x2="97000" y2="68720"/>
                        <a14:backgroundMark x1="38500" y1="47867" x2="41667" y2="47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6" y="5373636"/>
            <a:ext cx="4298806" cy="15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и по запросу дети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52" l="0" r="100000">
                        <a14:foregroundMark x1="68667" y1="19905" x2="71833" y2="74882"/>
                        <a14:foregroundMark x1="47000" y1="28910" x2="51667" y2="74882"/>
                        <a14:foregroundMark x1="27000" y1="26540" x2="31167" y2="74882"/>
                        <a14:foregroundMark x1="8000" y1="27962" x2="14333" y2="75829"/>
                        <a14:foregroundMark x1="28167" y1="13270" x2="30667" y2="17062"/>
                        <a14:foregroundMark x1="3000" y1="38389" x2="4000" y2="38863"/>
                        <a14:foregroundMark x1="10000" y1="81517" x2="9833" y2="91943"/>
                        <a14:foregroundMark x1="5500" y1="67773" x2="8000" y2="59242"/>
                        <a14:foregroundMark x1="14667" y1="59716" x2="21000" y2="63033"/>
                        <a14:foregroundMark x1="22500" y1="62559" x2="26000" y2="57820"/>
                        <a14:foregroundMark x1="32167" y1="75355" x2="33000" y2="90995"/>
                        <a14:foregroundMark x1="22333" y1="34597" x2="23333" y2="37441"/>
                        <a14:foregroundMark x1="37833" y1="36967" x2="39333" y2="36967"/>
                        <a14:foregroundMark x1="39333" y1="17062" x2="44833" y2="21801"/>
                        <a14:foregroundMark x1="41833" y1="36493" x2="43167" y2="35071"/>
                        <a14:foregroundMark x1="34833" y1="55450" x2="40833" y2="59716"/>
                        <a14:foregroundMark x1="42500" y1="59716" x2="47667" y2="55924"/>
                        <a14:foregroundMark x1="41333" y1="56872" x2="41333" y2="59242"/>
                        <a14:foregroundMark x1="53167" y1="55450" x2="59167" y2="60664"/>
                        <a14:foregroundMark x1="57000" y1="36967" x2="58833" y2="35071"/>
                        <a14:foregroundMark x1="60333" y1="63033" x2="66333" y2="54502"/>
                        <a14:foregroundMark x1="74667" y1="54502" x2="79833" y2="59716"/>
                        <a14:foregroundMark x1="81000" y1="59716" x2="85667" y2="54976"/>
                        <a14:foregroundMark x1="78833" y1="18009" x2="81000" y2="25118"/>
                        <a14:foregroundMark x1="59500" y1="9479" x2="61000" y2="17536"/>
                        <a14:foregroundMark x1="90167" y1="82464" x2="90667" y2="91943"/>
                        <a14:foregroundMark x1="94000" y1="59716" x2="97000" y2="68720"/>
                        <a14:backgroundMark x1="38500" y1="47867" x2="41667" y2="47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3636"/>
            <a:ext cx="4298806" cy="15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0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2947591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solidFill>
                  <a:srgbClr val="A400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A4001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продолжительности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14051"/>
            <a:ext cx="3782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dirty="0">
                <a:solidFill>
                  <a:srgbClr val="A400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340768"/>
            <a:ext cx="8606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информационно-социальный,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626" y="1867471"/>
            <a:ext cx="7447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4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практико-ориентированный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23655"/>
            <a:ext cx="3349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A4001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478" y="4338037"/>
            <a:ext cx="4425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аткосрочный</a:t>
            </a:r>
            <a:endParaRPr lang="ru-RU" sz="4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(01.12.2017-21.12.2017)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7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детский сад картинк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Картинки по запросу дети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2" l="0" r="100000">
                        <a14:foregroundMark x1="68667" y1="19905" x2="71833" y2="74882"/>
                        <a14:foregroundMark x1="47000" y1="28910" x2="51667" y2="74882"/>
                        <a14:foregroundMark x1="27000" y1="26540" x2="31167" y2="74882"/>
                        <a14:foregroundMark x1="8000" y1="27962" x2="14333" y2="75829"/>
                        <a14:foregroundMark x1="28167" y1="13270" x2="30667" y2="17062"/>
                        <a14:foregroundMark x1="3000" y1="38389" x2="4000" y2="38863"/>
                        <a14:foregroundMark x1="10000" y1="81517" x2="9833" y2="91943"/>
                        <a14:foregroundMark x1="5500" y1="67773" x2="8000" y2="59242"/>
                        <a14:foregroundMark x1="14667" y1="59716" x2="21000" y2="63033"/>
                        <a14:foregroundMark x1="22500" y1="62559" x2="26000" y2="57820"/>
                        <a14:foregroundMark x1="32167" y1="75355" x2="33000" y2="90995"/>
                        <a14:foregroundMark x1="22333" y1="34597" x2="23333" y2="37441"/>
                        <a14:foregroundMark x1="37833" y1="36967" x2="39333" y2="36967"/>
                        <a14:foregroundMark x1="39333" y1="17062" x2="44833" y2="21801"/>
                        <a14:foregroundMark x1="41833" y1="36493" x2="43167" y2="35071"/>
                        <a14:foregroundMark x1="34833" y1="55450" x2="40833" y2="59716"/>
                        <a14:foregroundMark x1="42500" y1="59716" x2="47667" y2="55924"/>
                        <a14:foregroundMark x1="41333" y1="56872" x2="41333" y2="59242"/>
                        <a14:foregroundMark x1="53167" y1="55450" x2="59167" y2="60664"/>
                        <a14:foregroundMark x1="57000" y1="36967" x2="58833" y2="35071"/>
                        <a14:foregroundMark x1="60333" y1="63033" x2="66333" y2="54502"/>
                        <a14:foregroundMark x1="74667" y1="54502" x2="79833" y2="59716"/>
                        <a14:foregroundMark x1="81000" y1="59716" x2="85667" y2="54976"/>
                        <a14:foregroundMark x1="78833" y1="18009" x2="81000" y2="25118"/>
                        <a14:foregroundMark x1="59500" y1="9479" x2="61000" y2="17536"/>
                        <a14:foregroundMark x1="90167" y1="82464" x2="90667" y2="91943"/>
                        <a14:foregroundMark x1="94000" y1="59716" x2="97000" y2="68720"/>
                        <a14:backgroundMark x1="38500" y1="47867" x2="41667" y2="47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6" y="5373636"/>
            <a:ext cx="4298806" cy="15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и по запросу дети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2" l="0" r="100000">
                        <a14:foregroundMark x1="68667" y1="19905" x2="71833" y2="74882"/>
                        <a14:foregroundMark x1="47000" y1="28910" x2="51667" y2="74882"/>
                        <a14:foregroundMark x1="27000" y1="26540" x2="31167" y2="74882"/>
                        <a14:foregroundMark x1="8000" y1="27962" x2="14333" y2="75829"/>
                        <a14:foregroundMark x1="28167" y1="13270" x2="30667" y2="17062"/>
                        <a14:foregroundMark x1="3000" y1="38389" x2="4000" y2="38863"/>
                        <a14:foregroundMark x1="10000" y1="81517" x2="9833" y2="91943"/>
                        <a14:foregroundMark x1="5500" y1="67773" x2="8000" y2="59242"/>
                        <a14:foregroundMark x1="14667" y1="59716" x2="21000" y2="63033"/>
                        <a14:foregroundMark x1="22500" y1="62559" x2="26000" y2="57820"/>
                        <a14:foregroundMark x1="32167" y1="75355" x2="33000" y2="90995"/>
                        <a14:foregroundMark x1="22333" y1="34597" x2="23333" y2="37441"/>
                        <a14:foregroundMark x1="37833" y1="36967" x2="39333" y2="36967"/>
                        <a14:foregroundMark x1="39333" y1="17062" x2="44833" y2="21801"/>
                        <a14:foregroundMark x1="41833" y1="36493" x2="43167" y2="35071"/>
                        <a14:foregroundMark x1="34833" y1="55450" x2="40833" y2="59716"/>
                        <a14:foregroundMark x1="42500" y1="59716" x2="47667" y2="55924"/>
                        <a14:foregroundMark x1="41333" y1="56872" x2="41333" y2="59242"/>
                        <a14:foregroundMark x1="53167" y1="55450" x2="59167" y2="60664"/>
                        <a14:foregroundMark x1="57000" y1="36967" x2="58833" y2="35071"/>
                        <a14:foregroundMark x1="60333" y1="63033" x2="66333" y2="54502"/>
                        <a14:foregroundMark x1="74667" y1="54502" x2="79833" y2="59716"/>
                        <a14:foregroundMark x1="81000" y1="59716" x2="85667" y2="54976"/>
                        <a14:foregroundMark x1="78833" y1="18009" x2="81000" y2="25118"/>
                        <a14:foregroundMark x1="59500" y1="9479" x2="61000" y2="17536"/>
                        <a14:foregroundMark x1="90167" y1="82464" x2="90667" y2="91943"/>
                        <a14:foregroundMark x1="94000" y1="59716" x2="97000" y2="68720"/>
                        <a14:backgroundMark x1="38500" y1="47867" x2="41667" y2="47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3636"/>
            <a:ext cx="4298806" cy="15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vk.me/c836530/v836530475/214e7/PXwvtGpvLJ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r="3986"/>
          <a:stretch/>
        </p:blipFill>
        <p:spPr bwMode="auto">
          <a:xfrm rot="10800000">
            <a:off x="251520" y="193813"/>
            <a:ext cx="8531701" cy="5112000"/>
          </a:xfrm>
          <a:prstGeom prst="rect">
            <a:avLst/>
          </a:prstGeom>
          <a:noFill/>
          <a:ln w="38100">
            <a:solidFill>
              <a:srgbClr val="A400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5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63" y="153214"/>
            <a:ext cx="9999853" cy="212365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</a:t>
            </a:r>
          </a:p>
          <a:p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 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" name="Содержимое 4" descr="bezopasnost-detam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000" y1="94719" x2="57000" y2="95050"/>
                        <a14:foregroundMark x1="3333" y1="56766" x2="5000" y2="64686"/>
                        <a14:foregroundMark x1="2667" y1="47195" x2="6000" y2="31023"/>
                        <a14:foregroundMark x1="8667" y1="24752" x2="20000" y2="12871"/>
                        <a14:foregroundMark x1="22000" y1="10891" x2="34000" y2="5281"/>
                        <a14:foregroundMark x1="38333" y1="3630" x2="53000" y2="1650"/>
                        <a14:foregroundMark x1="56667" y1="3630" x2="71333" y2="7591"/>
                        <a14:foregroundMark x1="97333" y1="40924" x2="98333" y2="56436"/>
                        <a14:foregroundMark x1="90000" y1="76568" x2="79667" y2="88449"/>
                        <a14:foregroundMark x1="10333" y1="75908" x2="22000" y2="89439"/>
                        <a14:foregroundMark x1="28333" y1="93399" x2="43333" y2="97690"/>
                        <a14:foregroundMark x1="20667" y1="11221" x2="15333" y2="15182"/>
                        <a14:foregroundMark x1="4667" y1="33003" x2="3333" y2="36634"/>
                        <a14:foregroundMark x1="3000" y1="40924" x2="1667" y2="46535"/>
                        <a14:foregroundMark x1="55333" y1="1320" x2="62000" y2="2640"/>
                        <a14:foregroundMark x1="66000" y1="4620" x2="73000" y2="6931"/>
                        <a14:foregroundMark x1="77667" y1="9241" x2="84333" y2="14851"/>
                        <a14:foregroundMark x1="98000" y1="60726" x2="96000" y2="67327"/>
                        <a14:foregroundMark x1="99000" y1="52805" x2="99000" y2="57756"/>
                        <a14:foregroundMark x1="60333" y1="97690" x2="67333" y2="95710"/>
                        <a14:foregroundMark x1="47000" y1="99010" x2="54000" y2="986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2240978"/>
            <a:ext cx="4392488" cy="442838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1549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1914"/>
            <a:ext cx="83876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0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проекта :</a:t>
            </a:r>
            <a:endParaRPr lang="ru-RU" sz="4000" b="1" cap="all" spc="0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A4001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условиях внедрения ФГОС ДО остро встаёт вопрос о необходимости развития у детей дошкольного возраста знаний, связанных с безопасностью жизнедеятельности. Дети постоянно хотят открывать что-то новое и неизведанное, что может привести  к  различным опасностям. Задача воспитателя состоит не только в том, чтобы оберегать и защищать ребёнка, но и в том, чтобы подготовить его к встрече со   сложными, а порой опасными жизненными ситуациями.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39" b="98658" l="500" r="99667">
                        <a14:foregroundMark x1="74167" y1="79362" x2="73500" y2="82383"/>
                        <a14:foregroundMark x1="1833" y1="86745" x2="1833" y2="87752"/>
                        <a14:foregroundMark x1="1833" y1="89765" x2="5333" y2="94295"/>
                        <a14:foregroundMark x1="5833" y1="94295" x2="10167" y2="95302"/>
                        <a14:foregroundMark x1="4500" y1="97651" x2="9833" y2="96477"/>
                        <a14:foregroundMark x1="98500" y1="90436" x2="95667" y2="94966"/>
                        <a14:foregroundMark x1="94500" y1="97315" x2="98000" y2="97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295"/>
          <a:stretch/>
        </p:blipFill>
        <p:spPr>
          <a:xfrm>
            <a:off x="2469976" y="5466991"/>
            <a:ext cx="5486400" cy="13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5917" y="404664"/>
            <a:ext cx="64744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 проекта 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навыка  безопасного поведения</a:t>
            </a:r>
          </a:p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незнакомыми людьми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023694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опасностями, подстерегающими ребёнка со стороны незнакомых взрослых, научить детей соответствующим правилам поведения.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у детей развитие интереса к проблеме собственной безопасности.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дошкольников с помощью произведений художественной литературы по теме проекта.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образовательного уровня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родителей по данной теме, осознание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важности проблемы безопасности детей,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сотрудничество с детьми и педагогами.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2463" y="260648"/>
            <a:ext cx="64286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77" y="4149080"/>
            <a:ext cx="360162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7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110" y="285727"/>
            <a:ext cx="7527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Участники  проекта</a:t>
            </a:r>
            <a:r>
              <a:rPr lang="en-US" sz="40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174" y="1412776"/>
            <a:ext cx="4377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(воспитатели,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учитель-логопед)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 родители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 группы «Солнышко»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№19</a:t>
            </a:r>
          </a:p>
        </p:txBody>
      </p:sp>
      <p:pic>
        <p:nvPicPr>
          <p:cNvPr id="13316" name="Picture 4" descr="Картинки по запросу детский сад картинки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86598"/>
            <a:ext cx="8129442" cy="18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детский сад картинки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23"/>
          <a:stretch/>
        </p:blipFill>
        <p:spPr bwMode="auto">
          <a:xfrm flipH="1">
            <a:off x="7936174" y="5086598"/>
            <a:ext cx="1241946" cy="18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7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388018"/>
            <a:ext cx="8496944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«Познавательное развитие»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«Социально-коммуникативное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развитие»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«Художественно-эстетическое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развитие»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«Физическое  развитие»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«Речевое развитие»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474" y="542583"/>
            <a:ext cx="805695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Образовательные области: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11" y="3573016"/>
            <a:ext cx="3818392" cy="31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527750"/>
            <a:ext cx="792733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 детей: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 знания о безопасном поведении с чужими (незнакомыми) людьми;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к соблюдению правил безопасности в жизни;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разбираться в опасной ситуации и правильно реагировать на неё;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предусмотрительным, предугадывать возможные последствия тех или иных действий;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родителей: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образовательного уровня родителей по данной теме;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осознание важности проблемы безопасности детей;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детьми и педагогами по вопросам безопасности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82153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06662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433" y="1916831"/>
            <a:ext cx="885828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ЭТАП – ПОДГОТОВИТЕЛЬНЫЙ:</a:t>
            </a: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Предполагает следующие виды деятельности: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методического материала;</a:t>
            </a:r>
          </a:p>
          <a:p>
            <a:pPr lvl="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игрового материала;</a:t>
            </a:r>
          </a:p>
          <a:p>
            <a:pPr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0648"/>
            <a:ext cx="73803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A4001F"/>
                </a:solidFill>
                <a:effectLst/>
                <a:latin typeface="Times New Roman" pitchFamily="18" charset="0"/>
                <a:cs typeface="Times New Roman" pitchFamily="18" charset="0"/>
              </a:rPr>
              <a:t>Поэтапная  реализация  проекта:    </a:t>
            </a:r>
          </a:p>
        </p:txBody>
      </p:sp>
    </p:spTree>
    <p:extLst>
      <p:ext uri="{BB962C8B-B14F-4D97-AF65-F5344CB8AC3E}">
        <p14:creationId xmlns:p14="http://schemas.microsoft.com/office/powerpoint/2010/main" val="1066627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800</Words>
  <Application>Microsoft Office PowerPoint</Application>
  <PresentationFormat>Экран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лада смирнова</cp:lastModifiedBy>
  <cp:revision>50</cp:revision>
  <dcterms:created xsi:type="dcterms:W3CDTF">2017-01-29T09:28:43Z</dcterms:created>
  <dcterms:modified xsi:type="dcterms:W3CDTF">2018-11-19T20:22:35Z</dcterms:modified>
</cp:coreProperties>
</file>