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1ABF1-103A-4092-9D3B-3FA01D4F6186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E0649-62F7-43BE-BBFE-4097A8879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7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3425A6-1FBD-4098-A833-9F2811174DB5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4F7BA2C-574D-49D4-9AA6-EE926441EF8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488832" cy="237626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FFC000"/>
                </a:solidFill>
              </a:rPr>
              <a:t>«Мелизмы в произведениях И.С. Баха»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«Нотная тетрадь А.М. Бах» 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  « Маленькие прелюдии и фуги»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013176"/>
            <a:ext cx="6048672" cy="1296144"/>
          </a:xfrm>
          <a:ln>
            <a:noFill/>
          </a:ln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Методическая разработка  преподавателя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 МАОУ ДОД ДШИ им. Чайковского П.И.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Гладких Ирины Владимировны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Мордент исполняется и с основного звука, когда есть ближайший верхний звук. Например: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154" y="125206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Менуэт № 5</a:t>
            </a:r>
            <a:r>
              <a:rPr lang="en-US" sz="2400" dirty="0" smtClean="0"/>
              <a:t>g-moll</a:t>
            </a:r>
            <a:endParaRPr lang="ru-RU" sz="2400" dirty="0"/>
          </a:p>
        </p:txBody>
      </p:sp>
      <p:pic>
        <p:nvPicPr>
          <p:cNvPr id="8194" name="Picture 2" descr="C:\Users\Лена\Desktop\ноты для презентации\ноты\20141109_112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4" y="4420696"/>
            <a:ext cx="2985093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ена\Desktop\ноты для презентации\ноты\20141109_105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1704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Лена\Desktop\ноты для презентации\ноты\20141109_105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592000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Мордент перечеркнутый- исполняется с главного звука на ступень вниз с возвращением к главному звуку. Например: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28823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Менуэт №5 </a:t>
            </a:r>
            <a:r>
              <a:rPr lang="en-US" sz="2400" dirty="0" smtClean="0"/>
              <a:t>g-moll</a:t>
            </a:r>
            <a:endParaRPr lang="ru-RU" sz="2400" dirty="0"/>
          </a:p>
        </p:txBody>
      </p:sp>
      <p:pic>
        <p:nvPicPr>
          <p:cNvPr id="9218" name="Picture 2" descr="C:\Users\Лена\Desktop\ноты для презентации\ноты\20141109_105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2" y="1749902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ена\Desktop\ноты для презентации\ноты\20141109_105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32" y="1749902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552" y="40563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Прелюдия №6 ч.</a:t>
            </a:r>
            <a:r>
              <a:rPr lang="en-US" sz="2400" dirty="0" smtClean="0"/>
              <a:t>II    </a:t>
            </a:r>
            <a:endParaRPr lang="ru-RU" sz="2400" dirty="0"/>
          </a:p>
        </p:txBody>
      </p:sp>
      <p:pic>
        <p:nvPicPr>
          <p:cNvPr id="9220" name="Picture 4" descr="C:\Users\Лена\Desktop\ноты для презентации\ноты\20141109_105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6" y="4518000"/>
            <a:ext cx="2832000" cy="21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0232" y="405633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Прелюдия №6</a:t>
            </a:r>
            <a:r>
              <a:rPr lang="en-US" sz="2400" dirty="0" smtClean="0"/>
              <a:t> </a:t>
            </a:r>
            <a:r>
              <a:rPr lang="ru-RU" sz="2400" dirty="0" smtClean="0"/>
              <a:t>ч.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pic>
        <p:nvPicPr>
          <p:cNvPr id="9221" name="Picture 5" descr="C:\Users\Лена\Desktop\ноты для презентации\ноты\20141109_11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8151" y="4079920"/>
            <a:ext cx="2124001" cy="300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Группетто: Прелюдия №5ч.</a:t>
            </a:r>
            <a:r>
              <a:rPr lang="en-US" sz="2400" dirty="0" smtClean="0"/>
              <a:t> II </a:t>
            </a:r>
            <a:endParaRPr lang="ru-RU" sz="2400" dirty="0"/>
          </a:p>
        </p:txBody>
      </p:sp>
      <p:pic>
        <p:nvPicPr>
          <p:cNvPr id="10242" name="Picture 2" descr="C:\Users\Лена\Desktop\ноты для презентации\ноты\20141109_110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008000" cy="52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68" y="7099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Форшлаги должны совпадать с басом,</a:t>
            </a:r>
          </a:p>
          <a:p>
            <a:pPr algn="ctr"/>
            <a:r>
              <a:rPr lang="ru-RU" sz="2400" dirty="0" smtClean="0"/>
              <a:t> который находится на этой ноте .Например: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901993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Менуэт№4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35746" y="371552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Менуэт №9</a:t>
            </a:r>
            <a:endParaRPr lang="ru-RU" sz="2400" dirty="0"/>
          </a:p>
        </p:txBody>
      </p:sp>
      <p:pic>
        <p:nvPicPr>
          <p:cNvPr id="11266" name="Picture 2" descr="C:\Users\Лена\Desktop\ноты для презентации\ноты\20141109_11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9450"/>
            <a:ext cx="2976000" cy="22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ена\Desktop\ноты для презентации\ноты\20141109_11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4" y="1392500"/>
            <a:ext cx="2928000" cy="21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Лена\Desktop\ноты для презентации\ноты\20141109_110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64" y="4221088"/>
            <a:ext cx="2832000" cy="21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Лена\Desktop\ноты для презентации\ноты\20141109_110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34" y="4293088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76" y="19974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Маленькая прелюдия №2 ч.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pic>
        <p:nvPicPr>
          <p:cNvPr id="12290" name="Picture 2" descr="C:\Users\Лена\Desktop\ноты для презентации\ноты\20141109_110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289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358868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Маленькая 2-х </a:t>
            </a:r>
            <a:r>
              <a:rPr lang="ru-RU" sz="2400" dirty="0" err="1" smtClean="0"/>
              <a:t>голосная</a:t>
            </a:r>
            <a:r>
              <a:rPr lang="ru-RU" sz="2400" dirty="0" smtClean="0"/>
              <a:t> фуга ч.</a:t>
            </a:r>
            <a:r>
              <a:rPr lang="en-US" sz="2400" dirty="0" smtClean="0"/>
              <a:t>III</a:t>
            </a:r>
            <a:endParaRPr lang="ru-RU" sz="2400" dirty="0"/>
          </a:p>
        </p:txBody>
      </p:sp>
      <p:pic>
        <p:nvPicPr>
          <p:cNvPr id="12291" name="Picture 3" descr="C:\Users\Лена\Desktop\ноты для презентации\ноты\20141109_110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50345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75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Разновидность в Менуэте №36 </a:t>
            </a:r>
            <a:r>
              <a:rPr lang="en-US" sz="2400" dirty="0" smtClean="0"/>
              <a:t> d-moll</a:t>
            </a:r>
            <a:r>
              <a:rPr lang="ru-RU" sz="2400" dirty="0" smtClean="0"/>
              <a:t>(такты 11.13), Бах выписывает в верхнем голосе то самое украшение, которое в 6 такте </a:t>
            </a:r>
            <a:r>
              <a:rPr lang="ru-RU" sz="2400" dirty="0" err="1" smtClean="0"/>
              <a:t>залиговано</a:t>
            </a:r>
            <a:r>
              <a:rPr lang="ru-RU" sz="2400" dirty="0" smtClean="0"/>
              <a:t> в виде  мелизма. Так бах предсказывает нам желаемое исполнение орнаментики.</a:t>
            </a:r>
            <a:endParaRPr lang="ru-RU" sz="2400" dirty="0"/>
          </a:p>
        </p:txBody>
      </p:sp>
      <p:pic>
        <p:nvPicPr>
          <p:cNvPr id="13314" name="Picture 2" descr="C:\Users\Лена\Desktop\ноты для презентации\ноты\20141109_111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256584" cy="32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работе над прелюдией№2</a:t>
            </a:r>
            <a:r>
              <a:rPr lang="en-US" sz="2400" dirty="0" smtClean="0"/>
              <a:t> C-</a:t>
            </a:r>
            <a:r>
              <a:rPr lang="en-US" sz="2400" dirty="0" err="1" smtClean="0"/>
              <a:t>dur</a:t>
            </a:r>
            <a:r>
              <a:rPr lang="en-US" sz="2400" dirty="0" smtClean="0"/>
              <a:t> 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ред.Черни</a:t>
            </a:r>
            <a:r>
              <a:rPr lang="ru-RU" sz="2400" dirty="0" smtClean="0"/>
              <a:t> Кувшинникова ученику необходимо показать верную артикуляцию доминантового остинато т.9-11-последний звук мордента </a:t>
            </a:r>
            <a:r>
              <a:rPr lang="ru-RU" sz="2400" dirty="0" err="1" smtClean="0"/>
              <a:t>слиговывается</a:t>
            </a:r>
            <a:r>
              <a:rPr lang="ru-RU" sz="2400" dirty="0" smtClean="0"/>
              <a:t> с нижним соль .который играется легко и коротко. Например:</a:t>
            </a:r>
            <a:endParaRPr lang="ru-RU" sz="2400" dirty="0"/>
          </a:p>
        </p:txBody>
      </p:sp>
      <p:pic>
        <p:nvPicPr>
          <p:cNvPr id="14338" name="Picture 2" descr="C:\Users\Лена\Desktop\ноты для презентации\ноты\20141109_111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9312"/>
            <a:ext cx="3792000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Лена\Desktop\ноты для презентации\ноты\20141109_111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20" y="2909312"/>
            <a:ext cx="3792000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ах воздух ноты фортепиано - Традиции играть п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6" y="907584"/>
            <a:ext cx="7566373" cy="49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48478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713437" y="450912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за внимание!!!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218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r.kritisator.de/wp-content/uploads/2009/01/johann_sebastian_bach_1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6" y="710936"/>
            <a:ext cx="3310878" cy="42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0381" y="710936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Иоганн Себастьян Бах 1685-1750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великий немецкий композитор, органист,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педагог.</a:t>
            </a:r>
          </a:p>
        </p:txBody>
      </p:sp>
      <p:pic>
        <p:nvPicPr>
          <p:cNvPr id="1028" name="Picture 4" descr="Musical Toronto Video: Lara St. John and Great Lake Swimmers mash up J.S. B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2936"/>
            <a:ext cx="4740000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лассика для детей и юношества (Страница 16) MP3SORT.B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806"/>
            <a:ext cx="6120680" cy="352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468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Лейпциг-Родина </a:t>
            </a:r>
            <a:r>
              <a:rPr lang="ru-RU" dirty="0" err="1" smtClean="0"/>
              <a:t>И.С.Баха</a:t>
            </a:r>
            <a:endParaRPr lang="ru-RU" dirty="0"/>
          </a:p>
        </p:txBody>
      </p:sp>
      <p:pic>
        <p:nvPicPr>
          <p:cNvPr id="2052" name="Picture 4" descr="TUT.BY ФОТО ТУТ - Фото из музея И.С. Баха, который находится в немецком городе Айзен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512000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6712" y="35010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Музей И.С. Баха</a:t>
            </a:r>
            <a:endParaRPr lang="ru-RU" dirty="0"/>
          </a:p>
        </p:txBody>
      </p:sp>
      <p:pic>
        <p:nvPicPr>
          <p:cNvPr id="2054" name="Picture 6" descr="Russian License Editions &quot;Baerenreiter Urtex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5168"/>
            <a:ext cx="3208235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rginal Harpsich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565"/>
            <a:ext cx="3304647" cy="29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369" y="3140968"/>
            <a:ext cx="4467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Клавикорд</a:t>
            </a:r>
            <a:r>
              <a:rPr lang="ru-RU" sz="2400" dirty="0" smtClean="0"/>
              <a:t> (от лат. </a:t>
            </a:r>
            <a:r>
              <a:rPr lang="en-US" sz="2400" dirty="0" err="1" smtClean="0"/>
              <a:t>clavis</a:t>
            </a:r>
            <a:r>
              <a:rPr lang="en-US" sz="2400" dirty="0" smtClean="0"/>
              <a:t>-</a:t>
            </a:r>
            <a:r>
              <a:rPr lang="ru-RU" sz="2400" dirty="0" smtClean="0"/>
              <a:t>«ключ»</a:t>
            </a:r>
            <a:endParaRPr lang="en-US" sz="2400" dirty="0" smtClean="0"/>
          </a:p>
          <a:p>
            <a:pPr algn="ctr"/>
            <a:r>
              <a:rPr lang="ru-RU" sz="2400" dirty="0" smtClean="0"/>
              <a:t>и греч.</a:t>
            </a:r>
            <a:r>
              <a:rPr lang="en-US" sz="2400" dirty="0" smtClean="0"/>
              <a:t>chord-</a:t>
            </a:r>
            <a:r>
              <a:rPr lang="ru-RU" sz="2400" dirty="0" smtClean="0"/>
              <a:t>«струна»). Струнный клавишный инструмент</a:t>
            </a:r>
            <a:r>
              <a:rPr lang="en-US" sz="2400" dirty="0" smtClean="0"/>
              <a:t> </a:t>
            </a:r>
            <a:r>
              <a:rPr lang="ru-RU" sz="2400" dirty="0" smtClean="0"/>
              <a:t>с ударным способом </a:t>
            </a:r>
            <a:r>
              <a:rPr lang="ru-RU" sz="2400" dirty="0" err="1" smtClean="0"/>
              <a:t>звукоизвлечения</a:t>
            </a:r>
            <a:r>
              <a:rPr lang="ru-RU" sz="2400" dirty="0" smtClean="0"/>
              <a:t>. Известен с 14 века, как и </a:t>
            </a:r>
            <a:r>
              <a:rPr lang="ru-RU" sz="2400" dirty="0" err="1" smtClean="0"/>
              <a:t>клависин</a:t>
            </a:r>
            <a:r>
              <a:rPr lang="ru-RU" sz="2400" dirty="0" smtClean="0"/>
              <a:t> был распространен во всех европейских странах. </a:t>
            </a:r>
            <a:endParaRPr lang="ru-RU" sz="2400" dirty="0"/>
          </a:p>
        </p:txBody>
      </p:sp>
      <p:pic>
        <p:nvPicPr>
          <p:cNvPr id="3077" name="Picture 5" descr="Клавес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449953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Клавесин-клавишный струнно-щипковый инструмент.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11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213360"/>
            <a:ext cx="8406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Приобщение к миру полифонической музыки, вершиной которого является творчество И.С. Баха-непременное условие гармонического развития музыканта. В репертуар для учащихся музыкальных школ включены полифонические произведения из «Тетради Анны Магдалены Бах», «Маленькие прелюдии и фуги»</a:t>
            </a:r>
            <a:endParaRPr lang="ru-RU" sz="2400" dirty="0"/>
          </a:p>
        </p:txBody>
      </p:sp>
      <p:pic>
        <p:nvPicPr>
          <p:cNvPr id="4098" name="Picture 2" descr="Скачать Нотная тетрадь Анны Магдалены Бах. Для фортепиано -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00"/>
            <a:ext cx="2736304" cy="36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ленькие прелюдии и фуги Бах Маленькие прелюдии и фуги - 56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00"/>
            <a:ext cx="2664296" cy="36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ладислав Курасов Общение поклонников - Форум телеканала СТБ - Страница 1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30" y="1674086"/>
            <a:ext cx="456128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342" y="199455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работе над полифонией Баха учащиеся часто встречаются с мелизмами- неотъемлемой частью музыки </a:t>
            </a:r>
            <a:r>
              <a:rPr lang="en-US" sz="2000" dirty="0" smtClean="0"/>
              <a:t>XVII-XVIII </a:t>
            </a:r>
            <a:r>
              <a:rPr lang="ru-RU" sz="2000" dirty="0" smtClean="0"/>
              <a:t>веков. В которой орнаментика была важнейшим художественно- выразительным средством.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6308" y="5015323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Эти знаки ,украшающие мелодию, представляют собой сокращенный способ записи мелодии, распространенный в </a:t>
            </a:r>
            <a:r>
              <a:rPr lang="en-US" sz="2000" dirty="0" smtClean="0"/>
              <a:t>XVII-XVIII </a:t>
            </a:r>
            <a:r>
              <a:rPr lang="ru-RU" sz="2000" dirty="0" smtClean="0"/>
              <a:t> веках Если мелизмы мелодия, значит и исполнять их надо осмысленно, певуче. В том темпе и характере</a:t>
            </a:r>
            <a:r>
              <a:rPr lang="en-US" sz="2000" dirty="0"/>
              <a:t>,</a:t>
            </a:r>
            <a:r>
              <a:rPr lang="ru-RU" sz="2000" dirty="0" smtClean="0"/>
              <a:t> присущие данной пьесе.</a:t>
            </a:r>
            <a:r>
              <a:rPr lang="en-US" sz="2000" dirty="0" smtClean="0"/>
              <a:t> </a:t>
            </a:r>
            <a:r>
              <a:rPr lang="ru-RU" sz="2000" dirty="0" smtClean="0"/>
              <a:t>Мелизм-от греческого </a:t>
            </a:r>
            <a:r>
              <a:rPr lang="en-US" sz="2000" dirty="0" err="1" smtClean="0"/>
              <a:t>melos</a:t>
            </a:r>
            <a:r>
              <a:rPr lang="ru-RU" sz="2000" dirty="0" smtClean="0"/>
              <a:t>- «</a:t>
            </a:r>
            <a:r>
              <a:rPr lang="ru-RU" sz="2000" dirty="0" err="1" smtClean="0"/>
              <a:t>пение,мелодия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36" y="692696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Исполнять мелизмы Баха следует за счет длительности основного звука.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Первый звук мелизма должен четко совпадать с приходящей на эту длительность нотой в басу;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Вспомогательные звуки в мелизмах исполняются на ступенях диатонической гаммы, не считая тех случаев, когда знак альтерации указан самим композитором-под знаком мелизма;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Трели и неперечеркнутый мордент исполняются с верхнего звука по отношению к тому. На котором предлагается делать украшение4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Если в нотном тексте перед звуком. На котором стоит трель или неперечеркнутый мордент уже стоит ближайший верхний звук. То украшение исполняется с главного звука4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Перечеркнутые морденты исполняются на ступень вниз с возвращением к главному звуку.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28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94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Исполнение трелей-</a:t>
            </a:r>
            <a:r>
              <a:rPr lang="en-US" sz="2400" dirty="0" err="1" smtClean="0"/>
              <a:t>tr</a:t>
            </a:r>
            <a:endParaRPr lang="en-US" sz="2400" dirty="0" smtClean="0"/>
          </a:p>
          <a:p>
            <a:pPr algn="ctr"/>
            <a:r>
              <a:rPr lang="ru-RU" sz="2400" dirty="0" smtClean="0"/>
              <a:t> на примере Менуэта№9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1307669"/>
            <a:ext cx="365535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Лена\Desktop\ноты для презентации\ноты\20141109_111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06551"/>
            <a:ext cx="3600400" cy="24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27089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Прелюдия ч.</a:t>
            </a:r>
            <a:r>
              <a:rPr lang="en-US" sz="2400" dirty="0" smtClean="0"/>
              <a:t>II d- moll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01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064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Мордент неперечеркнутый исполняется с верхнего </a:t>
            </a:r>
            <a:r>
              <a:rPr lang="ru-RU" sz="2400" dirty="0" err="1" smtClean="0"/>
              <a:t>звука,по</a:t>
            </a:r>
            <a:r>
              <a:rPr lang="ru-RU" sz="2400" dirty="0" smtClean="0"/>
              <a:t> отношению к тому, к которому написан. Например: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48880" y="97085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Менуэт №5</a:t>
            </a:r>
            <a:r>
              <a:rPr lang="en-US" sz="2400" dirty="0" smtClean="0"/>
              <a:t>g-moll</a:t>
            </a:r>
            <a:endParaRPr lang="ru-RU" sz="2400" dirty="0"/>
          </a:p>
        </p:txBody>
      </p:sp>
      <p:pic>
        <p:nvPicPr>
          <p:cNvPr id="7170" name="Picture 2" descr="C:\Users\Лена\Desktop\ноты для презентации\ноты\20141109_111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9288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ена\Desktop\ноты для презентации\ноты\20141109_111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72" y="1380728"/>
            <a:ext cx="3072000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7278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Прелюдия№</a:t>
            </a:r>
            <a:r>
              <a:rPr lang="en-US" sz="2400" dirty="0" smtClean="0"/>
              <a:t>VII </a:t>
            </a:r>
            <a:r>
              <a:rPr lang="ru-RU" sz="2400" dirty="0" smtClean="0"/>
              <a:t>ч1</a:t>
            </a:r>
            <a:endParaRPr lang="ru-RU" sz="2400" dirty="0"/>
          </a:p>
        </p:txBody>
      </p:sp>
      <p:pic>
        <p:nvPicPr>
          <p:cNvPr id="7172" name="Picture 4" descr="C:\Users\Лена\Desktop\ноты для презентации\ноты\20141109_11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08" y="4216157"/>
            <a:ext cx="3264000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502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Методическая разработка  преподавателя  МАОУ ДОД ДШИ им. Чайковского П.И. Гладких Ирины Владимировны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преподавателя МАОУ ДОД ДШИ им. Чайковского П.И. Гладких Ирины Владимировны</dc:title>
  <dc:creator>Лена</dc:creator>
  <cp:lastModifiedBy>eee</cp:lastModifiedBy>
  <cp:revision>26</cp:revision>
  <dcterms:created xsi:type="dcterms:W3CDTF">2014-11-10T09:11:44Z</dcterms:created>
  <dcterms:modified xsi:type="dcterms:W3CDTF">2019-10-12T16:26:00Z</dcterms:modified>
</cp:coreProperties>
</file>