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106" d="100"/>
          <a:sy n="106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13CD91-D2BC-400D-B882-7F8A04BA6CF5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DC5D8-56DE-406E-A4DB-7FD116A137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061520" cy="595386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10 КВ» 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детей раннего возраста через дидактическую игру»</a:t>
            </a:r>
            <a:b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Н.Н. Сазонова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sus\Desktop\Новая папка (2)\Новая папка (2)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6186" y="2852936"/>
            <a:ext cx="2611905" cy="2052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028" name="Picture 4" descr="C:\Users\Asus\Desktop\Новая папка (2)\Новая папка (2)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8988">
            <a:off x="492334" y="2989556"/>
            <a:ext cx="2291274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sus\Desktop\Новая папка (2)\Новая папка (2)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9917">
            <a:off x="3384224" y="3145447"/>
            <a:ext cx="1782727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712968" cy="18722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</a:rPr>
              <a:t>Игры на развитие </a:t>
            </a:r>
            <a:br>
              <a:rPr lang="ru-RU" sz="3600" dirty="0" smtClean="0">
                <a:solidFill>
                  <a:schemeClr val="accent3"/>
                </a:solidFill>
              </a:rPr>
            </a:br>
            <a:r>
              <a:rPr lang="ru-RU" sz="3600" dirty="0" smtClean="0">
                <a:solidFill>
                  <a:schemeClr val="accent3"/>
                </a:solidFill>
              </a:rPr>
              <a:t>осязания и мелкой моторики </a:t>
            </a:r>
            <a:br>
              <a:rPr lang="ru-RU" sz="3600" dirty="0" smtClean="0">
                <a:solidFill>
                  <a:schemeClr val="accent3"/>
                </a:solidFill>
              </a:rPr>
            </a:br>
            <a:r>
              <a:rPr lang="ru-RU" sz="3600" dirty="0" smtClean="0">
                <a:solidFill>
                  <a:schemeClr val="accent3"/>
                </a:solidFill>
              </a:rPr>
              <a:t>«Разложи природный материал»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5517232"/>
            <a:ext cx="7632848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Цель:</a:t>
            </a:r>
          </a:p>
          <a:p>
            <a:r>
              <a:rPr lang="ru-RU" sz="2000" dirty="0" smtClean="0">
                <a:latin typeface="+mj-lt"/>
              </a:rPr>
              <a:t>развитие мелкой моторики, мышления, внимания</a:t>
            </a:r>
          </a:p>
          <a:p>
            <a:r>
              <a:rPr lang="ru-RU" sz="2000" dirty="0" smtClean="0">
                <a:latin typeface="+mj-lt"/>
              </a:rPr>
              <a:t>закрепление осязательных ощущений</a:t>
            </a:r>
            <a:r>
              <a:rPr lang="ru-RU" sz="2400" dirty="0" smtClean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Asus\Desktop\Новая папка (2)\Новая папка (2)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2767012" cy="3816350"/>
          </a:xfrm>
          <a:prstGeom prst="rect">
            <a:avLst/>
          </a:prstGeom>
          <a:noFill/>
        </p:spPr>
      </p:pic>
      <p:pic>
        <p:nvPicPr>
          <p:cNvPr id="4099" name="Picture 3" descr="C:\Users\Asus\Desktop\Новая папка (2)\Новая папка (2)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4825">
            <a:off x="5652120" y="1844824"/>
            <a:ext cx="28956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29614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3"/>
                </a:solidFill>
              </a:rPr>
              <a:t>«Разложи разноцветные пробки</a:t>
            </a:r>
            <a:br>
              <a:rPr lang="ru-RU" sz="4400" dirty="0" smtClean="0">
                <a:solidFill>
                  <a:schemeClr val="accent3"/>
                </a:solidFill>
              </a:rPr>
            </a:br>
            <a:r>
              <a:rPr lang="ru-RU" sz="4400" dirty="0" smtClean="0">
                <a:solidFill>
                  <a:schemeClr val="accent3"/>
                </a:solidFill>
              </a:rPr>
              <a:t>по домикам»</a:t>
            </a:r>
            <a:endParaRPr lang="ru-RU" sz="4400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157192"/>
            <a:ext cx="8640960" cy="15097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Цель:</a:t>
            </a:r>
          </a:p>
          <a:p>
            <a:r>
              <a:rPr lang="ru-RU" sz="2400" dirty="0" smtClean="0">
                <a:latin typeface="+mj-lt"/>
              </a:rPr>
              <a:t>Развитие мелкой моторики пальцев рук, закрепление  цвета, развитие мышления, внимания.</a:t>
            </a:r>
          </a:p>
          <a:p>
            <a:endParaRPr lang="ru-RU" sz="2000" dirty="0"/>
          </a:p>
        </p:txBody>
      </p:sp>
      <p:pic>
        <p:nvPicPr>
          <p:cNvPr id="5122" name="Picture 2" descr="C:\Users\Asus\Desktop\Новая папка (2)\Новая папка (2)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2736304" cy="3648405"/>
          </a:xfrm>
          <a:prstGeom prst="rect">
            <a:avLst/>
          </a:prstGeom>
          <a:noFill/>
        </p:spPr>
      </p:pic>
      <p:pic>
        <p:nvPicPr>
          <p:cNvPr id="5123" name="Picture 3" descr="C:\Users\Asus\Desktop\Новая папка (2)\Новая папка (2)\Рисун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2681985" cy="3555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648" cy="1252736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/>
              <a:t>Пазл</a:t>
            </a:r>
            <a:r>
              <a:rPr lang="ru-RU" sz="5400" dirty="0" smtClean="0"/>
              <a:t> «Ёжик»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7854696" cy="720080"/>
          </a:xfrm>
        </p:spPr>
        <p:txBody>
          <a:bodyPr/>
          <a:lstStyle/>
          <a:p>
            <a:r>
              <a:rPr lang="ru-RU" sz="2400" dirty="0" smtClean="0">
                <a:latin typeface="+mj-lt"/>
              </a:rPr>
              <a:t>Цель: развитие мелкой моторики, образного мышления</a:t>
            </a:r>
          </a:p>
          <a:p>
            <a:endParaRPr lang="ru-RU" dirty="0"/>
          </a:p>
        </p:txBody>
      </p:sp>
      <p:pic>
        <p:nvPicPr>
          <p:cNvPr id="6146" name="Picture 2" descr="C:\Users\Asus\Desktop\Новая папка (2)\Новая папка (2)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4084638" cy="3041650"/>
          </a:xfrm>
          <a:prstGeom prst="rect">
            <a:avLst/>
          </a:prstGeom>
          <a:noFill/>
        </p:spPr>
      </p:pic>
      <p:pic>
        <p:nvPicPr>
          <p:cNvPr id="6147" name="Picture 3" descr="C:\Users\Asus\Desktop\Новая папка (2)\Новая папка (2)\Рисунок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975100" cy="295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0675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«Волшебный мешочек»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1988840"/>
            <a:ext cx="5184576" cy="468052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latin typeface="+mj-lt"/>
              </a:rPr>
              <a:t>Цель : </a:t>
            </a:r>
          </a:p>
          <a:p>
            <a:pPr algn="l"/>
            <a:r>
              <a:rPr lang="ru-RU" sz="9600" dirty="0" smtClean="0">
                <a:latin typeface="+mj-lt"/>
              </a:rPr>
              <a:t>-развивать у ребёнка тактильную чувствительность, </a:t>
            </a:r>
          </a:p>
          <a:p>
            <a:pPr algn="l"/>
            <a:r>
              <a:rPr lang="ru-RU" sz="9600" dirty="0" smtClean="0">
                <a:latin typeface="+mj-lt"/>
              </a:rPr>
              <a:t>-память; </a:t>
            </a:r>
          </a:p>
          <a:p>
            <a:pPr algn="l"/>
            <a:r>
              <a:rPr lang="ru-RU" sz="9600" dirty="0" smtClean="0">
                <a:latin typeface="+mj-lt"/>
              </a:rPr>
              <a:t>-способствовать запоминанию ощущения от прикосновения к различным предметам,</a:t>
            </a:r>
          </a:p>
          <a:p>
            <a:pPr algn="l"/>
            <a:r>
              <a:rPr lang="ru-RU" sz="9600" dirty="0" smtClean="0">
                <a:latin typeface="+mj-lt"/>
              </a:rPr>
              <a:t>-научить ребёнка находить точные слова для определения своих ощущений</a:t>
            </a:r>
          </a:p>
          <a:p>
            <a:pPr algn="l"/>
            <a:r>
              <a:rPr lang="ru-RU" sz="9600" dirty="0" smtClean="0">
                <a:latin typeface="+mj-lt"/>
              </a:rPr>
              <a:t>Материал:(муляжи овощей, фруктов, игрушки, строитель, геометрические фигуры)</a:t>
            </a:r>
          </a:p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7170" name="Picture 2" descr="C:\Users\Asus\Desktop\Новая папка (2)\Новая папка (2)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943100"/>
            <a:ext cx="2968625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43056" cy="99553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«Накорми свинку»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496944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+mj-lt"/>
              </a:rPr>
              <a:t>Цель:</a:t>
            </a:r>
          </a:p>
          <a:p>
            <a:pPr algn="l"/>
            <a:r>
              <a:rPr lang="ru-RU" sz="2400" dirty="0" smtClean="0">
                <a:latin typeface="+mj-lt"/>
              </a:rPr>
              <a:t>Развитие мелкой моторики, развитие осязательных  ощущений</a:t>
            </a:r>
          </a:p>
          <a:p>
            <a:pPr algn="l"/>
            <a:r>
              <a:rPr lang="ru-RU" sz="2400" dirty="0" smtClean="0">
                <a:latin typeface="+mj-lt"/>
              </a:rPr>
              <a:t>внимательности, усидчивости</a:t>
            </a:r>
          </a:p>
          <a:p>
            <a:r>
              <a:rPr lang="ru-RU" sz="2400" b="1" dirty="0" smtClean="0">
                <a:latin typeface="+mj-lt"/>
              </a:rPr>
              <a:t> </a:t>
            </a:r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pic>
        <p:nvPicPr>
          <p:cNvPr id="8195" name="Picture 3" descr="C:\Users\Asus\Desktop\Новая папка (2)\Новая папка (2)\Рисунок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3740">
            <a:off x="962543" y="1633526"/>
            <a:ext cx="2803525" cy="3760787"/>
          </a:xfrm>
          <a:prstGeom prst="rect">
            <a:avLst/>
          </a:prstGeom>
          <a:noFill/>
        </p:spPr>
      </p:pic>
      <p:pic>
        <p:nvPicPr>
          <p:cNvPr id="8196" name="Picture 4" descr="C:\Users\Asus\Desktop\Новая папка (2)\Новая папка (2)\Рисунок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799"/>
            <a:ext cx="2880320" cy="393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51648" cy="8206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«Закрути шарик»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8424936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+mj-lt"/>
              </a:rPr>
              <a:t>Цель:</a:t>
            </a:r>
          </a:p>
          <a:p>
            <a:pPr algn="l"/>
            <a:r>
              <a:rPr lang="ru-RU" dirty="0" smtClean="0">
                <a:latin typeface="+mj-lt"/>
              </a:rPr>
              <a:t>развитие мелкой моторики, развитие осязательных ощущений, закрепление названия цвета.</a:t>
            </a:r>
          </a:p>
          <a:p>
            <a:endParaRPr lang="ru-RU" dirty="0"/>
          </a:p>
        </p:txBody>
      </p:sp>
      <p:pic>
        <p:nvPicPr>
          <p:cNvPr id="9218" name="Picture 2" descr="C:\Users\Asus\Desktop\Новая папка (2)\Новая папка (2)\Рисунок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69241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51648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«БИЗИДОМ»</a:t>
            </a:r>
            <a:endParaRPr lang="ru-RU" dirty="0"/>
          </a:p>
        </p:txBody>
      </p:sp>
      <p:pic>
        <p:nvPicPr>
          <p:cNvPr id="10242" name="Picture 2" descr="C:\Users\Asus\Desktop\Новая папка (2)\Новая папка (2)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7699">
            <a:off x="671941" y="3517057"/>
            <a:ext cx="1986778" cy="3039718"/>
          </a:xfrm>
          <a:prstGeom prst="rect">
            <a:avLst/>
          </a:prstGeom>
          <a:noFill/>
        </p:spPr>
      </p:pic>
      <p:pic>
        <p:nvPicPr>
          <p:cNvPr id="10243" name="Picture 3" descr="C:\Users\Asus\Desktop\Новая папка (2)\Новая папка (2)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3501008"/>
            <a:ext cx="1916706" cy="2972688"/>
          </a:xfrm>
          <a:prstGeom prst="rect">
            <a:avLst/>
          </a:prstGeom>
          <a:noFill/>
        </p:spPr>
      </p:pic>
      <p:pic>
        <p:nvPicPr>
          <p:cNvPr id="10245" name="Picture 5" descr="C:\Users\Asus\Desktop\Новая папка (2)\Новая папка (2)\Рисунок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011">
            <a:off x="6468081" y="3348093"/>
            <a:ext cx="2055969" cy="31710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1052736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Развивающая игрушка с различными элементами для развития  мелкой  моторики  и сенсорных эталонов.</a:t>
            </a:r>
          </a:p>
          <a:p>
            <a:r>
              <a:rPr lang="ru-RU" dirty="0" smtClean="0"/>
              <a:t>На поверхностях  располагаются  бытовые предметы: застёжки, шнуровка, дверцы  с  замочками,  пробки, шестерёнки, розетки, выключатели, доска для рисования, «змейка «с бегунками …..</a:t>
            </a:r>
          </a:p>
          <a:p>
            <a:pPr algn="ctr"/>
            <a:r>
              <a:rPr lang="ru-RU" dirty="0" smtClean="0"/>
              <a:t>Элементы направлены на развитие логического мышления, внимания, координацию движений,  творческого самовыражения, утоляет  жажду исследования.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sus\Desktop\Новая папка (2)\Новая папка (2)\Рисунок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3138488"/>
            <a:ext cx="5097395" cy="3314848"/>
          </a:xfrm>
          <a:prstGeom prst="rect">
            <a:avLst/>
          </a:prstGeom>
          <a:noFill/>
        </p:spPr>
      </p:pic>
      <p:pic>
        <p:nvPicPr>
          <p:cNvPr id="11268" name="Picture 4" descr="C:\Users\Asus\Desktop\Новая папка (2)\Новая папка (2)\Рисунок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1623461" cy="2535907"/>
          </a:xfrm>
          <a:prstGeom prst="rect">
            <a:avLst/>
          </a:prstGeom>
          <a:noFill/>
        </p:spPr>
      </p:pic>
      <p:pic>
        <p:nvPicPr>
          <p:cNvPr id="11269" name="Picture 5" descr="C:\Users\Asus\Desktop\Новая папка (2)\Новая папка (2)\Рисунок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6548">
            <a:off x="5981809" y="2973173"/>
            <a:ext cx="2349637" cy="3657682"/>
          </a:xfrm>
          <a:prstGeom prst="rect">
            <a:avLst/>
          </a:prstGeom>
          <a:noFill/>
        </p:spPr>
      </p:pic>
      <p:pic>
        <p:nvPicPr>
          <p:cNvPr id="11270" name="Picture 6" descr="C:\Users\Asus\Desktop\Новая папка (2)\Новая папка (2)\Рисунок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20143">
            <a:off x="2898826" y="477857"/>
            <a:ext cx="1944216" cy="2535582"/>
          </a:xfrm>
          <a:prstGeom prst="rect">
            <a:avLst/>
          </a:prstGeom>
          <a:noFill/>
        </p:spPr>
      </p:pic>
      <p:pic>
        <p:nvPicPr>
          <p:cNvPr id="11271" name="Picture 7" descr="C:\Users\Asus\Desktop\Новая папка (2)\Новая папка (2)\Рисунок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76671"/>
            <a:ext cx="3812713" cy="26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851648" cy="424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/>
              <a:t>Дидактические игры на развитие слухового внимания.</a:t>
            </a:r>
            <a:br>
              <a:rPr lang="ru-RU" sz="6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964488" cy="6525344"/>
          </a:xfrm>
        </p:spPr>
        <p:txBody>
          <a:bodyPr>
            <a:normAutofit fontScale="85000" lnSpcReduction="20000"/>
          </a:bodyPr>
          <a:lstStyle/>
          <a:p>
            <a:pPr algn="l">
              <a:buSzPct val="11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 Игра "Узнай по голосу".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dirty="0" smtClean="0">
                <a:latin typeface="+mj-lt"/>
              </a:rPr>
              <a:t>Цель:  Воспитание у детей умения сосредоточивать слуховое внимание, учить детей определять по голосу кто его позвал.</a:t>
            </a: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Игра «Солнце или дождик?»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ru-RU" dirty="0" smtClean="0">
                <a:latin typeface="+mj-lt"/>
              </a:rPr>
              <a:t>Цель: Учить детей выполнять действия согласно различному звучанию бубна.  Воспитание у детей умения переключать слуховое внимание.</a:t>
            </a: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Игра «Угадай, на чем играю».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ru-RU" dirty="0" smtClean="0">
                <a:latin typeface="+mj-lt"/>
              </a:rPr>
              <a:t>Цель: Учить детей определять предмет на слух по его звучанию. воспитание устойчивости слухового внимания.</a:t>
            </a:r>
          </a:p>
          <a:p>
            <a:pPr algn="l"/>
            <a:r>
              <a:rPr lang="ru-RU" dirty="0" smtClean="0">
                <a:latin typeface="+mj-lt"/>
              </a:rPr>
              <a:t>музыкальные инструменты: барабан, металлофон, бубен, колокольчик …</a:t>
            </a: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Игра «Кто как кричит?».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ru-RU" dirty="0" smtClean="0">
                <a:latin typeface="+mj-lt"/>
              </a:rPr>
              <a:t>Цель: Учить детей говорить «тоненьким» голосом и низким голосом, выработка умения повышать и понижать тон голоса.</a:t>
            </a: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Игра «Где позвонили?»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ru-RU" dirty="0" smtClean="0">
                <a:latin typeface="+mj-lt"/>
              </a:rPr>
              <a:t>Цель: Учить детей определять направление звука( по колокольчику), развитие направленности слухового внимания.</a:t>
            </a:r>
          </a:p>
          <a:p>
            <a:pPr algn="l">
              <a:buSzPct val="110000"/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Игра "Шумовые баночки".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pPr algn="l"/>
            <a:r>
              <a:rPr lang="ru-RU" dirty="0" smtClean="0">
                <a:latin typeface="+mj-lt"/>
              </a:rPr>
              <a:t>Цель: Учить детей определять предмет на слух по его звучанию, воспитание устойчивости слухового внимания.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854696" cy="5328592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Wingdings" pitchFamily="2" charset="2"/>
              <a:buChar char="v"/>
            </a:pPr>
            <a:r>
              <a:rPr lang="ru-RU" sz="4000" dirty="0" smtClean="0"/>
              <a:t>Подробнее о сенсорном  развитии  детей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4000" dirty="0" smtClean="0"/>
              <a:t>Виды  сенсорного восприятия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4000" dirty="0" smtClean="0"/>
              <a:t>Значение сенсорного воспитания детей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4000" dirty="0" smtClean="0"/>
              <a:t>Сенсорные эталоны детей раннего возраста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4000" dirty="0" smtClean="0"/>
              <a:t>Когда начинать развитие сенсорной культуры ребёнка</a:t>
            </a:r>
          </a:p>
          <a:p>
            <a:pPr lvl="0" algn="l">
              <a:buFont typeface="Wingdings" pitchFamily="2" charset="2"/>
              <a:buChar char="v"/>
            </a:pPr>
            <a:r>
              <a:rPr lang="ru-RU" sz="4000" dirty="0" smtClean="0"/>
              <a:t>Дидактические игры по сенсорному воспитанию детей раннего возраста</a:t>
            </a: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287072" cy="2304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Дидактическая игра на </a:t>
            </a:r>
            <a:br>
              <a:rPr lang="ru-RU" sz="4000" dirty="0" smtClean="0"/>
            </a:br>
            <a:r>
              <a:rPr lang="ru-RU" sz="4000" dirty="0" smtClean="0"/>
              <a:t>вкусовые ощущения.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2814464" cy="501317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.</a:t>
            </a:r>
            <a:endParaRPr lang="ru-RU" sz="2000" dirty="0" smtClean="0"/>
          </a:p>
          <a:p>
            <a:pPr algn="l"/>
            <a:r>
              <a:rPr lang="ru-RU" sz="2000" b="1" dirty="0" smtClean="0">
                <a:latin typeface="+mj-lt"/>
              </a:rPr>
              <a:t>"Узнай по вкусу".</a:t>
            </a:r>
            <a:endParaRPr lang="ru-RU" sz="2000" dirty="0" smtClean="0">
              <a:latin typeface="+mj-lt"/>
            </a:endParaRPr>
          </a:p>
          <a:p>
            <a:pPr algn="l"/>
            <a:r>
              <a:rPr lang="ru-RU" sz="2000" dirty="0" smtClean="0">
                <a:latin typeface="+mj-lt"/>
              </a:rPr>
              <a:t>Цель: учить детей определять продукт </a:t>
            </a:r>
          </a:p>
          <a:p>
            <a:pPr algn="l"/>
            <a:r>
              <a:rPr lang="ru-RU" sz="2000" dirty="0" smtClean="0">
                <a:latin typeface="+mj-lt"/>
              </a:rPr>
              <a:t>(фрукты, овощи) по вкусу</a:t>
            </a:r>
          </a:p>
          <a:p>
            <a:pPr algn="l"/>
            <a:r>
              <a:rPr lang="ru-RU" sz="2000" dirty="0" smtClean="0">
                <a:latin typeface="+mj-lt"/>
              </a:rPr>
              <a:t> (кислый, солёный, горький ,сладкий) внешнему виду,</a:t>
            </a:r>
          </a:p>
          <a:p>
            <a:pPr algn="l"/>
            <a:r>
              <a:rPr lang="ru-RU" sz="2000" dirty="0" smtClean="0">
                <a:latin typeface="+mj-lt"/>
              </a:rPr>
              <a:t>развивать вкусовое восприятие</a:t>
            </a:r>
            <a:endParaRPr lang="ru-RU" sz="2000" dirty="0">
              <a:latin typeface="+mj-lt"/>
            </a:endParaRPr>
          </a:p>
        </p:txBody>
      </p:sp>
      <p:pic>
        <p:nvPicPr>
          <p:cNvPr id="12290" name="Picture 2" descr="C:\Users\Asus\Desktop\Новая папка (2)\Новая папка (2)\Рисунок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27686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854696" cy="58052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3"/>
                </a:solidFill>
                <a:latin typeface="+mj-lt"/>
              </a:rPr>
              <a:t>Вкладыши "Большой -маленький".</a:t>
            </a:r>
          </a:p>
          <a:p>
            <a:pPr algn="l"/>
            <a:r>
              <a:rPr lang="ru-RU" sz="2000" b="1" dirty="0" smtClean="0">
                <a:latin typeface="+mj-lt"/>
              </a:rPr>
              <a:t>Цель:</a:t>
            </a:r>
          </a:p>
          <a:p>
            <a:pPr algn="l"/>
            <a:r>
              <a:rPr lang="ru-RU" sz="2000" b="1" dirty="0" smtClean="0">
                <a:latin typeface="+mj-lt"/>
              </a:rPr>
              <a:t>Упражнять детей в определении размера большой- поменьше - маленький, геометрической формы - квадрат, круг, треугольник; цвета,  учить детей координировать движения, тренировать мелкую моторику пальцев, тренировать глазомер, развитие мышления, внимательности, усидчивости.</a:t>
            </a:r>
          </a:p>
          <a:p>
            <a:pPr algn="l"/>
            <a:endParaRPr lang="ru-RU" sz="2000" b="1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13314" name="Picture 2" descr="C:\Users\Asus\Desktop\Новая папка (2)\Новая папка (2)\Рисунок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520280" cy="3007873"/>
          </a:xfrm>
          <a:prstGeom prst="rect">
            <a:avLst/>
          </a:prstGeom>
          <a:noFill/>
        </p:spPr>
      </p:pic>
      <p:pic>
        <p:nvPicPr>
          <p:cNvPr id="13315" name="Picture 3" descr="C:\Users\Asus\Desktop\Новая папка (2)\Новая папка (2)\Рисунок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2160240" cy="2800373"/>
          </a:xfrm>
          <a:prstGeom prst="rect">
            <a:avLst/>
          </a:prstGeom>
          <a:noFill/>
        </p:spPr>
      </p:pic>
      <p:pic>
        <p:nvPicPr>
          <p:cNvPr id="13316" name="Picture 4" descr="C:\Users\Asus\Desktop\Новая папка (2)\Новая папка (2)\Рисунок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2548356" cy="31555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486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Дидактическая  игра а на закрепление геометрических форм, величины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51648" cy="2564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Дидактические игры на закрепление целое-часть.</a:t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820472" cy="4797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b="1" dirty="0" smtClean="0">
                <a:latin typeface="+mj-lt"/>
              </a:rPr>
              <a:t>"Найди половинку"</a:t>
            </a:r>
            <a:endParaRPr lang="ru-RU" dirty="0" smtClean="0">
              <a:latin typeface="+mj-lt"/>
            </a:endParaRPr>
          </a:p>
          <a:p>
            <a:pPr algn="l"/>
            <a:r>
              <a:rPr lang="ru-RU" dirty="0" smtClean="0">
                <a:latin typeface="+mj-lt"/>
              </a:rPr>
              <a:t>Цель : игра учит ребенка складывать их двух частей целое изображение, знакомит с предметами окружающего мира, которые встречаются дома и на улице, развивает зрительное восприятие, мелкую моторику рук и координацию движений.</a:t>
            </a:r>
            <a:br>
              <a:rPr lang="ru-RU" dirty="0" smtClean="0">
                <a:latin typeface="+mj-lt"/>
              </a:rPr>
            </a:br>
            <a:endParaRPr lang="ru-RU" b="1" dirty="0" smtClean="0">
              <a:latin typeface="+mj-lt"/>
            </a:endParaRPr>
          </a:p>
          <a:p>
            <a:pPr algn="l"/>
            <a:r>
              <a:rPr lang="ru-RU" b="1" dirty="0" smtClean="0">
                <a:latin typeface="+mj-lt"/>
              </a:rPr>
              <a:t>«Дольки"</a:t>
            </a:r>
            <a:endParaRPr lang="ru-RU" dirty="0" smtClean="0">
              <a:latin typeface="+mj-lt"/>
            </a:endParaRPr>
          </a:p>
          <a:p>
            <a:pPr algn="l"/>
            <a:r>
              <a:rPr lang="ru-RU" dirty="0" smtClean="0">
                <a:latin typeface="+mj-lt"/>
              </a:rPr>
              <a:t>Цель: игры с карточками развивают интеллект, внимание, память, логику, воображение и мелкую моторику. </a:t>
            </a:r>
          </a:p>
          <a:p>
            <a:pPr algn="l"/>
            <a:r>
              <a:rPr lang="ru-RU" b="1" dirty="0" smtClean="0">
                <a:latin typeface="+mj-lt"/>
              </a:rPr>
              <a:t> </a:t>
            </a:r>
            <a:endParaRPr lang="ru-RU" dirty="0" smtClean="0">
              <a:latin typeface="+mj-lt"/>
            </a:endParaRPr>
          </a:p>
          <a:p>
            <a:pPr algn="l"/>
            <a:r>
              <a:rPr lang="ru-RU" b="1" dirty="0" smtClean="0">
                <a:latin typeface="+mj-lt"/>
              </a:rPr>
              <a:t>"Кубики"</a:t>
            </a:r>
            <a:endParaRPr lang="ru-RU" dirty="0" smtClean="0">
              <a:latin typeface="+mj-lt"/>
            </a:endParaRPr>
          </a:p>
          <a:p>
            <a:pPr algn="l"/>
            <a:r>
              <a:rPr lang="ru-RU" dirty="0" smtClean="0">
                <a:latin typeface="+mj-lt"/>
              </a:rPr>
              <a:t>Цель :игра  развивает зрительную память ,мышление,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мелкую моторику рук и координацию движений.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\Desktop\Новая папка (2)\Новая папка (2)\Рисунок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651250" cy="4492625"/>
          </a:xfrm>
          <a:prstGeom prst="rect">
            <a:avLst/>
          </a:prstGeom>
          <a:noFill/>
        </p:spPr>
      </p:pic>
      <p:pic>
        <p:nvPicPr>
          <p:cNvPr id="14339" name="Picture 3" descr="C:\Users\Asus\Desktop\Новая папка (2)\Новая папка (2)\Рисунок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644900" cy="447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851648" cy="17008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Дидактические игры на закрепление цвета.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805264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accent3"/>
              </a:solidFill>
            </a:endParaRPr>
          </a:p>
          <a:p>
            <a:pPr algn="l"/>
            <a:r>
              <a:rPr lang="ru-RU" dirty="0" smtClean="0">
                <a:latin typeface="+mj-lt"/>
              </a:rPr>
              <a:t>Цель: закрепление основных названий цветов, развитие мелкой моторики, развитие мышления, внимательности.</a:t>
            </a:r>
          </a:p>
          <a:p>
            <a:pPr algn="l"/>
            <a:r>
              <a:rPr lang="ru-RU" sz="2000" b="1" dirty="0" smtClean="0">
                <a:solidFill>
                  <a:schemeClr val="accent3"/>
                </a:solidFill>
                <a:latin typeface="+mj-lt"/>
              </a:rPr>
              <a:t>  </a:t>
            </a:r>
            <a:r>
              <a:rPr lang="ru-RU" sz="2800" b="1" dirty="0" smtClean="0">
                <a:solidFill>
                  <a:schemeClr val="accent3"/>
                </a:solidFill>
                <a:latin typeface="+mj-lt"/>
              </a:rPr>
              <a:t>«Цветные кружочки»    «Спрячь мышку в домике»</a:t>
            </a:r>
            <a:endParaRPr lang="ru-RU" sz="2800" dirty="0" smtClean="0">
              <a:solidFill>
                <a:schemeClr val="accent3"/>
              </a:solidFill>
              <a:latin typeface="+mj-lt"/>
            </a:endParaRPr>
          </a:p>
          <a:p>
            <a:pPr algn="l"/>
            <a:endParaRPr lang="ru-RU" sz="2000" dirty="0" smtClean="0">
              <a:solidFill>
                <a:schemeClr val="accent3"/>
              </a:solidFill>
              <a:latin typeface="+mj-lt"/>
            </a:endParaRPr>
          </a:p>
          <a:p>
            <a:pPr algn="l"/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ru-RU" dirty="0" smtClean="0">
                <a:solidFill>
                  <a:schemeClr val="bg1"/>
                </a:solidFill>
                <a:latin typeface="+mj-lt"/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5362" name="Picture 2" descr="C:\Users\Asus\Desktop\Новая папка (2)\Новая папка (2)\Рисунок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7952">
            <a:off x="704850" y="3144838"/>
            <a:ext cx="3651126" cy="3073566"/>
          </a:xfrm>
          <a:prstGeom prst="rect">
            <a:avLst/>
          </a:prstGeom>
          <a:noFill/>
        </p:spPr>
      </p:pic>
      <p:pic>
        <p:nvPicPr>
          <p:cNvPr id="15363" name="Picture 3" descr="C:\Users\Asus\Desktop\Новая папка (2)\Новая папка (2)\Рисунок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5818">
            <a:off x="5364088" y="3068960"/>
            <a:ext cx="2419350" cy="325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568952" cy="576064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accent3"/>
                </a:solidFill>
                <a:latin typeface="+mj-lt"/>
              </a:rPr>
              <a:t>«</a:t>
            </a:r>
            <a:r>
              <a:rPr lang="ru-RU" sz="2800" b="1" dirty="0" smtClean="0">
                <a:solidFill>
                  <a:schemeClr val="accent3"/>
                </a:solidFill>
                <a:latin typeface="+mj-lt"/>
              </a:rPr>
              <a:t>Прикрути пробки»</a:t>
            </a:r>
            <a:r>
              <a:rPr lang="ru-RU" sz="2800" dirty="0" smtClean="0">
                <a:solidFill>
                  <a:schemeClr val="accent3"/>
                </a:solidFill>
                <a:latin typeface="+mj-lt"/>
              </a:rPr>
              <a:t>                </a:t>
            </a:r>
            <a:r>
              <a:rPr lang="ru-RU" sz="2800" b="1" dirty="0" smtClean="0">
                <a:solidFill>
                  <a:schemeClr val="accent3"/>
                </a:solidFill>
                <a:latin typeface="+mj-lt"/>
                <a:ea typeface="Calibri" pitchFamily="34" charset="0"/>
                <a:cs typeface="Times New Roman" pitchFamily="18" charset="0"/>
              </a:rPr>
              <a:t>«Прицепи прищепки»</a:t>
            </a:r>
            <a:endParaRPr lang="ru-RU" sz="3600" dirty="0" smtClean="0">
              <a:solidFill>
                <a:schemeClr val="accent3"/>
              </a:solidFill>
              <a:latin typeface="+mj-lt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6386" name="Picture 2" descr="C:\Users\Asus\Desktop\Новая папка (2)\Новая папка (2)\Рисунок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579563"/>
            <a:ext cx="3432175" cy="4657725"/>
          </a:xfrm>
          <a:prstGeom prst="rect">
            <a:avLst/>
          </a:prstGeom>
          <a:noFill/>
        </p:spPr>
      </p:pic>
      <p:pic>
        <p:nvPicPr>
          <p:cNvPr id="16387" name="Picture 3" descr="C:\Users\Asus\Desktop\Новая папка (2)\Новая папка (2)\Рисунок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449762" cy="324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892480" cy="1828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"Сложи цветную гусеницу".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7854696" cy="4392488"/>
          </a:xfrm>
        </p:spPr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"</a:t>
            </a:r>
            <a:r>
              <a:rPr lang="ru-RU" b="1" dirty="0" smtClean="0">
                <a:solidFill>
                  <a:schemeClr val="accent3"/>
                </a:solidFill>
                <a:latin typeface="+mj-lt"/>
              </a:rPr>
              <a:t>Шарик улетел"</a:t>
            </a:r>
            <a:endParaRPr lang="ru-RU" dirty="0" smtClean="0">
              <a:solidFill>
                <a:schemeClr val="accent3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17410" name="Picture 2" descr="C:\Users\Asus\Desktop\Новая папка (2)\Новая папка (2)\Рисунок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2882900" cy="3797300"/>
          </a:xfrm>
          <a:prstGeom prst="rect">
            <a:avLst/>
          </a:prstGeom>
          <a:noFill/>
        </p:spPr>
      </p:pic>
      <p:pic>
        <p:nvPicPr>
          <p:cNvPr id="17411" name="Picture 3" descr="C:\Users\Asus\Desktop\Новая папка (2)\Новая папка (2)\Рисунок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49361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0728"/>
            <a:ext cx="8496944" cy="5544616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мир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мир конкретных объектов, непосредственно воспринимаемых с помощью органов чувств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задействованы все пять органов чувств. Можно сказать, что это восприятие мира телом. И когда ребенок появляется на этот свет, то зрение и слух, обоняние, осязание и вкус тут же включаются в работу. Поэтому развитие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сенсорики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начинается у детей с самого раннего возраста.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712968" cy="6858000"/>
          </a:xfrm>
        </p:spPr>
        <p:txBody>
          <a:bodyPr>
            <a:normAutofit fontScale="85000" lnSpcReduction="20000"/>
          </a:bodyPr>
          <a:lstStyle/>
          <a:p>
            <a:pPr marL="179388" algn="ctr">
              <a:tabLst>
                <a:tab pos="8974138" algn="l"/>
              </a:tabLst>
            </a:pPr>
            <a:r>
              <a:rPr lang="ru-RU" sz="3300" b="1" dirty="0" smtClean="0">
                <a:solidFill>
                  <a:srgbClr val="FFFF00"/>
                </a:solidFill>
              </a:rPr>
              <a:t>Подробнее о сенсорном развитии детей.</a:t>
            </a:r>
            <a:endParaRPr lang="ru-RU" sz="3300" dirty="0" smtClean="0">
              <a:solidFill>
                <a:srgbClr val="FFFF00"/>
              </a:solidFill>
            </a:endParaRPr>
          </a:p>
          <a:p>
            <a:pPr marL="179388" algn="just">
              <a:tabLst>
                <a:tab pos="8974138" algn="l"/>
              </a:tabLst>
            </a:pPr>
            <a:endParaRPr lang="ru-RU" dirty="0" smtClean="0"/>
          </a:p>
          <a:p>
            <a:pPr marL="179388" algn="just">
              <a:tabLst>
                <a:tab pos="8974138" algn="l"/>
              </a:tabLst>
            </a:pPr>
            <a:r>
              <a:rPr lang="ru-RU" dirty="0" smtClean="0"/>
              <a:t>Если </a:t>
            </a:r>
            <a:r>
              <a:rPr lang="ru-RU" dirty="0" smtClean="0"/>
              <a:t>перевести слово </a:t>
            </a:r>
            <a:r>
              <a:rPr lang="ru-RU" b="1" dirty="0" smtClean="0">
                <a:solidFill>
                  <a:srgbClr val="FFFF00"/>
                </a:solidFill>
              </a:rPr>
              <a:t>«</a:t>
            </a:r>
            <a:r>
              <a:rPr lang="ru-RU" b="1" dirty="0" err="1" smtClean="0">
                <a:solidFill>
                  <a:srgbClr val="FFFF00"/>
                </a:solidFill>
              </a:rPr>
              <a:t>sensus</a:t>
            </a:r>
            <a:r>
              <a:rPr lang="ru-RU" b="1" dirty="0" smtClean="0">
                <a:solidFill>
                  <a:srgbClr val="FFFF00"/>
                </a:solidFill>
              </a:rPr>
              <a:t>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с латинского языка, то оно будет значить </a:t>
            </a:r>
            <a:r>
              <a:rPr lang="ru-RU" b="1" dirty="0" smtClean="0">
                <a:solidFill>
                  <a:srgbClr val="FFFF00"/>
                </a:solidFill>
              </a:rPr>
              <a:t>«восприятие», </a:t>
            </a:r>
            <a:r>
              <a:rPr lang="ru-RU" dirty="0" smtClean="0"/>
              <a:t>которое осуществляется органами всех пяти чувств человека. </a:t>
            </a:r>
          </a:p>
          <a:p>
            <a:pPr marL="179388" algn="just">
              <a:tabLst>
                <a:tab pos="8974138" algn="l"/>
              </a:tabLst>
            </a:pPr>
            <a:r>
              <a:rPr lang="ru-RU" dirty="0" smtClean="0"/>
              <a:t> </a:t>
            </a:r>
            <a:r>
              <a:rPr lang="ru-RU" dirty="0" smtClean="0"/>
              <a:t>Сенсорное </a:t>
            </a:r>
            <a:r>
              <a:rPr lang="ru-RU" dirty="0" smtClean="0"/>
              <a:t>развитие — это восприятие при помощи органов чувств. Это главный помощник малыша в познании окружающего мира и уделять внимание его развитию важно буквально с рождения. Понимать свойства окружающих предметов, различать их </a:t>
            </a:r>
            <a:r>
              <a:rPr lang="ru-RU" dirty="0" smtClean="0">
                <a:solidFill>
                  <a:srgbClr val="C00000"/>
                </a:solidFill>
              </a:rPr>
              <a:t>по </a:t>
            </a:r>
            <a:r>
              <a:rPr lang="ru-RU" b="1" dirty="0" smtClean="0">
                <a:solidFill>
                  <a:srgbClr val="C00000"/>
                </a:solidFill>
              </a:rPr>
              <a:t>форме, цвету, величине, ощущать тактильно, на запах и вкус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— все это мы, взрослые, делаем, даже не замечая.</a:t>
            </a:r>
          </a:p>
          <a:p>
            <a:pPr marL="179388" algn="just">
              <a:tabLst>
                <a:tab pos="8974138" algn="l"/>
              </a:tabLst>
            </a:pPr>
            <a:r>
              <a:rPr lang="ru-RU" dirty="0" smtClean="0"/>
              <a:t>Именно так с самого раннего возраста(1-3года) кроха и начинает познавать этот мир. Первый его контакт на уровне осязания, обоняния и вкуса происходит с мамой. </a:t>
            </a:r>
          </a:p>
          <a:p>
            <a:pPr marL="179388" algn="just">
              <a:tabLst>
                <a:tab pos="8974138" algn="l"/>
              </a:tabLst>
            </a:pPr>
            <a:r>
              <a:rPr lang="ru-RU" dirty="0" smtClean="0"/>
              <a:t>Мама является первым учителем своего малыша. Дети как чистый лист, который дан родителям. И только от них зависит, что же будет на нем написано!</a:t>
            </a:r>
          </a:p>
          <a:p>
            <a:pPr marL="179388" algn="just">
              <a:tabLst>
                <a:tab pos="8974138" algn="l"/>
              </a:tabLst>
            </a:pPr>
            <a:r>
              <a:rPr lang="ru-RU" dirty="0" smtClean="0"/>
              <a:t>Именно постижение малышом этого мира средствами </a:t>
            </a:r>
            <a:r>
              <a:rPr lang="ru-RU" dirty="0" err="1" smtClean="0"/>
              <a:t>сенсорики</a:t>
            </a:r>
            <a:r>
              <a:rPr lang="ru-RU" dirty="0" smtClean="0"/>
              <a:t> является основой для развития его умственных способностей и воспитания. Поэтому с раннего возраста необходимо заботиться о том, чтобы познание ребенком окружающего мира через его ощущения было правильным!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64096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                             Виды сенсорного восприятия.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Видов сенсорных ощущений столько же, сколько и органов чувств -5 называются они соответственно: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 визуальные- органы зрения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 органы слуха;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 вкусовые ощущения;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 осязательные навыки;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• обоняние.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Именно они способствуют тому, что младенцы начинают осваиваться в этом мире и знакомиться с понятиями размера и формы, цветов и звуков, самых разнообразных вкусов и запахов.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sus\Desktop\Новая папка (2)\Новая папка (2)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354512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сенсорного воспитания детей.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72514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• закладывает основы для интеллектуального развития;</a:t>
            </a:r>
            <a:br>
              <a:rPr lang="ru-RU" dirty="0" smtClean="0"/>
            </a:br>
            <a:r>
              <a:rPr lang="ru-RU" dirty="0" smtClean="0"/>
              <a:t>•   помогает малышу систематизировать знания, которые он получает из внешней среды; </a:t>
            </a:r>
          </a:p>
          <a:p>
            <a:pPr algn="l"/>
            <a:r>
              <a:rPr lang="ru-RU" dirty="0" smtClean="0"/>
              <a:t>• способствует развитию хорошей наблюдательности;</a:t>
            </a:r>
            <a:br>
              <a:rPr lang="ru-RU" dirty="0" smtClean="0"/>
            </a:br>
            <a:r>
              <a:rPr lang="ru-RU" dirty="0" smtClean="0"/>
              <a:t>• подготавливает детишек к восприятию мира таким, каким он является;</a:t>
            </a:r>
            <a:br>
              <a:rPr lang="ru-RU" dirty="0" smtClean="0"/>
            </a:br>
            <a:r>
              <a:rPr lang="ru-RU" dirty="0" smtClean="0"/>
              <a:t>• с раннего возраста развивает эстетическое чувство у детей;</a:t>
            </a:r>
            <a:br>
              <a:rPr lang="ru-RU" dirty="0" smtClean="0"/>
            </a:br>
            <a:r>
              <a:rPr lang="ru-RU" dirty="0" smtClean="0"/>
              <a:t>• закладывает основы богатого воображения;</a:t>
            </a:r>
            <a:br>
              <a:rPr lang="ru-RU" dirty="0" smtClean="0"/>
            </a:br>
            <a:r>
              <a:rPr lang="ru-RU" dirty="0" smtClean="0"/>
              <a:t>• обостряет внимание;</a:t>
            </a:r>
            <a:br>
              <a:rPr lang="ru-RU" dirty="0" smtClean="0"/>
            </a:br>
            <a:r>
              <a:rPr lang="ru-RU" dirty="0" smtClean="0"/>
              <a:t>• знакомит и дает усвоить сенсорные эталоны;</a:t>
            </a:r>
            <a:br>
              <a:rPr lang="ru-RU" dirty="0" smtClean="0"/>
            </a:br>
            <a:r>
              <a:rPr lang="ru-RU" dirty="0" smtClean="0"/>
              <a:t>• закладывает фундамент навыков учебной деятельности;</a:t>
            </a:r>
            <a:br>
              <a:rPr lang="ru-RU" dirty="0" smtClean="0"/>
            </a:br>
            <a:r>
              <a:rPr lang="ru-RU" dirty="0" smtClean="0"/>
              <a:t>• способствует расширению словарного запаса детей;</a:t>
            </a:r>
            <a:br>
              <a:rPr lang="ru-RU" dirty="0" smtClean="0"/>
            </a:br>
            <a:r>
              <a:rPr lang="ru-RU" dirty="0" smtClean="0"/>
              <a:t>• создает базис всех видов памяти(зрительная, слуховая, моторная)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286744" cy="60932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  <a:latin typeface="+mj-lt"/>
              </a:rPr>
              <a:t>Сенсорные эталоны детей раннего возраста</a:t>
            </a:r>
          </a:p>
          <a:p>
            <a:pPr algn="l"/>
            <a:r>
              <a:rPr lang="ru-RU" dirty="0" smtClean="0">
                <a:latin typeface="+mj-lt"/>
              </a:rPr>
              <a:t>К их числу принадлежат основные: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цвета спектра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геометрические формы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размеры (величина)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звуки музыки и родного языка;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вкусы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температурные определения </a:t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• запахи</a:t>
            </a:r>
          </a:p>
          <a:p>
            <a:endParaRPr lang="ru-RU" dirty="0"/>
          </a:p>
        </p:txBody>
      </p:sp>
      <p:pic>
        <p:nvPicPr>
          <p:cNvPr id="3074" name="Picture 2" descr="C:\Users\Asus\Desktop\Новая папка (2)\Новая папка (2)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5722">
            <a:off x="4788024" y="3140968"/>
            <a:ext cx="3981450" cy="2968625"/>
          </a:xfrm>
          <a:prstGeom prst="rect">
            <a:avLst/>
          </a:prstGeom>
          <a:noFill/>
        </p:spPr>
      </p:pic>
      <p:pic>
        <p:nvPicPr>
          <p:cNvPr id="3075" name="Picture 3" descr="C:\Users\Asus\Desktop\Новая папка (2)\Новая папка (2)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2840037" cy="210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/>
              <a:t>Когда начинать развитие сенсорной культуры ребенка?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854696" cy="5229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400" dirty="0" smtClean="0">
                <a:latin typeface="+mj-lt"/>
              </a:rPr>
              <a:t>Ученые провели ряд исследовательских опытов с детьми и определили, что развитие </a:t>
            </a:r>
            <a:r>
              <a:rPr lang="ru-RU" sz="2400" dirty="0" err="1" smtClean="0">
                <a:latin typeface="+mj-lt"/>
              </a:rPr>
              <a:t>сенсорики</a:t>
            </a:r>
            <a:r>
              <a:rPr lang="ru-RU" sz="2400" dirty="0" smtClean="0">
                <a:latin typeface="+mj-lt"/>
              </a:rPr>
              <a:t> в раннем возрасте(1-3г) влияет на формирование интеллекта. А потому приучать малыша к сенсорной культуре необходимо с годовалого возраста - это наиболее </a:t>
            </a:r>
            <a:r>
              <a:rPr lang="ru-RU" sz="2400" dirty="0" err="1" smtClean="0">
                <a:latin typeface="+mj-lt"/>
              </a:rPr>
              <a:t>сензитивный</a:t>
            </a:r>
            <a:r>
              <a:rPr lang="ru-RU" sz="2400" dirty="0" smtClean="0">
                <a:latin typeface="+mj-lt"/>
              </a:rPr>
              <a:t> (благоприятный) период. </a:t>
            </a:r>
          </a:p>
          <a:p>
            <a:pPr algn="l"/>
            <a:endParaRPr lang="ru-RU" sz="2400" dirty="0" smtClean="0">
              <a:latin typeface="+mj-lt"/>
            </a:endParaRPr>
          </a:p>
          <a:p>
            <a:pPr algn="l"/>
            <a:r>
              <a:rPr lang="ru-RU" sz="2400" dirty="0" smtClean="0">
                <a:latin typeface="+mj-lt"/>
              </a:rPr>
              <a:t>Лучше всего кроха воспринимает информацию об окружающем мире через </a:t>
            </a:r>
            <a:r>
              <a:rPr lang="ru-RU" sz="2400" b="1" dirty="0" smtClean="0">
                <a:latin typeface="+mj-lt"/>
              </a:rPr>
              <a:t>игру.</a:t>
            </a:r>
          </a:p>
          <a:p>
            <a:pPr algn="l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«Без игры нет, и не может быть полноценного умственного развития… Игра — это искра, зажигающая огонёк пытливости и любознательности», считал В. А. Сухомлинский. </a:t>
            </a:r>
            <a:r>
              <a:rPr lang="ru-RU" sz="2400" dirty="0" smtClean="0">
                <a:latin typeface="+mj-lt"/>
              </a:rPr>
              <a:t> </a:t>
            </a:r>
          </a:p>
          <a:p>
            <a:pPr algn="l"/>
            <a:r>
              <a:rPr lang="ru-RU" sz="2400" dirty="0" smtClean="0">
                <a:latin typeface="+mj-lt"/>
              </a:rPr>
              <a:t>Ведущим видом деятельности и основой становления ребенка до 3х лет является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предметная игра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- </a:t>
            </a:r>
            <a:r>
              <a:rPr lang="ru-RU" sz="2400" dirty="0" smtClean="0">
                <a:latin typeface="+mj-lt"/>
              </a:rPr>
              <a:t>манипуляции с игрушками и предметами. </a:t>
            </a:r>
          </a:p>
          <a:p>
            <a:pPr algn="l"/>
            <a:r>
              <a:rPr lang="ru-RU" sz="2400" dirty="0" smtClean="0">
                <a:latin typeface="+mj-lt"/>
              </a:rPr>
              <a:t>С 2х лет используются  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дидактические игры(обучающие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)– </a:t>
            </a:r>
            <a:r>
              <a:rPr lang="ru-RU" sz="2400" dirty="0" smtClean="0">
                <a:latin typeface="+mj-lt"/>
              </a:rPr>
              <a:t>игры, специально создаваемые или приспособленные для целей обучения. Сначала игра развивается по показу малышу , затем по словесному указанию. На таких играх-занятиях усвоение какого-либо материала протекает незаметно для малышей в практической деятельности.</a:t>
            </a:r>
          </a:p>
          <a:p>
            <a:pPr algn="l"/>
            <a:r>
              <a:rPr lang="ru-RU" sz="2400" dirty="0" smtClean="0">
                <a:latin typeface="+mj-lt"/>
              </a:rPr>
              <a:t>Игра должна длиться ровно столько, сколько будет интересно малышу! Обычно это время ограничивается интервалом от пяти минут до пятнадцати. Поскольку восприятие в этом возрасте очень цепкое, то такого короткого промежутка времени хватает, чтобы ребенок мог вынести из занятий для себя максимум пользы</a:t>
            </a:r>
            <a:r>
              <a:rPr lang="ru-RU" sz="2400" dirty="0" smtClean="0"/>
              <a:t>.</a:t>
            </a:r>
          </a:p>
          <a:p>
            <a:pPr algn="l"/>
            <a:r>
              <a:rPr lang="ru-RU" sz="2400" dirty="0" smtClean="0">
                <a:latin typeface="+mj-lt"/>
              </a:rPr>
              <a:t>Развитие игры должно идти не навязчиво.</a:t>
            </a:r>
          </a:p>
          <a:p>
            <a:pPr algn="l"/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8496944" cy="2736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Дидактические игры по сенсорному развитию детей раннего возраста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938</TotalTime>
  <Words>557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МДОУ «Детский сад № 10 КВ»   «Сенсорное развитие детей раннего возраста через дидактическую игру»       Подготовил: воспитатель Н.Н. Сазонова </vt:lpstr>
      <vt:lpstr>Презентация PowerPoint</vt:lpstr>
      <vt:lpstr>Презентация PowerPoint</vt:lpstr>
      <vt:lpstr>Презентация PowerPoint</vt:lpstr>
      <vt:lpstr>                             Виды сенсорного восприятия. Видов сенсорных ощущений столько же, сколько и органов чувств -5 называются они соответственно: • визуальные- органы зрения  • органы слуха;  • вкусовые ощущения;  • осязательные навыки;  • обоняние.   Именно они способствуют тому, что младенцы начинают осваиваться в этом мире и знакомиться с понятиями размера и формы, цветов и звуков, самых разнообразных вкусов и запахов. </vt:lpstr>
      <vt:lpstr>Значение сенсорного воспитания детей. </vt:lpstr>
      <vt:lpstr>Презентация PowerPoint</vt:lpstr>
      <vt:lpstr>Когда начинать развитие сенсорной культуры ребенка? </vt:lpstr>
      <vt:lpstr>Дидактические игры по сенсорному развитию детей раннего возраста</vt:lpstr>
      <vt:lpstr>Игры на развитие  осязания и мелкой моторики  «Разложи природный материал»</vt:lpstr>
      <vt:lpstr>«Разложи разноцветные пробки по домикам»</vt:lpstr>
      <vt:lpstr>Пазл «Ёжик»</vt:lpstr>
      <vt:lpstr>«Волшебный мешочек»</vt:lpstr>
      <vt:lpstr>«Накорми свинку»</vt:lpstr>
      <vt:lpstr>«Закрути шарик»</vt:lpstr>
      <vt:lpstr>«БИЗИДОМ»</vt:lpstr>
      <vt:lpstr>Презентация PowerPoint</vt:lpstr>
      <vt:lpstr>Дидактические игры на развитие слухового внимания.   </vt:lpstr>
      <vt:lpstr>Презентация PowerPoint</vt:lpstr>
      <vt:lpstr>Дидактическая игра на  вкусовые ощущения. </vt:lpstr>
      <vt:lpstr>Презентация PowerPoint</vt:lpstr>
      <vt:lpstr>Дидактические игры на закрепление целое-часть. </vt:lpstr>
      <vt:lpstr>Презентация PowerPoint</vt:lpstr>
      <vt:lpstr>Дидактические игры на закрепление цвета.</vt:lpstr>
      <vt:lpstr>Презентация PowerPoint</vt:lpstr>
      <vt:lpstr>"Сложи цветную гусеницу".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осязания и мелкой моторики.</dc:title>
  <dc:creator>RePack by SPecialiST</dc:creator>
  <cp:lastModifiedBy>User</cp:lastModifiedBy>
  <cp:revision>98</cp:revision>
  <dcterms:created xsi:type="dcterms:W3CDTF">2019-03-24T05:04:05Z</dcterms:created>
  <dcterms:modified xsi:type="dcterms:W3CDTF">2026-02-18T06:50:47Z</dcterms:modified>
</cp:coreProperties>
</file>