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1" r:id="rId6"/>
    <p:sldId id="262" r:id="rId7"/>
    <p:sldId id="264" r:id="rId8"/>
    <p:sldId id="265" r:id="rId9"/>
    <p:sldId id="268" r:id="rId10"/>
    <p:sldId id="270" r:id="rId11"/>
    <p:sldId id="271" r:id="rId12"/>
    <p:sldId id="285" r:id="rId13"/>
    <p:sldId id="273" r:id="rId14"/>
    <p:sldId id="276" r:id="rId15"/>
    <p:sldId id="277" r:id="rId16"/>
    <p:sldId id="278" r:id="rId17"/>
    <p:sldId id="279" r:id="rId18"/>
    <p:sldId id="280" r:id="rId19"/>
    <p:sldId id="290" r:id="rId20"/>
    <p:sldId id="289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385D-036E-4655-BF95-147F52594CC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9515-A56E-44C1-AEFD-76901341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4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7D2B-DD86-4D89-A58E-A6890886B902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49D0-DE7E-4B0C-A290-5AE6AC4F98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Relationship Id="rId3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Relationship Id="rId3" Type="http://schemas.openxmlformats.org/officeDocument/2006/relationships/image" Target="../media/image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8.jpeg" /><Relationship Id="rId4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1ab075211c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5328592" cy="2979762"/>
          </a:xfrm>
        </p:spPr>
        <p:txBody>
          <a:bodyPr>
            <a:normAutofit/>
          </a:bodyPr>
          <a:lstStyle/>
          <a:p>
            <a:r>
              <a:rPr lang="ru-RU" sz="2700" b="1">
                <a:solidFill>
                  <a:schemeClr val="tx2"/>
                </a:solidFill>
                <a:latin typeface="+mn-lt"/>
              </a:rPr>
              <a:t>МДОУ «Детский сад №10 КВ»</a:t>
            </a:r>
            <a:br>
              <a:rPr lang="ru-RU" sz="2700" b="1">
                <a:solidFill>
                  <a:schemeClr val="tx2"/>
                </a:solidFill>
                <a:latin typeface="+mn-lt"/>
              </a:rPr>
            </a:br>
            <a:br>
              <a:rPr lang="ru-RU" sz="2700" b="1" smtClean="0">
                <a:solidFill>
                  <a:schemeClr val="tx2"/>
                </a:solidFill>
                <a:latin typeface="+mn-lt"/>
              </a:rPr>
            </a:br>
            <a:r>
              <a:rPr lang="ru-RU" sz="3200" b="1" smtClean="0">
                <a:solidFill>
                  <a:srgbClr val="FF0000"/>
                </a:solidFill>
                <a:latin typeface="+mn-lt"/>
              </a:rPr>
              <a:t>«Развитие творческих способностей у детей младшего дошкольного возраста»</a:t>
            </a:r>
            <a:endParaRPr lang="ru-RU" sz="32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74306"/>
            <a:ext cx="5256584" cy="2808312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chemeClr val="tx2"/>
                </a:solidFill>
              </a:rPr>
              <a:t>Выполнил: воспитатель Агафонова Н.В. </a:t>
            </a:r>
          </a:p>
          <a:p>
            <a:endParaRPr lang="ru-RU" sz="2800" b="1">
              <a:solidFill>
                <a:schemeClr val="tx2"/>
              </a:solidFill>
            </a:endParaRPr>
          </a:p>
          <a:p>
            <a:r>
              <a:rPr lang="ru-RU" sz="2400" b="1" smtClean="0">
                <a:solidFill>
                  <a:srgbClr val="C00000"/>
                </a:solidFill>
              </a:rPr>
              <a:t>2025-2026 учебный год</a:t>
            </a:r>
            <a:endParaRPr lang="ru-RU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400600" cy="6525344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 </a:t>
            </a:r>
            <a:endParaRPr lang="ru-RU" sz="280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070" y="548680"/>
            <a:ext cx="5143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</a:rPr>
              <a:t>На четвертом году жизни</a:t>
            </a:r>
            <a:r>
              <a:rPr lang="ru-RU" sz="1600" b="1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ребенок выражает интерес к проявлению прекрасного в окружающем. Осваивает представление о выразительных и сенсорных признаках предметов, живых объектов и явлений, узнавать их изображение в художественных картинах, иллюстрациях, скульптуре, декоративно-прикладном искусстве. </a:t>
            </a:r>
            <a:endParaRPr lang="ru-RU" sz="1600"/>
          </a:p>
        </p:txBody>
      </p:sp>
      <p:pic>
        <p:nvPicPr>
          <p:cNvPr id="4" name="Picture 4" descr="https://sun9-23.userapi.com/s/v1/ig2/ciTWeWwjizsDm0NSlPmz9iS6hpeoipgb3w0I7natAHXcrT1fwWnVXIhjrEXQtEVS2XSG_jNNyO_JpbrJcD18GnGR.jpg?quality=95&amp;as=32x20,48x30,72x44,108x66,160x98,240x148,360x222,480x295,540x332,640x394&amp;from=bu&amp;u=dcGQB_L0KZPf-w6XXFdPIkfq4TcvB-01F0y71CNHWfg&amp;cs=5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70" y="2352567"/>
            <a:ext cx="3513252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un9-35.userapi.com/s/v1/ig2/V8Maoj_O_5QuOiTqIWBZa8BYxaEiJnFMiu62OE0N7GW0gtToU3SuJRw0ZrpuTSnzb9Zp0S6pCHJApC_J1HRWYpxo.jpg?quality=95&amp;as=32x24,48x36,72x54,108x81,160x120,240x180,360x270,480x360,540x405,640x480&amp;from=bu&amp;u=yRCZrfP_ay71sFBEHQB_X8txwrSZx09FvcXaOvC64TI&amp;cs=5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992" y="4291733"/>
            <a:ext cx="2887128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544616" cy="1944216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В разных видах изобразительной деятельности создавать образы объектов, которые вызвали интерес, радость</a:t>
            </a:r>
            <a:r>
              <a:rPr lang="en-US" sz="2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,</a:t>
            </a:r>
            <a:r>
              <a:rPr lang="ru-RU" sz="2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удивление ,используя технические и некоторые изобразительные навыки и умения.</a:t>
            </a:r>
            <a:br>
              <a:rPr lang="ru-RU" sz="2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endParaRPr lang="ru-RU" sz="2000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Как развивать творческие </a:t>
            </a:r>
            <a:br>
              <a:rPr lang="ru-RU" sz="24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4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</a:rPr>
              <a:t>способности у ребенка?</a:t>
            </a:r>
            <a:endParaRPr lang="ru-RU" sz="2400">
              <a:solidFill>
                <a:srgbClr val="002060"/>
              </a:solidFill>
            </a:endParaRPr>
          </a:p>
        </p:txBody>
      </p:sp>
      <p:pic>
        <p:nvPicPr>
          <p:cNvPr id="4" name="Содержимое 4" descr="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5789"/>
          <a:stretch>
            <a:fillRect/>
          </a:stretch>
        </p:blipFill>
        <p:spPr>
          <a:xfrm>
            <a:off x="1448584" y="2953309"/>
            <a:ext cx="33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7744" y="332656"/>
            <a:ext cx="3672408" cy="2088232"/>
          </a:xfrm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>
              <a:buNone/>
            </a:pPr>
            <a:r>
              <a:rPr lang="ru-RU" sz="21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</a:rPr>
              <a:t>1) Развитие воображения. </a:t>
            </a:r>
            <a:endParaRPr lang="ru-RU" sz="2100" b="1" smtClean="0">
              <a:ln w="22225">
                <a:solidFill>
                  <a:srgbClr val="C00000"/>
                </a:solidFill>
                <a:prstDash val="solid"/>
              </a:ln>
              <a:solidFill>
                <a:srgbClr val="A50021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</a:rPr>
              <a:t>Воображение </a:t>
            </a:r>
            <a:r>
              <a:rPr lang="ru-RU" sz="2100"/>
              <a:t>– </a:t>
            </a:r>
            <a:r>
              <a:rPr lang="ru-RU" sz="2100" b="1">
                <a:solidFill>
                  <a:srgbClr val="002060"/>
                </a:solidFill>
              </a:rPr>
              <a:t>способность </a:t>
            </a:r>
            <a:r>
              <a:rPr lang="ru-RU" sz="2100" b="1" smtClean="0">
                <a:solidFill>
                  <a:srgbClr val="002060"/>
                </a:solidFill>
              </a:rPr>
              <a:t>сознания создавать </a:t>
            </a:r>
            <a:r>
              <a:rPr lang="ru-RU" sz="2100" b="1">
                <a:solidFill>
                  <a:srgbClr val="002060"/>
                </a:solidFill>
              </a:rPr>
              <a:t>образы, представления, идеи и манипулировать ими. </a:t>
            </a:r>
            <a:endParaRPr lang="ru-RU" sz="2100" b="1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100" b="1" smtClean="0">
                <a:solidFill>
                  <a:srgbClr val="002060"/>
                </a:solidFill>
              </a:rPr>
              <a:t>Развивается </a:t>
            </a:r>
            <a:r>
              <a:rPr lang="ru-RU" sz="2100" b="1">
                <a:solidFill>
                  <a:srgbClr val="002060"/>
                </a:solidFill>
              </a:rPr>
              <a:t>во время игры, когда ребенок представляет предметы, которыми играет.</a:t>
            </a:r>
          </a:p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592796"/>
            <a:ext cx="3888432" cy="1656184"/>
          </a:xfrm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>
              <a:buNone/>
            </a:pPr>
            <a:r>
              <a:rPr lang="ru-RU" sz="23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2)  Развитие качеств мышления, которые формируют креативность. </a:t>
            </a:r>
            <a:endParaRPr lang="ru-RU" sz="2300" b="1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300" b="1" smtClean="0">
                <a:solidFill>
                  <a:srgbClr val="002060"/>
                </a:solidFill>
              </a:rPr>
              <a:t>На </a:t>
            </a:r>
            <a:r>
              <a:rPr lang="ru-RU" sz="2300" b="1">
                <a:solidFill>
                  <a:srgbClr val="002060"/>
                </a:solidFill>
              </a:rPr>
              <a:t>бытовом уровне креативность проявляется как смекалка – способность решать задачи, используя предметы и обстоятельства необычным образом. </a:t>
            </a:r>
            <a:endParaRPr lang="ru-RU" sz="2300" b="1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300" b="1" smtClean="0">
                <a:solidFill>
                  <a:srgbClr val="002060"/>
                </a:solidFill>
              </a:rPr>
              <a:t>Или </a:t>
            </a:r>
            <a:r>
              <a:rPr lang="ru-RU" sz="2300" b="1">
                <a:solidFill>
                  <a:srgbClr val="002060"/>
                </a:solidFill>
              </a:rPr>
              <a:t>умение видеть в одном предмете другой.</a:t>
            </a:r>
          </a:p>
          <a:p>
            <a:pPr algn="just"/>
            <a:endParaRPr lang="ru-RU">
              <a:solidFill>
                <a:srgbClr val="002060"/>
              </a:solidFill>
            </a:endParaRPr>
          </a:p>
        </p:txBody>
      </p:sp>
      <p:pic>
        <p:nvPicPr>
          <p:cNvPr id="5" name="Содержимое 4" descr="post-1226085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2792"/>
            <a:ext cx="3083084" cy="2520000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C_B8R5tlg8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96" y="2924944"/>
            <a:ext cx="2938776" cy="2880000"/>
          </a:xfrm>
          <a:prstGeom prst="cloud">
            <a:avLst/>
          </a:prstGeom>
          <a:ln>
            <a:solidFill>
              <a:srgbClr val="00B050"/>
            </a:solidFill>
          </a:ln>
        </p:spPr>
      </p:pic>
      <p:pic>
        <p:nvPicPr>
          <p:cNvPr id="7" name="Содержимое 4" descr="kak_narisovat_ciplenka_rabenku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069120"/>
            <a:ext cx="2244564" cy="2880000"/>
          </a:xfrm>
          <a:prstGeom prst="rect">
            <a:avLst/>
          </a:prstGeom>
        </p:spPr>
      </p:pic>
      <p:pic>
        <p:nvPicPr>
          <p:cNvPr id="8" name="Содержимое 7" descr="89525816_6665327448515821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145" y="3069120"/>
            <a:ext cx="1987606" cy="2880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5410944" cy="1656184"/>
          </a:xfrm>
        </p:spPr>
        <p:txBody>
          <a:bodyPr>
            <a:normAutofit fontScale="90000"/>
          </a:bodyPr>
          <a:lstStyle/>
          <a:p>
            <a:r>
              <a:rPr lang="ru-RU" sz="2800"/>
              <a:t> </a:t>
            </a:r>
            <a:br>
              <a:rPr lang="ru-RU" sz="2800"/>
            </a:br>
            <a:r>
              <a:rPr lang="ru-RU" sz="3100" b="1">
                <a:solidFill>
                  <a:srgbClr val="A50021"/>
                </a:solidFill>
                <a:latin typeface="+mn-lt"/>
              </a:rPr>
              <a:t>Условия успешного развития творческих способностей </a:t>
            </a:r>
            <a:br>
              <a:rPr lang="ru-RU" sz="3100" b="1" smtClean="0">
                <a:solidFill>
                  <a:srgbClr val="A50021"/>
                </a:solidFill>
                <a:latin typeface="+mn-lt"/>
              </a:rPr>
            </a:br>
            <a:r>
              <a:rPr lang="ru-RU" sz="3100" b="1" smtClean="0">
                <a:solidFill>
                  <a:srgbClr val="A50021"/>
                </a:solidFill>
                <a:latin typeface="+mn-lt"/>
              </a:rPr>
              <a:t>у </a:t>
            </a:r>
            <a:r>
              <a:rPr lang="ru-RU" sz="3100" b="1">
                <a:solidFill>
                  <a:srgbClr val="A50021"/>
                </a:solidFill>
                <a:latin typeface="+mn-lt"/>
              </a:rPr>
              <a:t>младших дошкольников. </a:t>
            </a:r>
            <a:br>
              <a:rPr lang="ru-RU" sz="2800">
                <a:solidFill>
                  <a:srgbClr val="A50021"/>
                </a:solidFill>
                <a:latin typeface="+mn-lt"/>
              </a:rPr>
            </a:br>
            <a:endParaRPr lang="ru-RU" sz="2800">
              <a:solidFill>
                <a:srgbClr val="A50021"/>
              </a:solidFill>
              <a:latin typeface="+mn-lt"/>
            </a:endParaRPr>
          </a:p>
        </p:txBody>
      </p:sp>
      <p:pic>
        <p:nvPicPr>
          <p:cNvPr id="3074" name="Picture 2" descr="https://sun9-64.userapi.com/s/v1/ig2/2uOyT4BdWypFgMvJsfIYIMBZvphZvdvnVC0lI8S9GMdhuxiYGcmfIfsEijZYbNdMCLcUb6BwfihQ7WPeg9gqXTZt.jpg?quality=95&amp;as=32x28,48x42,72x63,108x94,160x139,240x209,360x313,480x418,540x470,640x557,720x627,1071x932&amp;from=bu&amp;u=C-9e725gEdUMaowVpkUFC7XSFuMILSjOu0Q8OL7TpoA&amp;cs=5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22" y="1844824"/>
            <a:ext cx="5143500" cy="447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>
                <a:solidFill>
                  <a:srgbClr val="A50021"/>
                </a:solidFill>
              </a:rPr>
              <a:t>1.  Первым шагом к успешному развитию творческих способностей является </a:t>
            </a:r>
            <a:r>
              <a:rPr lang="ru-RU" b="1">
                <a:solidFill>
                  <a:srgbClr val="002060"/>
                </a:solidFill>
              </a:rPr>
              <a:t>раннее физическое развитие ребенка. Затем раннее </a:t>
            </a:r>
            <a:r>
              <a:rPr lang="ru-RU" b="1" smtClean="0">
                <a:solidFill>
                  <a:srgbClr val="002060"/>
                </a:solidFill>
              </a:rPr>
              <a:t>знакомство с художественной литературой, счетом и различными изобразительными инструментами </a:t>
            </a:r>
            <a:r>
              <a:rPr lang="ru-RU" b="1">
                <a:solidFill>
                  <a:srgbClr val="002060"/>
                </a:solidFill>
              </a:rPr>
              <a:t>и материалами.</a:t>
            </a:r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48" y="378904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50224" y="3342484"/>
            <a:ext cx="2700000" cy="2700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3314038"/>
              <a:satOff val="3029"/>
              <a:lumOff val="2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pic>
        <p:nvPicPr>
          <p:cNvPr id="4098" name="Picture 2" descr="https://sun9-48.userapi.com/s/v1/ig2/k9KtKNI8cN9DnK4IE9wLXvTY1E6sJUJc-zRVhTmeP9d_mY8BtgIOhwhGmJr9leBX9ytmNbpZ7YMQ1ARf7_ooKdfS.jpg?quality=95&amp;as=32x22,48x32,72x49,108x73,160x108,240x162,360x243,480x324,540x364,640x431,720x485,1080x728,1200x809&amp;from=bu&amp;u=8RMJFo-APqTXlqk1wt3buGaBPcQuu4QIp2DP1johc-w&amp;cs=6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496" y="3370710"/>
            <a:ext cx="2915000" cy="2700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8316416" cy="1800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>
                <a:solidFill>
                  <a:srgbClr val="C00000"/>
                </a:solidFill>
              </a:rPr>
              <a:t>2.  Второе – создание обстановки, опережающей развитие детей</a:t>
            </a:r>
            <a:r>
              <a:rPr lang="ru-RU" b="1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smtClean="0">
                <a:solidFill>
                  <a:srgbClr val="C00000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Чтобы </a:t>
            </a:r>
            <a:r>
              <a:rPr lang="ru-RU" b="1">
                <a:solidFill>
                  <a:schemeClr val="tx2"/>
                </a:solidFill>
              </a:rPr>
              <a:t>ребенок рисовал, ему нужно место и условия, где он может делать это свободно.</a:t>
            </a:r>
          </a:p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430" r="6688" b="7082"/>
          <a:stretch>
            <a:fillRect/>
          </a:stretch>
        </p:blipFill>
        <p:spPr>
          <a:xfrm>
            <a:off x="4427984" y="4293096"/>
            <a:ext cx="452377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9987"/>
          <a:stretch>
            <a:fillRect/>
          </a:stretch>
        </p:blipFill>
        <p:spPr>
          <a:xfrm>
            <a:off x="611560" y="2708920"/>
            <a:ext cx="54000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C00000"/>
                </a:solidFill>
                <a:latin typeface="+mn-lt"/>
              </a:rPr>
              <a:t>  3</a:t>
            </a:r>
            <a:r>
              <a:rPr lang="ru-RU" sz="2800" b="1">
                <a:solidFill>
                  <a:srgbClr val="C00000"/>
                </a:solidFill>
                <a:latin typeface="+mn-lt"/>
              </a:rPr>
              <a:t>.</a:t>
            </a:r>
            <a:r>
              <a:rPr lang="ru-RU" sz="2800" b="1">
                <a:solidFill>
                  <a:srgbClr val="C00000"/>
                </a:solidFill>
              </a:rPr>
              <a:t>   </a:t>
            </a:r>
            <a:r>
              <a:rPr lang="ru-RU" sz="2800" b="1">
                <a:solidFill>
                  <a:srgbClr val="C00000"/>
                </a:solidFill>
                <a:latin typeface="+mn-lt"/>
              </a:rPr>
              <a:t>Третье условие </a:t>
            </a:r>
            <a:r>
              <a:rPr lang="ru-RU" sz="2800" b="1">
                <a:solidFill>
                  <a:srgbClr val="002060"/>
                </a:solidFill>
                <a:latin typeface="+mn-lt"/>
              </a:rPr>
              <a:t>вытекает из самого характера творческого процесса, который требует максимального напряжения сил</a:t>
            </a:r>
            <a:r>
              <a:rPr lang="ru-RU" sz="2800" b="1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2800" b="1" smtClean="0">
                <a:solidFill>
                  <a:srgbClr val="002060"/>
                </a:solidFill>
                <a:latin typeface="+mn-lt"/>
              </a:rPr>
            </a:br>
            <a:br>
              <a:rPr lang="ru-RU" sz="2800" b="1">
                <a:solidFill>
                  <a:srgbClr val="C00000"/>
                </a:solidFill>
                <a:latin typeface="+mn-lt"/>
              </a:rPr>
            </a:br>
            <a:r>
              <a:rPr lang="ru-RU" sz="2800" b="1">
                <a:solidFill>
                  <a:srgbClr val="C00000"/>
                </a:solidFill>
                <a:latin typeface="+mn-lt"/>
              </a:rPr>
              <a:t>4.</a:t>
            </a:r>
            <a:r>
              <a:rPr lang="ru-RU" sz="2800" b="1">
                <a:solidFill>
                  <a:schemeClr val="tx2"/>
                </a:solidFill>
                <a:latin typeface="+mn-lt"/>
              </a:rPr>
              <a:t>  </a:t>
            </a:r>
            <a:r>
              <a:rPr lang="ru-RU" sz="2800" b="1">
                <a:solidFill>
                  <a:srgbClr val="C00000"/>
                </a:solidFill>
                <a:latin typeface="+mn-lt"/>
              </a:rPr>
              <a:t> 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Четвертое </a:t>
            </a:r>
            <a:r>
              <a:rPr lang="ru-RU" sz="2800" b="1">
                <a:solidFill>
                  <a:srgbClr val="C00000"/>
                </a:solidFill>
                <a:latin typeface="+mn-lt"/>
              </a:rPr>
              <a:t>условие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+mn-lt"/>
              </a:rPr>
              <a:t>заключается </a:t>
            </a:r>
            <a:r>
              <a:rPr lang="ru-RU" sz="2800" b="1">
                <a:solidFill>
                  <a:srgbClr val="002060"/>
                </a:solidFill>
                <a:latin typeface="+mn-lt"/>
              </a:rPr>
              <a:t>в предоставление </a:t>
            </a:r>
            <a:r>
              <a:rPr lang="ru-RU" sz="2800" b="1" smtClean="0">
                <a:solidFill>
                  <a:srgbClr val="002060"/>
                </a:solidFill>
                <a:latin typeface="+mn-lt"/>
              </a:rPr>
              <a:t>ребенку большой </a:t>
            </a:r>
            <a:r>
              <a:rPr lang="ru-RU" sz="2800" b="1">
                <a:solidFill>
                  <a:srgbClr val="002060"/>
                </a:solidFill>
                <a:latin typeface="+mn-lt"/>
              </a:rPr>
              <a:t>свободы в выборе деятельности. Тогда желание ребенка, его интерес послужит надежной гарантией того что это не приведет к переутомлению и пойдет на пользу ребенку.</a:t>
            </a:r>
            <a:br>
              <a:rPr lang="ru-RU" sz="2800">
                <a:solidFill>
                  <a:srgbClr val="002060"/>
                </a:solidFill>
                <a:latin typeface="+mn-lt"/>
              </a:rPr>
            </a:br>
            <a:endParaRPr lang="ru-RU" sz="280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8208912" cy="129614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>
                <a:solidFill>
                  <a:srgbClr val="C00000"/>
                </a:solidFill>
                <a:effectLst/>
              </a:rPr>
              <a:t>5.  Но предоставление ребенку свободы не исключает </a:t>
            </a:r>
            <a:r>
              <a:rPr lang="ru-RU" smtClean="0">
                <a:solidFill>
                  <a:srgbClr val="C00000"/>
                </a:solidFill>
                <a:effectLst/>
              </a:rPr>
              <a:t>доброжелательную </a:t>
            </a:r>
            <a:r>
              <a:rPr lang="ru-RU">
                <a:solidFill>
                  <a:srgbClr val="C00000"/>
                </a:solidFill>
                <a:effectLst/>
              </a:rPr>
              <a:t>помощь взрослых – это пятое </a:t>
            </a:r>
            <a:r>
              <a:rPr lang="ru-RU" smtClean="0">
                <a:solidFill>
                  <a:srgbClr val="C00000"/>
                </a:solidFill>
                <a:effectLst/>
              </a:rPr>
              <a:t>условие. 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220072" y="2060848"/>
            <a:ext cx="3744416" cy="4248472"/>
          </a:xfrm>
        </p:spPr>
        <p:txBody>
          <a:bodyPr>
            <a:normAutofit/>
          </a:bodyPr>
          <a:lstStyle/>
          <a:p>
            <a:pPr algn="ctr"/>
            <a:r>
              <a:rPr lang="ru-RU" sz="2600">
                <a:solidFill>
                  <a:srgbClr val="002060"/>
                </a:solidFill>
              </a:rPr>
              <a:t>Важно постоянно стимулировать ребенка к творчеству, терпеливо относиться даже к странным идеям. Нужно исключить из обихода замечания и осуждения.</a:t>
            </a:r>
          </a:p>
          <a:p>
            <a:endParaRPr lang="ru-RU"/>
          </a:p>
        </p:txBody>
      </p:sp>
      <p:pic>
        <p:nvPicPr>
          <p:cNvPr id="5122" name="Picture 2" descr="https://sun9-23.userapi.com/s/v1/ig2/ciTWeWwjizsDm0NSlPmz9iS6hpeoipgb3w0I7natAHXcrT1fwWnVXIhjrEXQtEVS2XSG_jNNyO_JpbrJcD18GnGR.jpg?quality=95&amp;as=32x20,48x30,72x44,108x66,160x98,240x148,360x222,480x295,540x332,640x394&amp;from=bu&amp;u=dcGQB_L0KZPf-w6XXFdPIkfq4TcvB-01F0y71CNHWfg&amp;cs=5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4801"/>
          <a:stretch>
            <a:fillRect/>
          </a:stretch>
        </p:blipFill>
        <p:spPr bwMode="auto">
          <a:xfrm>
            <a:off x="611560" y="2420888"/>
            <a:ext cx="4608512" cy="316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936" cy="5472608"/>
          </a:xfrm>
        </p:spPr>
        <p:txBody>
          <a:bodyPr>
            <a:normAutofit fontScale="90000"/>
          </a:bodyPr>
          <a:lstStyle/>
          <a:p>
            <a:br>
              <a:rPr lang="ru-RU" sz="2800" b="1" smtClean="0">
                <a:solidFill>
                  <a:srgbClr val="C00000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Роль педагога в формировании и развитии у детей младшего дошкольного возраста творческих способностей: </a:t>
            </a:r>
            <a:br>
              <a:rPr lang="ru-RU" sz="2800" b="1" smtClean="0">
                <a:solidFill>
                  <a:srgbClr val="C00000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ru-RU" sz="2800" b="1" smtClean="0">
                <a:solidFill>
                  <a:schemeClr val="tx2"/>
                </a:solidFill>
                <a:latin typeface="+mn-lt"/>
              </a:rPr>
              <a:t>сформировать способность </a:t>
            </a:r>
            <a:br>
              <a:rPr lang="ru-RU" sz="2800" b="1" smtClean="0">
                <a:solidFill>
                  <a:schemeClr val="tx2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ВИДЕТЬ,ЧУВСТВОВАТЬ, ПОЗНАВАТЬ, ТВОРИТЬ;</a:t>
            </a:r>
            <a:br>
              <a:rPr lang="ru-RU" sz="2800" b="1" smtClean="0">
                <a:solidFill>
                  <a:srgbClr val="C00000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ru-RU" sz="2800" b="1" smtClean="0">
                <a:solidFill>
                  <a:schemeClr val="tx2"/>
                </a:solidFill>
                <a:latin typeface="+mn-lt"/>
              </a:rPr>
              <a:t>вооружить детей умениями (что можно сделать, из чего, с помощью каких материалов и оборудования);</a:t>
            </a:r>
            <a:br>
              <a:rPr lang="ru-RU" sz="2800" b="1" smtClean="0">
                <a:solidFill>
                  <a:schemeClr val="tx2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3. </a:t>
            </a:r>
            <a:r>
              <a:rPr lang="ru-RU" sz="2800" b="1" smtClean="0">
                <a:solidFill>
                  <a:schemeClr val="tx2"/>
                </a:solidFill>
                <a:latin typeface="+mn-lt"/>
              </a:rPr>
              <a:t>вовлечь родителей в активную совместную деятельность.</a:t>
            </a:r>
            <a:br>
              <a:rPr lang="ru-RU" sz="2800" b="1" smtClean="0">
                <a:solidFill>
                  <a:schemeClr val="tx2"/>
                </a:solidFill>
                <a:latin typeface="+mn-lt"/>
              </a:rPr>
            </a:br>
            <a:r>
              <a:rPr lang="ru-RU" sz="2800" b="1" smtClean="0">
                <a:solidFill>
                  <a:srgbClr val="C00000"/>
                </a:solidFill>
                <a:latin typeface="+mn-lt"/>
              </a:rPr>
              <a:t>Только так у ребенка появится желание проявлять творчество в самостоятельной продуктивной деятельности.</a:t>
            </a:r>
            <a:br>
              <a:rPr lang="ru-RU" sz="2400" smtClean="0">
                <a:solidFill>
                  <a:srgbClr val="C00000"/>
                </a:solidFill>
                <a:latin typeface="+mn-lt"/>
              </a:rPr>
            </a:br>
            <a:endParaRPr lang="ru-RU" sz="240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r>
              <a:rPr lang="ru-RU" sz="4000" b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+mn-lt"/>
              </a:rPr>
              <a:t>Вывод:</a:t>
            </a:r>
            <a:br>
              <a:rPr lang="ru-RU" sz="2800" smtClean="0">
                <a:solidFill>
                  <a:schemeClr val="tx2"/>
                </a:solidFill>
                <a:latin typeface="+mn-lt"/>
              </a:rPr>
            </a:br>
            <a:r>
              <a:rPr lang="ru-RU" sz="3600" b="1" smtClean="0">
                <a:solidFill>
                  <a:schemeClr val="tx2"/>
                </a:solidFill>
                <a:latin typeface="+mn-lt"/>
              </a:rPr>
              <a:t>Использование наряду с традиционными  нетрадиционные приемы художественной деятельности. Они стимулируют творческую активность, мышление</a:t>
            </a:r>
            <a:br>
              <a:rPr lang="ru-RU" sz="3600" b="1" smtClean="0">
                <a:solidFill>
                  <a:schemeClr val="tx2"/>
                </a:solidFill>
                <a:latin typeface="+mn-lt"/>
              </a:rPr>
            </a:br>
            <a:r>
              <a:rPr lang="ru-RU" sz="3600" b="1" smtClean="0">
                <a:solidFill>
                  <a:schemeClr val="tx2"/>
                </a:solidFill>
                <a:latin typeface="+mn-lt"/>
              </a:rPr>
              <a:t>воображение и «погружают» ребенка в атмосферу творчества.</a:t>
            </a:r>
            <a:endParaRPr lang="ru-RU" sz="3600" b="1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57eba6857137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2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39552" y="1052736"/>
            <a:ext cx="6624736" cy="4221088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800" b="1" smtClean="0">
                <a:solidFill>
                  <a:schemeClr val="tx2"/>
                </a:solidFill>
                <a:latin typeface="+mn-lt"/>
              </a:rPr>
              <a:t>Формирование </a:t>
            </a:r>
            <a:r>
              <a:rPr lang="ru-RU" sz="2800" b="1">
                <a:solidFill>
                  <a:schemeClr val="tx2"/>
                </a:solidFill>
                <a:latin typeface="+mn-lt"/>
              </a:rPr>
              <a:t>творческой личности - одна из важных задач педагогической теории и практики на современном этапе. Решение ее должно начаться уже в дошкольном возрасте. </a:t>
            </a:r>
            <a:br>
              <a:rPr lang="ru-RU" sz="2800" b="1" smtClean="0">
                <a:solidFill>
                  <a:schemeClr val="tx2"/>
                </a:solidFill>
                <a:latin typeface="+mn-lt"/>
              </a:rPr>
            </a:br>
            <a:r>
              <a:rPr lang="ru-RU" sz="2800" b="1" smtClean="0">
                <a:solidFill>
                  <a:schemeClr val="tx2"/>
                </a:solidFill>
                <a:latin typeface="+mn-lt"/>
              </a:rPr>
              <a:t>Наиболее </a:t>
            </a:r>
            <a:r>
              <a:rPr lang="ru-RU" sz="2800" b="1">
                <a:solidFill>
                  <a:schemeClr val="tx2"/>
                </a:solidFill>
                <a:latin typeface="+mn-lt"/>
              </a:rPr>
              <a:t>эффективным средством достижения этого является </a:t>
            </a:r>
            <a:r>
              <a:rPr lang="ru-RU" sz="2800" b="1">
                <a:solidFill>
                  <a:srgbClr val="FF0000"/>
                </a:solidFill>
                <a:latin typeface="+mn-lt"/>
              </a:rPr>
              <a:t>изобразительная деятельность детей.</a:t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57078f44f3e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1000108"/>
            <a:ext cx="8507288" cy="5214974"/>
          </a:xfrm>
        </p:spPr>
        <p:txBody>
          <a:bodyPr anchor="t">
            <a:normAutofit/>
          </a:bodyPr>
          <a:lstStyle/>
          <a:p>
            <a:r>
              <a:rPr lang="ru-RU" sz="2200" b="1" smtClean="0">
                <a:solidFill>
                  <a:srgbClr val="FF0000"/>
                </a:solidFill>
                <a:latin typeface="+mn-lt"/>
              </a:rPr>
              <a:t>«Художественно-эстетическое развитие»</a:t>
            </a:r>
            <a:br>
              <a:rPr lang="ru-RU" sz="2200" b="1" smtClean="0">
                <a:solidFill>
                  <a:srgbClr val="FF0000"/>
                </a:solidFill>
                <a:latin typeface="+mn-lt"/>
              </a:rPr>
            </a:b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Формирования интереса к эстетической стороне окружающей действительности;</a:t>
            </a:r>
            <a:b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Удовлетворение потребности детей в самовыражении через развитие продуктивной деятельности;</a:t>
            </a:r>
            <a:br>
              <a:rPr lang="ru-RU" sz="2200" b="1" smtClean="0">
                <a:solidFill>
                  <a:schemeClr val="tx2"/>
                </a:solidFill>
                <a:latin typeface="+mn-lt"/>
              </a:rPr>
            </a:br>
            <a:r>
              <a:rPr lang="ru-RU" sz="2400" b="1" u="sng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Создавая </a:t>
            </a:r>
            <a:r>
              <a:rPr lang="ru-RU" sz="2400" b="1" u="sng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изображение, </a:t>
            </a:r>
            <a:br>
              <a:rPr lang="ru-RU" sz="2400" b="1" u="sng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2400" b="1" u="sng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ребенок приобретает различные знания:</a:t>
            </a:r>
            <a:br>
              <a:rPr lang="ru-RU" sz="2800">
                <a:latin typeface="+mn-lt"/>
              </a:rPr>
            </a:br>
            <a:endParaRPr lang="ru-RU" sz="280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41576"/>
            <a:ext cx="467817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7056" b="3801"/>
          <a:stretch>
            <a:fillRect/>
          </a:stretch>
        </p:blipFill>
        <p:spPr>
          <a:xfrm>
            <a:off x="4905481" y="3441576"/>
            <a:ext cx="4225367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Содержимое 4" descr="57ece4af39f61.jpg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577" y="116632"/>
            <a:ext cx="9144000" cy="6858000"/>
          </a:xfr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07504" y="2132856"/>
            <a:ext cx="8686800" cy="5544616"/>
          </a:xfrm>
        </p:spPr>
        <p:txBody>
          <a:bodyPr anchor="t">
            <a:normAutofit/>
          </a:bodyPr>
          <a:lstStyle/>
          <a:p>
            <a:pPr marL="514350" indent="17463" algn="l"/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Уточняются и углубляются его представления об окружающем;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2.</a:t>
            </a: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В процессе работы он начинает осмысливать качества предметов;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3.  </a:t>
            </a: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Запоминать их характерные особенности и детали;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4. </a:t>
            </a: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Овладевать изобразительными навыками и умениями; 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5. </a:t>
            </a: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Учится осознанно их использовать.</a:t>
            </a:r>
            <a:br>
              <a:rPr lang="ru-RU" sz="2000" smtClean="0">
                <a:latin typeface="+mn-lt"/>
              </a:rPr>
            </a:br>
            <a:endParaRPr lang="ru-RU" sz="200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/>
          <a:stretch>
            <a:fillRect/>
          </a:stretch>
        </p:blipFill>
        <p:spPr>
          <a:xfrm>
            <a:off x="467544" y="3933056"/>
            <a:ext cx="4320000" cy="256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61267" y="3645024"/>
            <a:ext cx="4006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Одним из факторов, обеспечивающих развитие творческих способностей ребёнка-дошкольника, является художественно-творческая деятельность, в том числе – </a:t>
            </a:r>
            <a:r>
              <a:rPr lang="ru-RU" b="1">
                <a:solidFill>
                  <a:schemeClr val="tx2"/>
                </a:solidFill>
              </a:rPr>
              <a:t>продуктивная.</a:t>
            </a:r>
            <a:br>
              <a:rPr lang="ru-RU" sz="1600" b="1"/>
            </a:br>
            <a:endParaRPr lang="ru-RU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57ece4af39f61.jp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3464"/>
            <a:ext cx="8229600" cy="4824536"/>
          </a:xfrm>
        </p:spPr>
        <p:txBody>
          <a:bodyPr anchor="t">
            <a:norm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+mn-lt"/>
              </a:rPr>
              <a:t>Продуктивная деятельность </a:t>
            </a:r>
            <a:r>
              <a:rPr lang="ru-RU" sz="2000" b="1">
                <a:solidFill>
                  <a:schemeClr val="tx2"/>
                </a:solidFill>
                <a:latin typeface="+mn-lt"/>
              </a:rPr>
              <a:t>- это «созидательная работа, направленная на получение предметно - оформленного результата в соответствии с поставленной целью» В процессе продуктивной творческой деятельности, присвоения ценностей культуры у ребёнка появляются и развиваются творческое воображение, мышление, художественные и интеллектуальные способности, коммуникативные навыки, эмпатия, эстетический вкус.</a:t>
            </a:r>
            <a:br>
              <a:rPr lang="ru-RU" sz="2000">
                <a:latin typeface="+mn-lt"/>
              </a:rPr>
            </a:br>
            <a:endParaRPr lang="ru-RU" sz="200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/>
          <a:stretch>
            <a:fillRect/>
          </a:stretch>
        </p:blipFill>
        <p:spPr>
          <a:xfrm>
            <a:off x="292835" y="4365104"/>
            <a:ext cx="4320000" cy="216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1" r="3932"/>
          <a:stretch>
            <a:fillRect/>
          </a:stretch>
        </p:blipFill>
        <p:spPr>
          <a:xfrm>
            <a:off x="4693381" y="4365104"/>
            <a:ext cx="4320000" cy="228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653136" cy="1143000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C00000"/>
                </a:solidFill>
                <a:latin typeface="+mn-lt"/>
              </a:rPr>
              <a:t>Художественно–дидактические игры</a:t>
            </a:r>
            <a:r>
              <a:rPr lang="en-US" sz="2800" b="1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ru-RU" sz="2800" b="1" smtClean="0">
                <a:solidFill>
                  <a:srgbClr val="C00000"/>
                </a:solidFill>
                <a:latin typeface="+mn-lt"/>
              </a:rPr>
              <a:t> творческие задания</a:t>
            </a:r>
            <a:endParaRPr lang="ru-RU" sz="2800" b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 b="20546"/>
          <a:stretch>
            <a:fillRect/>
          </a:stretch>
        </p:blipFill>
        <p:spPr>
          <a:xfrm>
            <a:off x="3707904" y="2996952"/>
            <a:ext cx="506596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6385" r="2888" b="2023"/>
          <a:stretch>
            <a:fillRect/>
          </a:stretch>
        </p:blipFill>
        <p:spPr>
          <a:xfrm>
            <a:off x="611560" y="1691680"/>
            <a:ext cx="4320001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728"/>
            <a:ext cx="2530624" cy="1440160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+mn-lt"/>
              </a:rPr>
              <a:t>Так же пальчиковые игры, </a:t>
            </a:r>
            <a:r>
              <a:rPr lang="ru-RU" sz="2000" b="1" smtClean="0">
                <a:solidFill>
                  <a:srgbClr val="C00000"/>
                </a:solidFill>
                <a:latin typeface="+mn-lt"/>
              </a:rPr>
              <a:t>игры -релаксации</a:t>
            </a:r>
            <a:r>
              <a:rPr lang="ru-RU" sz="2000" b="1">
                <a:solidFill>
                  <a:srgbClr val="C00000"/>
                </a:solidFill>
                <a:latin typeface="+mn-lt"/>
              </a:rPr>
              <a:t>, </a:t>
            </a:r>
            <a:br>
              <a:rPr lang="ru-RU" sz="2000" b="1" smtClean="0">
                <a:solidFill>
                  <a:srgbClr val="C00000"/>
                </a:solidFill>
                <a:latin typeface="+mn-lt"/>
              </a:rPr>
            </a:br>
            <a:r>
              <a:rPr lang="ru-RU" sz="2000" b="1" smtClean="0">
                <a:solidFill>
                  <a:srgbClr val="C00000"/>
                </a:solidFill>
                <a:latin typeface="+mn-lt"/>
              </a:rPr>
              <a:t>игры </a:t>
            </a:r>
            <a:r>
              <a:rPr lang="ru-RU" sz="2000" b="1">
                <a:solidFill>
                  <a:srgbClr val="C00000"/>
                </a:solidFill>
                <a:latin typeface="+mn-lt"/>
              </a:rPr>
              <a:t>– имитации.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3" b="21275"/>
          <a:stretch>
            <a:fillRect/>
          </a:stretch>
        </p:blipFill>
        <p:spPr>
          <a:xfrm>
            <a:off x="323528" y="1628800"/>
            <a:ext cx="3960000" cy="215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6400"/>
          <a:stretch>
            <a:fillRect/>
          </a:stretch>
        </p:blipFill>
        <p:spPr>
          <a:xfrm>
            <a:off x="642833" y="3780536"/>
            <a:ext cx="32653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11820" y="2530523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Развитие творчества во многом зависит от организации развивающей предметно-пространственной среды в группе 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r="10939"/>
          <a:stretch>
            <a:fillRect/>
          </a:stretch>
        </p:blipFill>
        <p:spPr>
          <a:xfrm>
            <a:off x="4644008" y="26731"/>
            <a:ext cx="4320000" cy="252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4897" r="1962" b="12951"/>
          <a:stretch>
            <a:fillRect/>
          </a:stretch>
        </p:blipFill>
        <p:spPr>
          <a:xfrm>
            <a:off x="4644008" y="4086597"/>
            <a:ext cx="4320000" cy="226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0945" y="332656"/>
            <a:ext cx="3096344" cy="24483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000" b="1" smtClean="0">
                <a:solidFill>
                  <a:srgbClr val="C00000"/>
                </a:solidFill>
              </a:rPr>
              <a:t>Изобразительное творчество развивается, опираясь на:</a:t>
            </a:r>
          </a:p>
          <a:p>
            <a:pPr>
              <a:buFont typeface="Wingdings" panose="05000000000000000000" pitchFamily="2" charset="2"/>
              <a:buChar char="Ø"/>
              <a:tabLst>
                <a:tab pos="358775"/>
              </a:tabLst>
            </a:pPr>
            <a:r>
              <a:rPr lang="ru-RU" sz="2000" b="1" smtClean="0">
                <a:solidFill>
                  <a:srgbClr val="002060"/>
                </a:solidFill>
              </a:rPr>
              <a:t>образовательную программу ДОУ;</a:t>
            </a:r>
          </a:p>
          <a:p>
            <a:pPr>
              <a:buFont typeface="Wingdings" panose="05000000000000000000" pitchFamily="2" charset="2"/>
              <a:buChar char="Ø"/>
              <a:tabLst>
                <a:tab pos="358775"/>
              </a:tabLst>
            </a:pPr>
            <a:r>
              <a:rPr lang="ru-RU" sz="2000" b="1" smtClean="0">
                <a:solidFill>
                  <a:srgbClr val="002060"/>
                </a:solidFill>
              </a:rPr>
              <a:t>первые встречи с изобразительным искусством начинаются в раннем дошкольном возрасте</a:t>
            </a:r>
          </a:p>
          <a:p>
            <a:endParaRPr lang="ru-RU"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0"/>
            <a:ext cx="299284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9" b="6951"/>
          <a:stretch>
            <a:fillRect/>
          </a:stretch>
        </p:blipFill>
        <p:spPr>
          <a:xfrm>
            <a:off x="3745088" y="2409497"/>
            <a:ext cx="360005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b="9051"/>
          <a:stretch>
            <a:fillRect/>
          </a:stretch>
        </p:blipFill>
        <p:spPr>
          <a:xfrm>
            <a:off x="5148064" y="4458994"/>
            <a:ext cx="3600000" cy="236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508757" y="3069410"/>
            <a:ext cx="3240360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b="1" smtClean="0">
                <a:solidFill>
                  <a:srgbClr val="C00000"/>
                </a:solidFill>
              </a:rPr>
              <a:t>На третьем году жизни формируются представления об эстетических признаках объектов окружающего мира: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smtClean="0">
                <a:solidFill>
                  <a:srgbClr val="002060"/>
                </a:solidFill>
              </a:rPr>
              <a:t>основные и яркие контрастные цвета (красный, зеленый, желтый, синий);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smtClean="0">
                <a:solidFill>
                  <a:srgbClr val="002060"/>
                </a:solidFill>
              </a:rPr>
              <a:t>выразительность;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smtClean="0">
                <a:solidFill>
                  <a:srgbClr val="002060"/>
                </a:solidFill>
              </a:rPr>
              <a:t>свойства форм (округлость, прямоугольность, устойчивость)</a:t>
            </a:r>
            <a:endParaRPr lang="ru-RU" sz="1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958306" cy="864096"/>
          </a:xfrm>
        </p:spPr>
        <p:txBody>
          <a:bodyPr>
            <a:noAutofit/>
          </a:bodyPr>
          <a:lstStyle/>
          <a:p>
            <a:r>
              <a:rPr lang="ru-RU" sz="2000" b="1" smtClean="0">
                <a:solidFill>
                  <a:srgbClr val="FFFF00"/>
                </a:solidFill>
                <a:latin typeface="+mn-lt"/>
              </a:rPr>
              <a:t>Развиваются любознательность</a:t>
            </a:r>
            <a:r>
              <a:rPr lang="en-US" sz="2000" b="1" smtClean="0">
                <a:solidFill>
                  <a:srgbClr val="FFFF00"/>
                </a:solidFill>
                <a:latin typeface="+mn-lt"/>
              </a:rPr>
              <a:t>,</a:t>
            </a:r>
            <a:r>
              <a:rPr lang="ru-RU" sz="2000" b="1" smtClean="0">
                <a:solidFill>
                  <a:srgbClr val="FFFF00"/>
                </a:solidFill>
                <a:latin typeface="+mn-lt"/>
              </a:rPr>
              <a:t> интерес, способность внимательно рассматривать изображение и любоваться им.</a:t>
            </a:r>
            <a:endParaRPr lang="ru-RU" sz="2000" b="1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https://sun9-55.userapi.com/s/v1/ig2/T32Kf1f9FLX_56_vrpWY-bHq4Zem4kL7GFl5ZdprROC76g8NDJGf4k4J0Tcf0kCmUNauar7elsHm0ogUkfZpFdKD.jpg?quality=95&amp;as=32x42,48x64,72x96,108x143,160x212,240x319,360x478,480x637,540x717,640x850,720x956,964x1280&amp;from=bu&amp;u=rYvZyzx4jB3f_G7Acms1vzNLRJNzVSydPrBdcDaZYig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29795"/>
            <a:ext cx="3252706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s/v1/ig2/wS4-0C0wuc3nzb3QDUvMNH1Q5o3vvKA2ius0ZWHYKGHI4KsKgEo-RFkTWDKP2YvQlmOaujXjmQlbJDw2DCt8IWZO.jpg?quality=95&amp;as=32x43,48x65,72x98,108x147,160x217,240x326,360x489,480x652,540x734,640x870,720x978,942x1280&amp;from=bu&amp;u=juJBhr9_UhnL0gvzBuqcZpuVnhmDk9BONhIEXI6T7Qc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30279" b="27143"/>
          <a:stretch>
            <a:fillRect/>
          </a:stretch>
        </p:blipFill>
        <p:spPr bwMode="auto">
          <a:xfrm>
            <a:off x="4310027" y="2420888"/>
            <a:ext cx="4366429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081373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Навыки и умения использования карандаша, фломастера, кисти и гуашевой краски. Также представление о том, что свои жизненные впечатления можно отображать в рисовании, лепке, аппликации и конструировании.</a:t>
            </a:r>
            <a:br>
              <a:rPr lang="ru-RU" sz="1600"/>
            </a:br>
            <a:endParaRPr lang="ru-RU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On-screen Show (4:3)</PresentationFormat>
  <Paragraphs>39</Paragraphs>
  <Slides>19</Slides>
  <Notes>0</Notes>
  <TotalTime>1038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4">
      <vt:lpstr>Arial</vt:lpstr>
      <vt:lpstr>Times New Roman</vt:lpstr>
      <vt:lpstr>Calibri</vt:lpstr>
      <vt:lpstr>Wingdings</vt:lpstr>
      <vt:lpstr>Тема Office</vt:lpstr>
      <vt:lpstr>МДОУ «Детский сад №10 КВ»«Развитие творческих способностей у детей младшего дошкольного возраста»</vt:lpstr>
      <vt:lpstr>Формирование творческой личности - одна из важных задач педагогической теории и практики на современном этапе. Решение ее должно начаться уже в дошкольном возрасте. Наиболее эффективным средством достижения этого является изобразительная деятельность детей.</vt:lpstr>
      <vt:lpstr>«Художественно-эстетическое развитие»1. Формирования интереса к эстетической стороне окружающей действительности;2. Удовлетворение потребности детей в самовыражении через развитие продуктивной деятельности;Создавая изображение, ребенок приобретает различные знания:</vt:lpstr>
      <vt:lpstr>1. Уточняются и углубляются его представления об окружающем;2.  В процессе работы он начинает осмысливать качества предметов;3.  Запоминать их характерные особенности и детали;4. Овладевать изобразительными навыками и умениями; 5. Учится осознанно их использовать.</vt:lpstr>
      <vt:lpstr>Продуктивная деятельность - это «созидательная работа, направленная на получение предметно - оформленного результата в соответствии с поставленной целью» В процессе продуктивной творческой деятельности, присвоения ценностей культуры у ребёнка появляются и развиваются творческое воображение, мышление, художественные и интеллектуальные способности, коммуникативные навыки, эмпатия, эстетический вкус.</vt:lpstr>
      <vt:lpstr>Художественно–дидактические игры, творческие задания</vt:lpstr>
      <vt:lpstr>Так же пальчиковые игры, игры -релаксации, игры – имитации. </vt:lpstr>
      <vt:lpstr>PowerPoint Presentation</vt:lpstr>
      <vt:lpstr>Развиваются любознательность, интерес, способность внимательно рассматривать изображение и любоваться им.</vt:lpstr>
      <vt:lpstr> </vt:lpstr>
      <vt:lpstr> В разных видах изобразительной деятельности создавать образы объектов, которые вызвали интерес, радость, удивление ,используя технические и некоторые изобразительные навыки и умения.</vt:lpstr>
      <vt:lpstr>PowerPoint Presentation</vt:lpstr>
      <vt:lpstr> Условия успешного развития творческих способностей у младших дошкольников. </vt:lpstr>
      <vt:lpstr>PowerPoint Presentation</vt:lpstr>
      <vt:lpstr>PowerPoint Presentation</vt:lpstr>
      <vt:lpstr>  3.   Третье условие вытекает из самого характера творческого процесса, который требует максимального напряжения сил.4.   Четвертое условие заключается в предоставление ребенку большой свободы в выборе деятельности. Тогда желание ребенка, его интерес послужит надежной гарантией того что это не приведет к переутомлению и пойдет на пользу ребенку.</vt:lpstr>
      <vt:lpstr>PowerPoint Presentation</vt:lpstr>
      <vt:lpstr>Роль педагога в формировании и развитии у детей младшего дошкольного возраста творческих способностей: 1. сформировать способность ВИДЕТЬ,ЧУВСТВОВАТЬ, ПОЗНАВАТЬ, ТВОРИТЬ;2. вооружить детей умениями (что можно сделать, из чего, с помощью каких материалов и оборудования);3. вовлечь родителей в активную совместную деятельность.Только так у ребенка появится желание проявлять творчество в самостоятельной продуктивной деятельности.</vt:lpstr>
      <vt:lpstr>Вывод:Использование наряду с традиционными  нетрадиционные приемы художественной деятельности. Они стимулируют творческую активность, мышлениевоображение и «погружают» ребенка в атмосферу творчества.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 Развитие художественно-творческих способностей в продуктивной деятельности детей дошкольного возраста»</dc:title>
  <dc:creator>User</dc:creator>
  <cp:lastModifiedBy>User</cp:lastModifiedBy>
  <cp:revision>85</cp:revision>
  <dcterms:created xsi:type="dcterms:W3CDTF">2016-10-15T17:32:55Z</dcterms:created>
  <dcterms:modified xsi:type="dcterms:W3CDTF">2026-02-12T17:41:59Z</dcterms:modified>
</cp:coreProperties>
</file>