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8" r:id="rId3"/>
    <p:sldId id="276" r:id="rId4"/>
    <p:sldId id="280" r:id="rId5"/>
    <p:sldId id="279" r:id="rId6"/>
    <p:sldId id="281" r:id="rId7"/>
    <p:sldId id="282" r:id="rId8"/>
    <p:sldId id="283" r:id="rId9"/>
    <p:sldId id="285" r:id="rId10"/>
    <p:sldId id="291" r:id="rId11"/>
    <p:sldId id="287" r:id="rId12"/>
    <p:sldId id="288" r:id="rId13"/>
    <p:sldId id="29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37" autoAdjust="0"/>
  </p:normalViewPr>
  <p:slideViewPr>
    <p:cSldViewPr snapToGrid="0">
      <p:cViewPr varScale="1">
        <p:scale>
          <a:sx n="70" d="100"/>
          <a:sy n="70" d="100"/>
        </p:scale>
        <p:origin x="81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53F3-2AD1-4AAD-A8E4-0DC267C62DC2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986-FD77-4B9C-88D7-EC2BB79F9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53F3-2AD1-4AAD-A8E4-0DC267C62DC2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986-FD77-4B9C-88D7-EC2BB79F9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6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53F3-2AD1-4AAD-A8E4-0DC267C62DC2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986-FD77-4B9C-88D7-EC2BB79F9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36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53F3-2AD1-4AAD-A8E4-0DC267C62DC2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986-FD77-4B9C-88D7-EC2BB79F9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1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53F3-2AD1-4AAD-A8E4-0DC267C62DC2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986-FD77-4B9C-88D7-EC2BB79F9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4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53F3-2AD1-4AAD-A8E4-0DC267C62DC2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986-FD77-4B9C-88D7-EC2BB79F9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53F3-2AD1-4AAD-A8E4-0DC267C62DC2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986-FD77-4B9C-88D7-EC2BB79F9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4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53F3-2AD1-4AAD-A8E4-0DC267C62DC2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986-FD77-4B9C-88D7-EC2BB79F9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19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53F3-2AD1-4AAD-A8E4-0DC267C62DC2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986-FD77-4B9C-88D7-EC2BB79F9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2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53F3-2AD1-4AAD-A8E4-0DC267C62DC2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986-FD77-4B9C-88D7-EC2BB79F9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0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153F3-2AD1-4AAD-A8E4-0DC267C62DC2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C2986-FD77-4B9C-88D7-EC2BB79F9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3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53F3-2AD1-4AAD-A8E4-0DC267C62DC2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C2986-FD77-4B9C-88D7-EC2BB79F94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8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go.mail.ru/search_images?rch=e&amp;type=all&amp;is=0&amp;q=%D1%82%D0%B5%D0%BB%D0%B5%D0%B2%D0%B8%D0%B7%D0%BE%D1%80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8188" y="689677"/>
            <a:ext cx="9144000" cy="644270"/>
          </a:xfrm>
        </p:spPr>
        <p:txBody>
          <a:bodyPr anchor="t">
            <a:normAutofit/>
          </a:bodyPr>
          <a:lstStyle/>
          <a:p>
            <a:r>
              <a:rPr lang="ru-RU" altLang="ru-RU" sz="1800" i="1" kern="0" dirty="0">
                <a:solidFill>
                  <a:srgbClr val="000000"/>
                </a:solidFill>
                <a:latin typeface="Bookman Old Style" panose="02050604050505020204" pitchFamily="18" charset="0"/>
                <a:ea typeface="+mn-ea"/>
                <a:cs typeface="Aharoni" panose="02010803020104030203" pitchFamily="2" charset="-79"/>
              </a:rPr>
              <a:t> </a:t>
            </a:r>
            <a:r>
              <a:rPr lang="ru-RU" altLang="ru-RU" sz="3200" b="1" i="1" kern="0" dirty="0" smtClean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Aharoni" panose="02010803020104030203" pitchFamily="2" charset="-79"/>
              </a:rPr>
              <a:t>МДОУ </a:t>
            </a:r>
            <a:r>
              <a:rPr lang="ru-RU" altLang="ru-RU" sz="3200" b="1" i="1" kern="0" dirty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Aharoni" panose="02010803020104030203" pitchFamily="2" charset="-79"/>
              </a:rPr>
              <a:t>«Детский сад № </a:t>
            </a:r>
            <a:r>
              <a:rPr lang="ru-RU" altLang="ru-RU" sz="3200" b="1" i="1" kern="0" dirty="0" smtClean="0">
                <a:solidFill>
                  <a:srgbClr val="FF0000"/>
                </a:solidFill>
                <a:latin typeface="Bookman Old Style" panose="02050604050505020204" pitchFamily="18" charset="0"/>
                <a:ea typeface="+mn-ea"/>
                <a:cs typeface="Aharoni" panose="02010803020104030203" pitchFamily="2" charset="-79"/>
              </a:rPr>
              <a:t>10 КВ»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0559" y="3978489"/>
            <a:ext cx="7620000" cy="1655762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Подготовил: старший воспитатель 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Кирьянова Татьяна Эдуардовна</a:t>
            </a:r>
            <a:endParaRPr lang="ru-RU" altLang="ru-RU" sz="2000" b="1" kern="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2000" kern="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kern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2023-2024 учебный </a:t>
            </a:r>
            <a:r>
              <a:rPr lang="ru-RU" altLang="ru-RU" sz="2000" b="1" kern="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год</a:t>
            </a:r>
            <a:endParaRPr lang="ru-RU" sz="1800" b="1" kern="0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F:\depositphotos_5423903-Cartoon-smiling-desktop-compu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8340" y="496218"/>
            <a:ext cx="2363507" cy="21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2188" y="177951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1" lang="ru-RU" sz="2800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«Использование </a:t>
            </a:r>
            <a:r>
              <a:rPr kumimoji="1" lang="ru-RU" sz="28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ИКТ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1" lang="ru-RU" sz="28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в работе с детьми младшего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1" lang="ru-RU" sz="2800" b="1" i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дошкольного возраста» </a:t>
            </a:r>
          </a:p>
          <a:p>
            <a:pPr lvl="0" algn="ctr">
              <a:spcBef>
                <a:spcPct val="0"/>
              </a:spcBef>
              <a:defRPr/>
            </a:pPr>
            <a:endParaRPr kumimoji="1" lang="ru-RU" sz="2400" b="1" i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8"/>
          <a:stretch/>
        </p:blipFill>
        <p:spPr>
          <a:xfrm>
            <a:off x="957377" y="851647"/>
            <a:ext cx="2465959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2"/>
          <a:stretch/>
        </p:blipFill>
        <p:spPr>
          <a:xfrm>
            <a:off x="3723020" y="851647"/>
            <a:ext cx="237298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0" b="13071"/>
          <a:stretch/>
        </p:blipFill>
        <p:spPr>
          <a:xfrm>
            <a:off x="8356068" y="851647"/>
            <a:ext cx="268556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1"/>
          <a:stretch/>
        </p:blipFill>
        <p:spPr>
          <a:xfrm>
            <a:off x="1259541" y="3577479"/>
            <a:ext cx="316065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71" y="851647"/>
            <a:ext cx="1895925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31" y="3577479"/>
            <a:ext cx="255940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4"/>
          <a:stretch/>
        </p:blipFill>
        <p:spPr>
          <a:xfrm rot="5400000">
            <a:off x="7989778" y="3014787"/>
            <a:ext cx="256538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819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61064"/>
            <a:ext cx="12191999" cy="6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1778" y="761101"/>
            <a:ext cx="87986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i="1" kern="0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anose="02050604050505020204" pitchFamily="18" charset="0"/>
              </a:rPr>
              <a:t>Особое </a:t>
            </a:r>
            <a:r>
              <a:rPr lang="ru-RU" sz="2800" b="1" i="1" kern="0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anose="02050604050505020204" pitchFamily="18" charset="0"/>
              </a:rPr>
              <a:t>место при использовании ИКТ занимает работа с </a:t>
            </a:r>
            <a:r>
              <a:rPr lang="ru-RU" sz="2800" b="1" i="1" kern="0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anose="02050604050505020204" pitchFamily="18" charset="0"/>
              </a:rPr>
              <a:t>родителями: </a:t>
            </a:r>
            <a:endParaRPr lang="ru-RU" sz="2800" b="1" i="1" kern="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0212" y="370323"/>
            <a:ext cx="9986682" cy="46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50"/>
              </a:spcBef>
              <a:buClr>
                <a:srgbClr val="B83D68"/>
              </a:buClr>
              <a:buSzPct val="80000"/>
            </a:pPr>
            <a:r>
              <a:rPr lang="ru-RU" sz="2000" b="1" dirty="0" smtClean="0">
                <a:solidFill>
                  <a:srgbClr val="002060"/>
                </a:solidFill>
                <a:latin typeface="Verdana"/>
              </a:rPr>
              <a:t>                     </a:t>
            </a:r>
          </a:p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endParaRPr lang="ru-RU" sz="2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endParaRPr lang="ru-RU" sz="20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endParaRPr lang="ru-RU" sz="2000" b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265176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Возможность продемонстрировать любые документы, фотоматериалы;</a:t>
            </a:r>
            <a:endParaRPr lang="en-US"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Оптимальное </a:t>
            </a: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сочетание индивидуальной работы с групповой;</a:t>
            </a:r>
            <a:endParaRPr lang="en-US"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Использование ИКТ при проведении родительских </a:t>
            </a:r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собраний, семинаров-практикумов, мастер-классов и др.; </a:t>
            </a:r>
            <a:endParaRPr lang="en-US" sz="24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endParaRPr lang="ru-RU" sz="2800" dirty="0">
              <a:solidFill>
                <a:srgbClr val="7030A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985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1064"/>
            <a:ext cx="12191999" cy="6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6457" y="669925"/>
            <a:ext cx="101390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ИСПОЛЬЗОВАНИЕ ИКТ В РАБОТЕ С РОДИТЕЛЯМИ</a:t>
            </a:r>
            <a:br>
              <a:rPr lang="ru-RU" sz="20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</a:b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641" y="1239045"/>
            <a:ext cx="3341687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4687" y="1347033"/>
            <a:ext cx="3059909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955" y="1347033"/>
            <a:ext cx="3216211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25400"/>
            <a:ext cx="12191999" cy="6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2329" y="715301"/>
            <a:ext cx="10068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869" y="4291012"/>
            <a:ext cx="3408363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3119" y="789064"/>
            <a:ext cx="1050663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algn="ctr"/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Использование информационно-коммуникационных технологий для познавательного развития дошкольников в воспитательно-образовательном процессе:</a:t>
            </a:r>
          </a:p>
          <a:p>
            <a:pPr algn="just">
              <a:buFont typeface="+mj-lt"/>
              <a:buAutoNum type="arabicPeriod"/>
            </a:pPr>
            <a:r>
              <a:rPr lang="ru-RU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Способствует повышению </a:t>
            </a:r>
            <a:r>
              <a:rPr lang="ru-RU" sz="1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профессионального уровня </a:t>
            </a:r>
            <a:r>
              <a:rPr lang="ru-RU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педагога, </a:t>
            </a:r>
            <a:r>
              <a:rPr lang="ru-RU" sz="1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активизирует его </a:t>
            </a:r>
            <a:r>
              <a:rPr lang="ru-RU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на поиск новых нетрадиционных форм и методов обучения, </a:t>
            </a:r>
            <a:r>
              <a:rPr lang="ru-RU" sz="1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дает стимул </a:t>
            </a:r>
            <a:r>
              <a:rPr lang="ru-RU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к проявлению </a:t>
            </a:r>
            <a:r>
              <a:rPr lang="ru-RU" sz="1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творческих способностей в работе с детьми и родителями</a:t>
            </a:r>
            <a:endParaRPr lang="ru-RU" sz="16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 </a:t>
            </a:r>
          </a:p>
          <a:p>
            <a:pPr algn="just">
              <a:buFont typeface="+mj-lt"/>
              <a:buAutoNum type="arabicPeriod" startAt="2"/>
            </a:pPr>
            <a:r>
              <a:rPr lang="ru-RU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Увеличивает интерес детей к обучению, активизировало познавательную деятельность, повысило качество усвоения программного материала детьми. Использование мультимедиа средств превращает занятия в живое действие, вызывающее у детей неподдельный интерес, увлеченность изучаемым материалом. Ребенок не только видит, воспринимает, действует, он переживает эмоции.</a:t>
            </a:r>
          </a:p>
          <a:p>
            <a:pPr algn="just"/>
            <a:r>
              <a:rPr lang="ru-RU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 </a:t>
            </a:r>
          </a:p>
          <a:p>
            <a:pPr algn="just"/>
            <a:r>
              <a:rPr lang="ru-RU" sz="1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3. Поднимает уровень педагогической компетентности родителей, информированности их о жизни группы и результатах каждого конкретного ребёнка, усиливает интерес к событиям в детском саду.</a:t>
            </a:r>
          </a:p>
          <a:p>
            <a:pPr algn="just"/>
            <a:r>
              <a:rPr lang="ru-RU" sz="1400" dirty="0">
                <a:solidFill>
                  <a:srgbClr val="333333"/>
                </a:solidFill>
                <a:latin typeface="Bookman Old Style" panose="02050604050505020204" pitchFamily="18" charset="0"/>
              </a:rPr>
              <a:t> </a:t>
            </a:r>
            <a:endParaRPr lang="ru-RU" sz="14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730477"/>
            <a:ext cx="9144000" cy="1403123"/>
          </a:xfrm>
        </p:spPr>
        <p:txBody>
          <a:bodyPr>
            <a:normAutofit/>
          </a:bodyPr>
          <a:lstStyle/>
          <a:p>
            <a:r>
              <a:rPr lang="ru-RU" altLang="ru-RU" sz="1800" i="1" kern="0" dirty="0" smtClean="0">
                <a:solidFill>
                  <a:srgbClr val="000000"/>
                </a:solidFill>
                <a:latin typeface="Bookman Old Style" panose="02050604050505020204" pitchFamily="18" charset="0"/>
                <a:ea typeface="+mn-ea"/>
                <a:cs typeface="Aharoni" panose="02010803020104030203" pitchFamily="2" charset="-79"/>
              </a:rPr>
              <a:t/>
            </a:r>
            <a:br>
              <a:rPr lang="ru-RU" altLang="ru-RU" sz="1800" i="1" kern="0" dirty="0" smtClean="0">
                <a:solidFill>
                  <a:srgbClr val="000000"/>
                </a:solidFill>
                <a:latin typeface="Bookman Old Style" panose="02050604050505020204" pitchFamily="18" charset="0"/>
                <a:ea typeface="+mn-ea"/>
                <a:cs typeface="Aharoni" panose="02010803020104030203" pitchFamily="2" charset="-79"/>
              </a:rPr>
            </a:br>
            <a:r>
              <a:rPr lang="ru-RU" altLang="ru-RU" sz="1800" i="1" kern="0" dirty="0" smtClean="0">
                <a:solidFill>
                  <a:srgbClr val="000000"/>
                </a:solidFill>
                <a:latin typeface="Bookman Old Style" panose="02050604050505020204" pitchFamily="18" charset="0"/>
                <a:ea typeface="+mn-ea"/>
                <a:cs typeface="Aharoni" panose="02010803020104030203" pitchFamily="2" charset="-79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1647" y="761707"/>
            <a:ext cx="10372165" cy="492397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Что такое информационно-коммуникационные  </a:t>
            </a:r>
            <a:r>
              <a:rPr lang="ru-RU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технологии?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ru-RU" b="1" i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F:\depositphotos_5423903-Cartoon-smiling-desktop-compu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8650" y="4414837"/>
            <a:ext cx="2673350" cy="2443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1647" y="1802760"/>
            <a:ext cx="10372165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методов, способов и средств, обеспечивающих хранение, обработку, передачу и отображение информации и ориентированных на повышение эффективности и производительности труда». На современном этапе методы, способы и средства напрямую взаимосвязаны с компьютером (компьютерные технологии). (Словарь основных терминов и понятий)</a:t>
            </a:r>
          </a:p>
          <a:p>
            <a:pPr lvl="0"/>
            <a:endParaRPr lang="ru-RU" sz="105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 </a:t>
            </a:r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определяют методы, способы и средства взаимодействия человека с внешней средой (обратный процесс также важен). В этих коммуникациях компьютер занимает свое место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72343" y="827314"/>
            <a:ext cx="7271657" cy="216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r>
              <a:rPr lang="ru-RU" sz="2400" b="1" i="1" dirty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В своей работе педагог может использовать следующие средства информационно-коммуникативных 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технологий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r>
              <a:rPr lang="ru-RU" sz="2000" b="1" kern="0" dirty="0" smtClean="0">
                <a:solidFill>
                  <a:srgbClr val="7030A0"/>
                </a:solidFill>
                <a:latin typeface="Times New Roman" pitchFamily="18" charset="0"/>
              </a:rPr>
              <a:t>информации </a:t>
            </a:r>
            <a:r>
              <a:rPr lang="ru-RU" sz="2000" b="1" kern="0" dirty="0">
                <a:solidFill>
                  <a:srgbClr val="7030A0"/>
                </a:solidFill>
                <a:latin typeface="Times New Roman" pitchFamily="18" charset="0"/>
              </a:rPr>
              <a:t>в электронном формате:</a:t>
            </a:r>
            <a:r>
              <a:rPr lang="ru-RU" sz="2000" kern="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r>
              <a:rPr lang="ru-RU" sz="2000" kern="0" dirty="0">
                <a:solidFill>
                  <a:prstClr val="black"/>
                </a:solidFill>
                <a:latin typeface="Times New Roman" pitchFamily="18" charset="0"/>
              </a:rPr>
              <a:t>текст, видео, аудио, </a:t>
            </a:r>
            <a:r>
              <a:rPr lang="ru-RU" sz="2000" kern="0" dirty="0" smtClean="0">
                <a:solidFill>
                  <a:prstClr val="black"/>
                </a:solidFill>
                <a:latin typeface="Times New Roman" pitchFamily="18" charset="0"/>
              </a:rPr>
              <a:t>анимация, изображение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3081213"/>
            <a:ext cx="6096000" cy="6955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</a:rPr>
              <a:t>информационных носителей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</a:rPr>
              <a:t>: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DVD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CD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rPr>
              <a:t>, флэш-памяти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4963" y="2810937"/>
            <a:ext cx="60960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endParaRPr lang="ru-RU" sz="2200" b="1" dirty="0" smtClean="0">
              <a:solidFill>
                <a:srgbClr val="C0504D"/>
              </a:solidFill>
              <a:latin typeface="Times New Roman" pitchFamily="18" charset="0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endParaRPr lang="ru-RU" sz="2200" b="1" dirty="0">
              <a:solidFill>
                <a:srgbClr val="C0504D"/>
              </a:solidFill>
              <a:latin typeface="Times New Roman" pitchFamily="18" charset="0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endParaRPr lang="ru-RU" sz="2200" b="1" dirty="0" smtClean="0">
              <a:solidFill>
                <a:srgbClr val="C0504D"/>
              </a:solidFill>
              <a:latin typeface="Times New Roman" pitchFamily="18" charset="0"/>
            </a:endParaRP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</a:rPr>
              <a:t>аудиовизуального 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</a:rPr>
              <a:t>оборудования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</a:rPr>
              <a:t>:</a:t>
            </a:r>
            <a:r>
              <a:rPr lang="ru-RU" sz="26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</a:rPr>
              <a:t>компьютера, ноутбука, 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</a:rPr>
              <a:t>ЖК-телевизора, проектора, </a:t>
            </a:r>
          </a:p>
          <a:p>
            <a:pPr lvl="0" algn="ctr">
              <a:lnSpc>
                <a:spcPct val="80000"/>
              </a:lnSpc>
              <a:spcBef>
                <a:spcPct val="20000"/>
              </a:spcBef>
              <a:buClr>
                <a:prstClr val="black"/>
              </a:buClr>
              <a:defRPr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</a:rPr>
              <a:t>интерактивной доски….</a:t>
            </a:r>
          </a:p>
        </p:txBody>
      </p:sp>
      <p:pic>
        <p:nvPicPr>
          <p:cNvPr id="10" name="Picture 15" descr="18329930_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54" y="2099044"/>
            <a:ext cx="1381125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393" y="4439178"/>
            <a:ext cx="12319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8113" y="1548720"/>
            <a:ext cx="2060575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 descr="1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5950" y="3942987"/>
            <a:ext cx="1104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kakvosstanovi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5137089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F:\89c640f86993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981" y="5011646"/>
            <a:ext cx="1405720" cy="124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9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236" y="0"/>
            <a:ext cx="12191999" cy="6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9080" y="0"/>
            <a:ext cx="2945683" cy="19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1648" y="943429"/>
            <a:ext cx="8327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Правила и нормы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СанПиН </a:t>
            </a:r>
            <a:r>
              <a:rPr lang="ru-RU" sz="3200" b="1" i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при использовании ИКТ</a:t>
            </a:r>
            <a:endParaRPr lang="ru-RU" b="1" i="1" dirty="0">
              <a:solidFill>
                <a:srgbClr val="FF0000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1647" y="2024235"/>
            <a:ext cx="10497671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По требованиям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СанПиН занятия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 использованием компьютера предполагают для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детей 4-5 лет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– 10 минут, для детей 6-7 лет - 15 минут. Но если  использовать компьютер только в качестве экрана, то позволяется  при необходимости увеличивать занятие на 5 минут, но с обязательной сменой деятельности и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физкультминуткой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. В конце занятия обязательно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должна проводиться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гимнастика для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глаз;</a:t>
            </a:r>
            <a:endParaRPr lang="ru-RU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Конечно, обязательно проветривание помещения до и после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занятия;</a:t>
            </a:r>
            <a:endParaRPr lang="ru-RU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Занятия с использованием ИКТ проводятся не более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2–3 раза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в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неделю. По СанПиН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нам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размер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экрана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должен быть не менее 28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дюймов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(от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69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см).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Высота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установки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должна составлять 1 - 1,3 м.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от пола. При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просмотре телепередач детей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размещают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на расстоянии не ближе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2-3 м.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и не дальше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5-5,5 м.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от экрана. Стулья устанавливают в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4-5 рядов;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расстояние между рядами стульев должно быть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0,5-0,6 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м. Детей рассаживают с учетом </a:t>
            </a:r>
            <a:r>
              <a:rPr lang="ru-RU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роста.</a:t>
            </a: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Bookman Old Style" panose="02050604050505020204" pitchFamily="18" charset="0"/>
              </a:rPr>
            </a:br>
            <a:endParaRPr lang="ru-RU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2681" y="827314"/>
            <a:ext cx="8751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 smtClean="0">
                <a:ln w="11430"/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Преимущества использования ИКТ</a:t>
            </a:r>
            <a:br>
              <a:rPr lang="ru-RU" sz="2400" b="1" i="1" spc="50" dirty="0" smtClean="0">
                <a:ln w="11430"/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ru-RU" sz="2400" b="1" i="1" spc="50" dirty="0" smtClean="0">
                <a:ln w="11430"/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 перед традиционными </a:t>
            </a:r>
            <a:r>
              <a:rPr lang="ru-RU" sz="2400" b="1" i="1" spc="50" dirty="0">
                <a:ln w="11430"/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средствами </a:t>
            </a:r>
            <a:r>
              <a:rPr lang="ru-RU" sz="2400" b="1" i="1" spc="50" dirty="0" smtClean="0">
                <a:ln w="11430"/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обучения</a:t>
            </a:r>
            <a:endParaRPr lang="ru-RU" sz="24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3694" y="1262743"/>
            <a:ext cx="9850078" cy="4732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lnSpc>
                <a:spcPct val="90000"/>
              </a:lnSpc>
              <a:spcBef>
                <a:spcPts val="250"/>
              </a:spcBef>
              <a:buClr>
                <a:srgbClr val="B83D68"/>
              </a:buClr>
              <a:buSzPct val="80000"/>
            </a:pPr>
            <a:endParaRPr lang="ru-RU" sz="2600" b="1" dirty="0" smtClean="0">
              <a:solidFill>
                <a:srgbClr val="002060"/>
              </a:solidFill>
              <a:latin typeface="Verdana"/>
            </a:endParaRPr>
          </a:p>
          <a:p>
            <a:pPr marL="265176" lvl="0" indent="-265176">
              <a:lnSpc>
                <a:spcPct val="90000"/>
              </a:lnSpc>
              <a:spcBef>
                <a:spcPts val="250"/>
              </a:spcBef>
              <a:buClr>
                <a:srgbClr val="B83D68"/>
              </a:buClr>
              <a:buSzPct val="80000"/>
            </a:pPr>
            <a:endParaRPr lang="ru-RU" sz="26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265176" lvl="0" indent="-265176">
              <a:lnSpc>
                <a:spcPct val="90000"/>
              </a:lnSpc>
              <a:spcBef>
                <a:spcPts val="250"/>
              </a:spcBef>
              <a:buClr>
                <a:srgbClr val="B83D68"/>
              </a:buClr>
              <a:buSzPct val="80000"/>
            </a:pPr>
            <a:r>
              <a:rPr lang="ru-RU" sz="26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Данные </a:t>
            </a:r>
            <a:r>
              <a:rPr lang="ru-RU" sz="26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материалы: </a:t>
            </a:r>
          </a:p>
          <a:p>
            <a:pPr marL="265176" lvl="0" indent="-265176">
              <a:lnSpc>
                <a:spcPct val="90000"/>
              </a:lnSpc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позволяют увеличить восприятие материала; </a:t>
            </a:r>
          </a:p>
          <a:p>
            <a:pPr marL="265176" lvl="0" indent="-265176">
              <a:lnSpc>
                <a:spcPct val="90000"/>
              </a:lnSpc>
              <a:spcBef>
                <a:spcPts val="250"/>
              </a:spcBef>
              <a:buClr>
                <a:srgbClr val="B83D68"/>
              </a:buClr>
              <a:buFont typeface="Symbol" pitchFamily="18" charset="2"/>
              <a:buChar char=""/>
            </a:pP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обеспечивают наглядность; </a:t>
            </a:r>
          </a:p>
          <a:p>
            <a:pPr marL="265176" lvl="0" indent="-265176">
              <a:lnSpc>
                <a:spcPct val="90000"/>
              </a:lnSpc>
              <a:spcBef>
                <a:spcPts val="250"/>
              </a:spcBef>
              <a:buClr>
                <a:srgbClr val="B83D68"/>
              </a:buClr>
              <a:buFont typeface="Symbol" pitchFamily="18" charset="2"/>
              <a:buChar char=""/>
            </a:pP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повышает непроизвольное внимание детей, помогает развить произвольное; </a:t>
            </a:r>
          </a:p>
          <a:p>
            <a:pPr marL="265176" lvl="0" indent="-265176">
              <a:lnSpc>
                <a:spcPct val="90000"/>
              </a:lnSpc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побуждает детей к поисковой и познавательной деятельности; </a:t>
            </a:r>
          </a:p>
          <a:p>
            <a:pPr marL="265176" lvl="0" indent="-265176">
              <a:lnSpc>
                <a:spcPct val="90000"/>
              </a:lnSpc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способствует эффективному усвоению материала, развитию памяти, воображения, творчества </a:t>
            </a:r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детей; 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265176" lvl="0" indent="-265176">
              <a:lnSpc>
                <a:spcPct val="90000"/>
              </a:lnSpc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подбор 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иллюстративного материала </a:t>
            </a:r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для занятий;</a:t>
            </a:r>
            <a:endParaRPr lang="ru-RU" sz="2000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marL="265176" lvl="0" indent="-265176">
              <a:lnSpc>
                <a:spcPct val="90000"/>
              </a:lnSpc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создание 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дидактических игр</a:t>
            </a:r>
          </a:p>
          <a:p>
            <a:pPr marL="265176" lvl="0" indent="-265176">
              <a:lnSpc>
                <a:spcPct val="90000"/>
              </a:lnSpc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endParaRPr lang="ru-RU" sz="2000" dirty="0">
              <a:solidFill>
                <a:prstClr val="black"/>
              </a:solidFill>
              <a:latin typeface="Verdana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5716" y="0"/>
            <a:ext cx="2598055" cy="174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8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1064"/>
            <a:ext cx="12191999" cy="6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5156" y="4133665"/>
            <a:ext cx="4016843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3718" y="754743"/>
            <a:ext cx="10345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Области применения ИКТ педагогами ДОУ</a:t>
            </a:r>
            <a:endParaRPr lang="ru-RU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1295" y="1644430"/>
            <a:ext cx="9964910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 algn="ctr">
              <a:spcBef>
                <a:spcPts val="250"/>
              </a:spcBef>
              <a:buClr>
                <a:srgbClr val="B83D68"/>
              </a:buClr>
              <a:buSzPct val="80000"/>
            </a:pPr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Воспитательно-образовательный </a:t>
            </a: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процесс.</a:t>
            </a:r>
          </a:p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</a:pPr>
            <a:endParaRPr lang="ru-RU" sz="24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</a:pPr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3 вида занятий с использованием </a:t>
            </a:r>
            <a:r>
              <a:rPr lang="ru-RU" sz="2400" b="1" dirty="0" smtClean="0">
                <a:solidFill>
                  <a:srgbClr val="FF0000"/>
                </a:solidFill>
                <a:latin typeface="Bookman Old Style" panose="02050604050505020204" pitchFamily="18" charset="0"/>
                <a:cs typeface="Times New Roman" pitchFamily="18" charset="0"/>
              </a:rPr>
              <a:t>ИКТ</a:t>
            </a:r>
            <a:endParaRPr lang="ru-RU" sz="2400" b="1" dirty="0">
              <a:solidFill>
                <a:srgbClr val="FF000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Занятия с мультимедийной </a:t>
            </a:r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техникой;</a:t>
            </a:r>
            <a:endParaRPr lang="ru-RU" sz="24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Занятия с компьютерной </a:t>
            </a:r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техникой;</a:t>
            </a:r>
            <a:endParaRPr lang="ru-RU" sz="2400" b="1" dirty="0">
              <a:solidFill>
                <a:srgbClr val="7030A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marL="265176" lvl="0" indent="-265176">
              <a:spcBef>
                <a:spcPts val="250"/>
              </a:spcBef>
              <a:buClr>
                <a:srgbClr val="B83D68"/>
              </a:buClr>
              <a:buSzPct val="80000"/>
              <a:buFont typeface="Wingdings 2"/>
              <a:buChar char=""/>
            </a:pPr>
            <a:r>
              <a:rPr lang="ru-RU" sz="24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Диагностические </a:t>
            </a:r>
            <a:r>
              <a:rPr lang="ru-RU" sz="26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занятия</a:t>
            </a:r>
            <a:endParaRPr lang="ru-RU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3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7459" y="769257"/>
            <a:ext cx="9641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МАТЕРИАЛ ДЛЯ РАБОТЫ С ДЕТЬМИ</a:t>
            </a:r>
            <a:br>
              <a:rPr lang="ru-RU" sz="2800" b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</a:br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9885" y="1803431"/>
            <a:ext cx="5882350" cy="1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ОБУЧАЮЩИЕ, </a:t>
            </a:r>
            <a:endParaRPr lang="ru-RU" sz="2000" b="1" dirty="0" smtClean="0">
              <a:solidFill>
                <a:srgbClr val="7030A0"/>
              </a:solidFill>
              <a:latin typeface="Bookman Old Style" panose="02050604050505020204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РАЗВИВАЮЩИЕ </a:t>
            </a:r>
            <a:r>
              <a:rPr lang="ru-RU" sz="2000" b="1" dirty="0">
                <a:solidFill>
                  <a:srgbClr val="7030A0"/>
                </a:solidFill>
                <a:latin typeface="Bookman Old Style" panose="02050604050505020204" pitchFamily="18" charset="0"/>
                <a:cs typeface="Times New Roman" pitchFamily="18" charset="0"/>
              </a:rPr>
              <a:t>ИГРЫ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49148" y="1489705"/>
            <a:ext cx="2502175" cy="205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130"/>
          <a:stretch/>
        </p:blipFill>
        <p:spPr bwMode="auto">
          <a:xfrm>
            <a:off x="4378236" y="3720872"/>
            <a:ext cx="3335337" cy="203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134" y="3056636"/>
            <a:ext cx="2646363" cy="264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3811" y="3720872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6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0000" y="1001486"/>
            <a:ext cx="660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  <a:t>ПРЕЗЕНТАЦИИ</a:t>
            </a:r>
            <a:br>
              <a:rPr lang="ru-RU" sz="2800" b="1" i="1" dirty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Times New Roman" panose="02020603050405020304" pitchFamily="18" charset="0"/>
              </a:rPr>
            </a:br>
            <a:endParaRPr lang="ru-RU" sz="2800" i="1" dirty="0">
              <a:latin typeface="Bookman Old Style" panose="020506040505050202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7836">
            <a:off x="1238058" y="1746485"/>
            <a:ext cx="3603625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547" y="1451345"/>
            <a:ext cx="3913187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00883">
            <a:off x="4412910" y="3393536"/>
            <a:ext cx="3432175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4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aHR0cDovL2ZyZWVwcHQucnUvRm9ueS8wNDcuan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901" y="36372"/>
            <a:ext cx="12191999" cy="69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8" y="820270"/>
            <a:ext cx="333529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42" y="820270"/>
            <a:ext cx="358577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843" y="820270"/>
            <a:ext cx="2950244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9" y="3642363"/>
            <a:ext cx="3397753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342" y="3642363"/>
            <a:ext cx="2425668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27320"/>
          <a:stretch/>
        </p:blipFill>
        <p:spPr>
          <a:xfrm>
            <a:off x="7322923" y="3602038"/>
            <a:ext cx="4035682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169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681</TotalTime>
  <Words>365</Words>
  <Application>Microsoft Office PowerPoint</Application>
  <PresentationFormat>Широкоэкранный</PresentationFormat>
  <Paragraphs>67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Aharoni</vt:lpstr>
      <vt:lpstr>Arial</vt:lpstr>
      <vt:lpstr>Bookman Old Style</vt:lpstr>
      <vt:lpstr>Calibri</vt:lpstr>
      <vt:lpstr>Calibri Light</vt:lpstr>
      <vt:lpstr>Symbol</vt:lpstr>
      <vt:lpstr>Times New Roman</vt:lpstr>
      <vt:lpstr>Verdana</vt:lpstr>
      <vt:lpstr>Wingdings 2</vt:lpstr>
      <vt:lpstr>Тема Office</vt:lpstr>
      <vt:lpstr> МДОУ «Детский сад № 10 КВ»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322</dc:creator>
  <cp:lastModifiedBy>User</cp:lastModifiedBy>
  <cp:revision>59</cp:revision>
  <dcterms:created xsi:type="dcterms:W3CDTF">2016-03-25T12:13:07Z</dcterms:created>
  <dcterms:modified xsi:type="dcterms:W3CDTF">2026-02-10T16:07:54Z</dcterms:modified>
</cp:coreProperties>
</file>