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3" r:id="rId5"/>
    <p:sldId id="266" r:id="rId6"/>
    <p:sldId id="267" r:id="rId7"/>
    <p:sldId id="268" r:id="rId8"/>
    <p:sldId id="260" r:id="rId9"/>
    <p:sldId id="261" r:id="rId10"/>
    <p:sldId id="262" r:id="rId11"/>
    <p:sldId id="269" r:id="rId12"/>
    <p:sldId id="270" r:id="rId13"/>
    <p:sldId id="271" r:id="rId14"/>
    <p:sldId id="272" r:id="rId15"/>
    <p:sldId id="273" r:id="rId16"/>
    <p:sldId id="274" r:id="rId17"/>
    <p:sldId id="275" r:id="rId18"/>
    <p:sldId id="276" r:id="rId19"/>
    <p:sldId id="277" r:id="rId20"/>
    <p:sldId id="278" r:id="rId21"/>
    <p:sldId id="280" r:id="rId22"/>
    <p:sldId id="281" r:id="rId23"/>
    <p:sldId id="282" r:id="rId24"/>
    <p:sldId id="283" r:id="rId25"/>
    <p:sldId id="284"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4F3FB82B-8A2B-4B10-9A58-6DBAA311AF9B}"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FB82B-8A2B-4B10-9A58-6DBAA311AF9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FB82B-8A2B-4B10-9A58-6DBAA311AF9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FB82B-8A2B-4B10-9A58-6DBAA311AF9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FB82B-8A2B-4B10-9A58-6DBAA311AF9B}"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F3FB82B-8A2B-4B10-9A58-6DBAA311AF9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F3FB82B-8A2B-4B10-9A58-6DBAA311AF9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F3FB82B-8A2B-4B10-9A58-6DBAA311AF9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F3FB82B-8A2B-4B10-9A58-6DBAA311AF9B}"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F3FB82B-8A2B-4B10-9A58-6DBAA311AF9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4EFBBF4A-DBA3-4D1E-93AD-DAFD8BEEAC1F}" type="datetimeFigureOut">
              <a:rPr lang="ru-RU" smtClean="0"/>
              <a:pPr/>
              <a:t>07.02.2018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F3FB82B-8A2B-4B10-9A58-6DBAA311AF9B}"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EFBBF4A-DBA3-4D1E-93AD-DAFD8BEEAC1F}" type="datetimeFigureOut">
              <a:rPr lang="ru-RU" smtClean="0"/>
              <a:pPr/>
              <a:t>07.02.2018</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F3FB82B-8A2B-4B10-9A58-6DBAA311AF9B}"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2357430"/>
            <a:ext cx="8286776" cy="1928826"/>
          </a:xfrm>
        </p:spPr>
        <p:txBody>
          <a:bodyPr>
            <a:noAutofit/>
          </a:bodyPr>
          <a:lstStyle/>
          <a:p>
            <a:pPr algn="ctr"/>
            <a:r>
              <a:rPr lang="ru-RU"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НЕ СТЫДНО ЗНАТЬ,</a:t>
            </a:r>
            <a:br>
              <a:rPr lang="ru-RU"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СТЫДНО НЕ УЧИТЬСЯ!</a:t>
            </a:r>
            <a:endParaRPr lang="ru-RU"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0"/>
            <a:ext cx="7498080" cy="1143000"/>
          </a:xfrm>
        </p:spPr>
        <p:txBody>
          <a:bodyPr/>
          <a:lstStyle/>
          <a:p>
            <a:r>
              <a:rPr lang="ru-RU" dirty="0" smtClean="0"/>
              <a:t>Реши задачу</a:t>
            </a:r>
            <a:endParaRPr lang="ru-RU" dirty="0"/>
          </a:p>
        </p:txBody>
      </p:sp>
      <p:sp>
        <p:nvSpPr>
          <p:cNvPr id="3" name="Прямоугольник 2"/>
          <p:cNvSpPr/>
          <p:nvPr/>
        </p:nvSpPr>
        <p:spPr>
          <a:xfrm>
            <a:off x="1500166" y="928670"/>
            <a:ext cx="7143800" cy="5693866"/>
          </a:xfrm>
          <a:prstGeom prst="rect">
            <a:avLst/>
          </a:prstGeom>
        </p:spPr>
        <p:txBody>
          <a:bodyPr wrap="square">
            <a:spAutoFit/>
          </a:bodyPr>
          <a:lstStyle/>
          <a:p>
            <a:pPr marL="514350" indent="-514350">
              <a:buFont typeface="+mj-lt"/>
              <a:buAutoNum type="romanUcPeriod"/>
            </a:pPr>
            <a:r>
              <a:rPr lang="ru-RU" sz="2800" dirty="0" smtClean="0"/>
              <a:t>(Физика)   Имеется </a:t>
            </a:r>
            <a:r>
              <a:rPr lang="ru-RU" sz="2800" dirty="0" smtClean="0"/>
              <a:t>радиоактивное вещество массой 256 г, масса которого за сутки уменьшается вдвое. Какова станет масса вещества на 2 сутки </a:t>
            </a:r>
            <a:r>
              <a:rPr lang="en-US" sz="2800" dirty="0" smtClean="0"/>
              <a:t>?</a:t>
            </a:r>
            <a:r>
              <a:rPr lang="ru-RU" sz="2800" dirty="0" smtClean="0"/>
              <a:t> на 3 сутки</a:t>
            </a:r>
            <a:r>
              <a:rPr lang="en-US" sz="2800" dirty="0" smtClean="0"/>
              <a:t>?</a:t>
            </a:r>
            <a:r>
              <a:rPr lang="ru-RU" sz="2800" dirty="0" smtClean="0"/>
              <a:t> на 5 сутки</a:t>
            </a:r>
            <a:r>
              <a:rPr lang="en-US" sz="2800" dirty="0" smtClean="0"/>
              <a:t>?</a:t>
            </a:r>
            <a:endParaRPr lang="ru-RU" sz="2800" dirty="0"/>
          </a:p>
          <a:p>
            <a:pPr marL="400050" indent="-400050">
              <a:buFont typeface="+mj-lt"/>
              <a:buAutoNum type="romanUcPeriod"/>
            </a:pPr>
            <a:r>
              <a:rPr lang="ru-RU" sz="2800" dirty="0" smtClean="0"/>
              <a:t>(Экономика)   Срочный вклад, положенный в сберегательный банк, ежегодно увеличивается на 5%. Каким станет вклад через 5 лет, если вначале он был равен 1000 рублей</a:t>
            </a:r>
            <a:r>
              <a:rPr lang="en-US" sz="2800" dirty="0" smtClean="0"/>
              <a:t>?</a:t>
            </a:r>
            <a:endParaRPr lang="ru-RU" sz="2800" dirty="0" smtClean="0"/>
          </a:p>
          <a:p>
            <a:pPr marL="400050" indent="-400050">
              <a:buFont typeface="+mj-lt"/>
              <a:buAutoNum type="romanUcPeriod"/>
            </a:pPr>
            <a:r>
              <a:rPr lang="ru-RU" sz="2800" dirty="0" smtClean="0"/>
              <a:t>(Биология)   Бактерия </a:t>
            </a:r>
            <a:r>
              <a:rPr lang="ru-RU" sz="2800" dirty="0" smtClean="0"/>
              <a:t>1 секунду делится на </a:t>
            </a:r>
            <a:r>
              <a:rPr lang="ru-RU" sz="2800" dirty="0" smtClean="0"/>
              <a:t>2. </a:t>
            </a:r>
            <a:r>
              <a:rPr lang="ru-RU" sz="2800" dirty="0" smtClean="0"/>
              <a:t>Сколько бактерий будет в пробирке  через 5 секунд</a:t>
            </a:r>
            <a:r>
              <a:rPr lang="en-US" sz="2800" dirty="0" smtClean="0"/>
              <a:t>?</a:t>
            </a:r>
            <a:endParaRPr lang="ru-RU"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290" y="2786058"/>
            <a:ext cx="7498080" cy="1143000"/>
          </a:xfrm>
        </p:spPr>
        <p:txBody>
          <a:bodyPr>
            <a:noAutofit/>
          </a:bodyPr>
          <a:lstStyle/>
          <a:p>
            <a:r>
              <a:rPr lang="ru-RU"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Физкультминутка</a:t>
            </a:r>
            <a:endParaRPr lang="ru-RU" sz="7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285852" y="214290"/>
            <a:ext cx="7500990" cy="4216539"/>
          </a:xfrm>
          <a:prstGeom prst="rect">
            <a:avLst/>
          </a:prstGeom>
        </p:spPr>
        <p:txBody>
          <a:bodyPr wrap="square">
            <a:spAutoFit/>
          </a:bodyPr>
          <a:lstStyle/>
          <a:p>
            <a:pPr algn="just">
              <a:spcBef>
                <a:spcPct val="50000"/>
              </a:spcBef>
            </a:pPr>
            <a:r>
              <a:rPr lang="ru-RU" sz="2800" dirty="0" smtClean="0">
                <a:solidFill>
                  <a:srgbClr val="993300"/>
                </a:solidFill>
              </a:rPr>
              <a:t>Шахматная игра была придумана в Индии, и когда индусский царь Шерам познакомился с нею, он был восхищен ее остроумием и разнообразием возможных в ней положений.  Узнав, что она изобретена одним из его подданных, царь приказал его позвать, чтобы лично наградить за удачную выдумку</a:t>
            </a:r>
            <a:r>
              <a:rPr lang="ru-RU" sz="2400" dirty="0" smtClean="0">
                <a:solidFill>
                  <a:srgbClr val="993300"/>
                </a:solidFill>
              </a:rPr>
              <a:t>. Изобретатель, его звали Сета, явился к трону повелителя. Это был скромно одетый ученый, получавший средства к жизни от своих учеников.</a:t>
            </a:r>
            <a:endParaRPr lang="ru-RU" sz="2400" dirty="0">
              <a:solidFill>
                <a:srgbClr val="993300"/>
              </a:solidFill>
            </a:endParaRPr>
          </a:p>
        </p:txBody>
      </p:sp>
      <p:pic>
        <p:nvPicPr>
          <p:cNvPr id="4" name="Picture 4" descr="безымянный2"/>
          <p:cNvPicPr>
            <a:picLocks noChangeAspect="1" noChangeArrowheads="1"/>
          </p:cNvPicPr>
          <p:nvPr/>
        </p:nvPicPr>
        <p:blipFill>
          <a:blip r:embed="rId2" cstate="print">
            <a:lum bright="-6000" contrast="6000"/>
            <a:extLst>
              <a:ext uri="{28A0092B-C50C-407E-A947-70E740481C1C}">
                <a14:useLocalDpi xmlns="" xmlns:a14="http://schemas.microsoft.com/office/drawing/2010/main" val="0"/>
              </a:ext>
            </a:extLst>
          </a:blip>
          <a:srcRect r="594" b="1848"/>
          <a:stretch>
            <a:fillRect/>
          </a:stretch>
        </p:blipFill>
        <p:spPr>
          <a:xfrm>
            <a:off x="2928926" y="4357694"/>
            <a:ext cx="4176712" cy="230981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кар1"/>
          <p:cNvPicPr>
            <a:picLocks noChangeAspect="1" noChangeArrowheads="1"/>
          </p:cNvPicPr>
          <p:nvPr/>
        </p:nvPicPr>
        <p:blipFill>
          <a:blip r:embed="rId2" cstate="print">
            <a:extLst>
              <a:ext uri="{28A0092B-C50C-407E-A947-70E740481C1C}">
                <a14:useLocalDpi xmlns="" xmlns:a14="http://schemas.microsoft.com/office/drawing/2010/main" val="0"/>
              </a:ext>
            </a:extLst>
          </a:blip>
          <a:srcRect b="29463"/>
          <a:stretch>
            <a:fillRect/>
          </a:stretch>
        </p:blipFill>
        <p:spPr>
          <a:xfrm>
            <a:off x="1147337" y="428604"/>
            <a:ext cx="1995903" cy="2286016"/>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4" name="Прямоугольник 3"/>
          <p:cNvSpPr/>
          <p:nvPr/>
        </p:nvSpPr>
        <p:spPr>
          <a:xfrm>
            <a:off x="3214678" y="0"/>
            <a:ext cx="5929322" cy="3108543"/>
          </a:xfrm>
          <a:prstGeom prst="rect">
            <a:avLst/>
          </a:prstGeom>
        </p:spPr>
        <p:txBody>
          <a:bodyPr wrap="square">
            <a:spAutoFit/>
          </a:bodyPr>
          <a:lstStyle/>
          <a:p>
            <a:pPr algn="just"/>
            <a:r>
              <a:rPr lang="ru-RU" sz="2800" dirty="0" smtClean="0">
                <a:solidFill>
                  <a:srgbClr val="993300"/>
                </a:solidFill>
              </a:rPr>
              <a:t>Я желаю достойно вознаградить тебя, Сета, за прекрасную игру, которую ты придумал, -сказал царь.</a:t>
            </a:r>
          </a:p>
          <a:p>
            <a:pPr algn="just"/>
            <a:r>
              <a:rPr lang="ru-RU" sz="2800" dirty="0" smtClean="0">
                <a:solidFill>
                  <a:srgbClr val="993300"/>
                </a:solidFill>
              </a:rPr>
              <a:t>   Мудрец поклонился</a:t>
            </a:r>
            <a:r>
              <a:rPr lang="ru-RU" sz="2800" dirty="0" smtClean="0">
                <a:solidFill>
                  <a:srgbClr val="993300"/>
                </a:solidFill>
              </a:rPr>
              <a:t>.</a:t>
            </a:r>
          </a:p>
          <a:p>
            <a:pPr algn="just"/>
            <a:r>
              <a:rPr lang="ru-RU" sz="2800" dirty="0" smtClean="0">
                <a:solidFill>
                  <a:srgbClr val="993300"/>
                </a:solidFill>
              </a:rPr>
              <a:t>-Я достаточно богат, чтобы исполнить самое смелое твое пожелание, - продолжал царь.</a:t>
            </a:r>
            <a:endParaRPr lang="ru-RU" sz="2800" dirty="0"/>
          </a:p>
        </p:txBody>
      </p:sp>
      <p:sp>
        <p:nvSpPr>
          <p:cNvPr id="5" name="Прямоугольник 4"/>
          <p:cNvSpPr/>
          <p:nvPr/>
        </p:nvSpPr>
        <p:spPr>
          <a:xfrm>
            <a:off x="1000100" y="3000372"/>
            <a:ext cx="8143900" cy="3539430"/>
          </a:xfrm>
          <a:prstGeom prst="rect">
            <a:avLst/>
          </a:prstGeom>
        </p:spPr>
        <p:txBody>
          <a:bodyPr wrap="square">
            <a:spAutoFit/>
          </a:bodyPr>
          <a:lstStyle/>
          <a:p>
            <a:pPr algn="just"/>
            <a:r>
              <a:rPr lang="ru-RU" sz="2800" dirty="0" smtClean="0">
                <a:solidFill>
                  <a:srgbClr val="993300"/>
                </a:solidFill>
              </a:rPr>
              <a:t>. </a:t>
            </a:r>
            <a:r>
              <a:rPr lang="ru-RU" sz="2800" dirty="0" smtClean="0">
                <a:solidFill>
                  <a:srgbClr val="993300"/>
                </a:solidFill>
              </a:rPr>
              <a:t>- Назови награду, которая тебя удовлетворит, и ты получишь ее.</a:t>
            </a:r>
          </a:p>
          <a:p>
            <a:pPr algn="just"/>
            <a:r>
              <a:rPr lang="ru-RU" sz="2800" dirty="0" smtClean="0">
                <a:solidFill>
                  <a:srgbClr val="993300"/>
                </a:solidFill>
              </a:rPr>
              <a:t>   Сета молчал.</a:t>
            </a:r>
          </a:p>
          <a:p>
            <a:pPr algn="just"/>
            <a:r>
              <a:rPr lang="ru-RU" sz="2800" dirty="0" smtClean="0">
                <a:solidFill>
                  <a:srgbClr val="993300"/>
                </a:solidFill>
              </a:rPr>
              <a:t>   -Не робей, - ободрил его царь. – Выскажи свое желание. Я не пожалею ничего, чтобы исполнить его.</a:t>
            </a:r>
          </a:p>
          <a:p>
            <a:pPr algn="just"/>
            <a:r>
              <a:rPr lang="ru-RU" sz="2800" dirty="0" smtClean="0">
                <a:solidFill>
                  <a:srgbClr val="993300"/>
                </a:solidFill>
              </a:rPr>
              <a:t>   -Велика доброта твоя, повелитель. Но дай срок обдумать ответ. Завтра я сообщу тебе мою просьбу.</a:t>
            </a:r>
            <a:endParaRPr lang="ru-RU"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шах1"/>
          <p:cNvPicPr>
            <a:picLocks noChangeAspect="1" noChangeArrowheads="1"/>
          </p:cNvPicPr>
          <p:nvPr/>
        </p:nvPicPr>
        <p:blipFill>
          <a:blip r:embed="rId2" cstate="print">
            <a:lum bright="-12000"/>
            <a:extLst>
              <a:ext uri="{28A0092B-C50C-407E-A947-70E740481C1C}">
                <a14:useLocalDpi xmlns="" xmlns:a14="http://schemas.microsoft.com/office/drawing/2010/main" val="0"/>
              </a:ext>
            </a:extLst>
          </a:blip>
          <a:srcRect/>
          <a:stretch>
            <a:fillRect/>
          </a:stretch>
        </p:blipFill>
        <p:spPr>
          <a:xfrm>
            <a:off x="7000892" y="4286256"/>
            <a:ext cx="1914525" cy="2395537"/>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3" name="Прямоугольник 2"/>
          <p:cNvSpPr/>
          <p:nvPr/>
        </p:nvSpPr>
        <p:spPr>
          <a:xfrm>
            <a:off x="1285852" y="416855"/>
            <a:ext cx="7572428" cy="3797963"/>
          </a:xfrm>
          <a:prstGeom prst="rect">
            <a:avLst/>
          </a:prstGeom>
        </p:spPr>
        <p:txBody>
          <a:bodyPr wrap="square">
            <a:spAutoFit/>
          </a:bodyPr>
          <a:lstStyle/>
          <a:p>
            <a:pPr algn="just">
              <a:spcBef>
                <a:spcPct val="20000"/>
              </a:spcBef>
            </a:pPr>
            <a:r>
              <a:rPr lang="ru-RU" sz="2800" dirty="0" smtClean="0">
                <a:solidFill>
                  <a:srgbClr val="993300"/>
                </a:solidFill>
              </a:rPr>
              <a:t>Когда на другой день Сета снова явился к ступеням трона, он удивил царя беспримерной скромностью своей просьбы.</a:t>
            </a:r>
          </a:p>
          <a:p>
            <a:pPr algn="just">
              <a:spcBef>
                <a:spcPct val="20000"/>
              </a:spcBef>
            </a:pPr>
            <a:r>
              <a:rPr lang="ru-RU" sz="2800" dirty="0" smtClean="0">
                <a:solidFill>
                  <a:srgbClr val="993300"/>
                </a:solidFill>
              </a:rPr>
              <a:t>  -Повелитель, - сказал Сета, - прикажи выдать мне за первую клетку шахматной доски одно пшеничное зерно.</a:t>
            </a:r>
          </a:p>
          <a:p>
            <a:pPr algn="just">
              <a:spcBef>
                <a:spcPct val="20000"/>
              </a:spcBef>
            </a:pPr>
            <a:r>
              <a:rPr lang="ru-RU" sz="2800" dirty="0" smtClean="0">
                <a:solidFill>
                  <a:srgbClr val="993300"/>
                </a:solidFill>
              </a:rPr>
              <a:t>  -Простое пшеничное зерно? – изумился царь.</a:t>
            </a:r>
          </a:p>
          <a:p>
            <a:pPr algn="just">
              <a:spcBef>
                <a:spcPct val="20000"/>
              </a:spcBef>
            </a:pPr>
            <a:r>
              <a:rPr lang="ru-RU" sz="2800" dirty="0" smtClean="0">
                <a:solidFill>
                  <a:srgbClr val="993300"/>
                </a:solidFill>
              </a:rPr>
              <a:t>  </a:t>
            </a:r>
            <a:endParaRPr lang="ru-RU" sz="2800" dirty="0">
              <a:solidFill>
                <a:srgbClr val="993300"/>
              </a:solidFill>
            </a:endParaRPr>
          </a:p>
        </p:txBody>
      </p:sp>
      <p:sp>
        <p:nvSpPr>
          <p:cNvPr id="5" name="Прямоугольник 4"/>
          <p:cNvSpPr/>
          <p:nvPr/>
        </p:nvSpPr>
        <p:spPr>
          <a:xfrm>
            <a:off x="1428728" y="3786190"/>
            <a:ext cx="5286412" cy="1815882"/>
          </a:xfrm>
          <a:prstGeom prst="rect">
            <a:avLst/>
          </a:prstGeom>
        </p:spPr>
        <p:txBody>
          <a:bodyPr wrap="square">
            <a:spAutoFit/>
          </a:bodyPr>
          <a:lstStyle/>
          <a:p>
            <a:r>
              <a:rPr lang="ru-RU" sz="2800" dirty="0" smtClean="0">
                <a:solidFill>
                  <a:srgbClr val="993300"/>
                </a:solidFill>
              </a:rPr>
              <a:t>-Да, повелитель. За вторую клетку прикажи выдать 2 зерна,  за третью - 4, за четвертую - 8, за пятую - 16, за шестую -32…</a:t>
            </a:r>
            <a:endParaRPr lang="ru-RU"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357290" y="214290"/>
            <a:ext cx="7429552" cy="4056495"/>
          </a:xfrm>
          <a:prstGeom prst="rect">
            <a:avLst/>
          </a:prstGeom>
        </p:spPr>
        <p:txBody>
          <a:bodyPr wrap="square">
            <a:spAutoFit/>
          </a:bodyPr>
          <a:lstStyle/>
          <a:p>
            <a:pPr algn="just">
              <a:spcBef>
                <a:spcPct val="20000"/>
              </a:spcBef>
            </a:pPr>
            <a:r>
              <a:rPr lang="ru-RU" sz="2800" dirty="0" smtClean="0">
                <a:solidFill>
                  <a:srgbClr val="993300"/>
                </a:solidFill>
              </a:rPr>
              <a:t>-Довольно, - с раздражением прервал его царь. – Ты получишь свои зерна за все 64 клетки доски, согласно твоему желанию: за каждую вдвое больше против предыдущей. Но знай, что просьба твоя недостойна моей щедрости. Прося такую ничтожную награду, ты непочтительно пренебрегаешь моей милостью. </a:t>
            </a:r>
            <a:r>
              <a:rPr lang="ru-RU" sz="2800" dirty="0" smtClean="0">
                <a:solidFill>
                  <a:srgbClr val="993300"/>
                </a:solidFill>
              </a:rPr>
              <a:t> Ступай</a:t>
            </a:r>
            <a:r>
              <a:rPr lang="ru-RU" sz="2800" dirty="0" smtClean="0">
                <a:solidFill>
                  <a:srgbClr val="993300"/>
                </a:solidFill>
              </a:rPr>
              <a:t>. </a:t>
            </a:r>
          </a:p>
          <a:p>
            <a:pPr algn="just">
              <a:spcBef>
                <a:spcPct val="20000"/>
              </a:spcBef>
            </a:pPr>
            <a:r>
              <a:rPr lang="ru-RU" sz="2800" dirty="0" smtClean="0">
                <a:solidFill>
                  <a:srgbClr val="993300"/>
                </a:solidFill>
              </a:rPr>
              <a:t>  </a:t>
            </a:r>
            <a:endParaRPr lang="ru-RU" sz="2800" dirty="0">
              <a:solidFill>
                <a:srgbClr val="993300"/>
              </a:solidFill>
            </a:endParaRPr>
          </a:p>
        </p:txBody>
      </p:sp>
      <p:sp>
        <p:nvSpPr>
          <p:cNvPr id="4" name="Прямоугольник 3"/>
          <p:cNvSpPr/>
          <p:nvPr/>
        </p:nvSpPr>
        <p:spPr>
          <a:xfrm>
            <a:off x="1428728" y="3714752"/>
            <a:ext cx="5072098" cy="2662267"/>
          </a:xfrm>
          <a:prstGeom prst="rect">
            <a:avLst/>
          </a:prstGeom>
        </p:spPr>
        <p:txBody>
          <a:bodyPr wrap="square">
            <a:spAutoFit/>
          </a:bodyPr>
          <a:lstStyle/>
          <a:p>
            <a:pPr algn="just">
              <a:spcBef>
                <a:spcPct val="20000"/>
              </a:spcBef>
            </a:pPr>
            <a:r>
              <a:rPr lang="ru-RU" sz="2800" dirty="0" smtClean="0">
                <a:solidFill>
                  <a:srgbClr val="993300"/>
                </a:solidFill>
              </a:rPr>
              <a:t>Слуги мои вынесут тебе твой мешок с пшеницей. </a:t>
            </a:r>
            <a:r>
              <a:rPr lang="ru-RU" sz="2800" dirty="0" smtClean="0">
                <a:solidFill>
                  <a:srgbClr val="993300"/>
                </a:solidFill>
              </a:rPr>
              <a:t>Сета </a:t>
            </a:r>
            <a:r>
              <a:rPr lang="ru-RU" sz="2800" dirty="0" smtClean="0">
                <a:solidFill>
                  <a:srgbClr val="993300"/>
                </a:solidFill>
              </a:rPr>
              <a:t>улыбнулся хитро, покинул дворец и стал дожидаться </a:t>
            </a:r>
            <a:r>
              <a:rPr lang="ru-RU" sz="2800" dirty="0" smtClean="0">
                <a:solidFill>
                  <a:srgbClr val="993300"/>
                </a:solidFill>
              </a:rPr>
              <a:t> у  ворот дворца</a:t>
            </a:r>
            <a:r>
              <a:rPr lang="ru-RU" sz="2800" dirty="0" smtClean="0">
                <a:solidFill>
                  <a:srgbClr val="993300"/>
                </a:solidFill>
              </a:rPr>
              <a:t>.</a:t>
            </a:r>
          </a:p>
          <a:p>
            <a:pPr>
              <a:spcBef>
                <a:spcPct val="50000"/>
              </a:spcBef>
            </a:pPr>
            <a:endParaRPr lang="ru-RU" dirty="0"/>
          </a:p>
        </p:txBody>
      </p:sp>
      <p:pic>
        <p:nvPicPr>
          <p:cNvPr id="5" name="Picture 3" descr="кар3"/>
          <p:cNvPicPr>
            <a:picLocks noChangeAspect="1" noChangeArrowheads="1"/>
          </p:cNvPicPr>
          <p:nvPr/>
        </p:nvPicPr>
        <p:blipFill>
          <a:blip r:embed="rId2" cstate="print">
            <a:extLst>
              <a:ext uri="{28A0092B-C50C-407E-A947-70E740481C1C}">
                <a14:useLocalDpi xmlns="" xmlns:a14="http://schemas.microsoft.com/office/drawing/2010/main" val="0"/>
              </a:ext>
            </a:extLst>
          </a:blip>
          <a:srcRect t="9721"/>
          <a:stretch>
            <a:fillRect/>
          </a:stretch>
        </p:blipFill>
        <p:spPr>
          <a:xfrm>
            <a:off x="6643702" y="3798168"/>
            <a:ext cx="2246310" cy="2770905"/>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3" descr="yalma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a:xfrm>
            <a:off x="1214414" y="1361454"/>
            <a:ext cx="3000396" cy="3853496"/>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4" name="Прямоугольник 3"/>
          <p:cNvSpPr/>
          <p:nvPr/>
        </p:nvSpPr>
        <p:spPr>
          <a:xfrm>
            <a:off x="4429124" y="1170935"/>
            <a:ext cx="4572000" cy="4401205"/>
          </a:xfrm>
          <a:prstGeom prst="rect">
            <a:avLst/>
          </a:prstGeom>
        </p:spPr>
        <p:txBody>
          <a:bodyPr>
            <a:spAutoFit/>
          </a:bodyPr>
          <a:lstStyle/>
          <a:p>
            <a:r>
              <a:rPr lang="ru-RU" sz="2800" dirty="0" smtClean="0">
                <a:solidFill>
                  <a:srgbClr val="993300"/>
                </a:solidFill>
                <a:latin typeface="Comic Sans MS" pitchFamily="66" charset="0"/>
              </a:rPr>
              <a:t>Почему так хитро улыбнулся Сета?</a:t>
            </a:r>
          </a:p>
          <a:p>
            <a:r>
              <a:rPr lang="ru-RU" sz="2800" dirty="0" smtClean="0">
                <a:solidFill>
                  <a:srgbClr val="993300"/>
                </a:solidFill>
                <a:latin typeface="Comic Sans MS" pitchFamily="66" charset="0"/>
              </a:rPr>
              <a:t>   Прав ли был индусский царь, считая просьбу Сеты ничтожной, полагая, что все зерна пшеницы уместятся в один мешок? </a:t>
            </a:r>
          </a:p>
          <a:p>
            <a:r>
              <a:rPr lang="ru-RU" sz="2800" dirty="0" smtClean="0">
                <a:solidFill>
                  <a:srgbClr val="993300"/>
                </a:solidFill>
                <a:latin typeface="Comic Sans MS" pitchFamily="66" charset="0"/>
              </a:rPr>
              <a:t>   Об этом ты узнаешь чуточку позже.</a:t>
            </a:r>
            <a:endParaRPr lang="ru-RU" sz="2800" dirty="0" smtClean="0">
              <a:solidFill>
                <a:srgbClr val="993300"/>
              </a:solidFill>
              <a:latin typeface="Comic Sans MS" pitchFamily="66"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42976" y="71414"/>
            <a:ext cx="7786742" cy="6986528"/>
          </a:xfrm>
          <a:prstGeom prst="rect">
            <a:avLst/>
          </a:prstGeom>
        </p:spPr>
        <p:txBody>
          <a:bodyPr wrap="square">
            <a:spAutoFit/>
          </a:bodyPr>
          <a:lstStyle/>
          <a:p>
            <a:pPr algn="just">
              <a:spcBef>
                <a:spcPct val="50000"/>
              </a:spcBef>
            </a:pPr>
            <a:r>
              <a:rPr lang="ru-RU" sz="2700" dirty="0" smtClean="0">
                <a:solidFill>
                  <a:srgbClr val="993300"/>
                </a:solidFill>
              </a:rPr>
              <a:t>За обедом царь вспомнил об изобретателе шахмат и послал узнать, унес ли Сета свою жалкую награду.</a:t>
            </a:r>
          </a:p>
          <a:p>
            <a:pPr algn="just">
              <a:spcBef>
                <a:spcPct val="50000"/>
              </a:spcBef>
            </a:pPr>
            <a:r>
              <a:rPr lang="ru-RU" sz="2700" dirty="0" smtClean="0">
                <a:solidFill>
                  <a:srgbClr val="993300"/>
                </a:solidFill>
              </a:rPr>
              <a:t>   -Повелитель, - был ответ, - приказание твое исполняется. Придворные математики исчисляют  число следуемых зерен.</a:t>
            </a:r>
          </a:p>
          <a:p>
            <a:pPr algn="just">
              <a:spcBef>
                <a:spcPct val="50000"/>
              </a:spcBef>
            </a:pPr>
            <a:r>
              <a:rPr lang="ru-RU" sz="2700" dirty="0" smtClean="0">
                <a:solidFill>
                  <a:srgbClr val="993300"/>
                </a:solidFill>
              </a:rPr>
              <a:t>   Царь нахмурился. Он не привык, чтобы повеления его исполнялись так медлительно.</a:t>
            </a:r>
          </a:p>
          <a:p>
            <a:pPr algn="just">
              <a:spcBef>
                <a:spcPct val="50000"/>
              </a:spcBef>
            </a:pPr>
            <a:r>
              <a:rPr lang="ru-RU" sz="2700" dirty="0" smtClean="0">
                <a:solidFill>
                  <a:srgbClr val="993300"/>
                </a:solidFill>
              </a:rPr>
              <a:t>   Вечером, отходя ко сну, царь еще раз осведомился, давно ли Сета со своим мешком пшеницы покинул ограду дворца.</a:t>
            </a:r>
          </a:p>
          <a:p>
            <a:pPr algn="just">
              <a:spcBef>
                <a:spcPct val="50000"/>
              </a:spcBef>
            </a:pPr>
            <a:r>
              <a:rPr lang="ru-RU" sz="2700" dirty="0" smtClean="0">
                <a:solidFill>
                  <a:srgbClr val="993300"/>
                </a:solidFill>
              </a:rPr>
              <a:t>   -Повелитель, - ответили ему, - математики твои трудятся без устали и надеются еще до рассвета закончить подсчет.</a:t>
            </a:r>
            <a:endParaRPr lang="ru-RU" sz="2700" dirty="0">
              <a:solidFill>
                <a:srgbClr val="9933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кар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a:xfrm>
            <a:off x="6000760" y="3571876"/>
            <a:ext cx="2882896" cy="24134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4" name="Прямоугольник 3"/>
          <p:cNvSpPr/>
          <p:nvPr/>
        </p:nvSpPr>
        <p:spPr>
          <a:xfrm>
            <a:off x="1285852" y="0"/>
            <a:ext cx="7643866" cy="4113170"/>
          </a:xfrm>
          <a:prstGeom prst="rect">
            <a:avLst/>
          </a:prstGeom>
        </p:spPr>
        <p:txBody>
          <a:bodyPr wrap="square">
            <a:spAutoFit/>
          </a:bodyPr>
          <a:lstStyle/>
          <a:p>
            <a:pPr algn="just"/>
            <a:r>
              <a:rPr lang="ru-RU" sz="2800" dirty="0" smtClean="0">
                <a:solidFill>
                  <a:srgbClr val="993300"/>
                </a:solidFill>
              </a:rPr>
              <a:t>Утром царю доложили, что старшина придворных математиков просит выслушать важное донесение. </a:t>
            </a:r>
          </a:p>
          <a:p>
            <a:pPr algn="just"/>
            <a:r>
              <a:rPr lang="ru-RU" sz="2800" dirty="0" smtClean="0">
                <a:solidFill>
                  <a:srgbClr val="993300"/>
                </a:solidFill>
              </a:rPr>
              <a:t>  Царь приказал ввести его.</a:t>
            </a:r>
          </a:p>
          <a:p>
            <a:pPr algn="just"/>
            <a:r>
              <a:rPr lang="ru-RU" sz="2800" dirty="0" smtClean="0">
                <a:solidFill>
                  <a:srgbClr val="993300"/>
                </a:solidFill>
              </a:rPr>
              <a:t>  -Прежде чем  скажешь о твоем деле, - объявил Шерам, - я желаю услышать, выдана ли, наконец, Сете та ничтожная награда, которую он себе назначил. </a:t>
            </a:r>
          </a:p>
          <a:p>
            <a:pPr algn="just"/>
            <a:r>
              <a:rPr lang="ru-RU" sz="2800" dirty="0" smtClean="0">
                <a:solidFill>
                  <a:srgbClr val="993300"/>
                </a:solidFill>
              </a:rPr>
              <a:t> </a:t>
            </a:r>
            <a:endParaRPr lang="ru-RU" sz="2800" dirty="0">
              <a:solidFill>
                <a:srgbClr val="993300"/>
              </a:solidFill>
            </a:endParaRPr>
          </a:p>
        </p:txBody>
      </p:sp>
      <p:sp>
        <p:nvSpPr>
          <p:cNvPr id="5" name="Прямоугольник 4"/>
          <p:cNvSpPr/>
          <p:nvPr/>
        </p:nvSpPr>
        <p:spPr>
          <a:xfrm>
            <a:off x="1214414" y="3571451"/>
            <a:ext cx="4929222" cy="3000821"/>
          </a:xfrm>
          <a:prstGeom prst="rect">
            <a:avLst/>
          </a:prstGeom>
        </p:spPr>
        <p:txBody>
          <a:bodyPr wrap="square">
            <a:spAutoFit/>
          </a:bodyPr>
          <a:lstStyle/>
          <a:p>
            <a:r>
              <a:rPr lang="ru-RU" sz="2700" dirty="0" smtClean="0">
                <a:solidFill>
                  <a:srgbClr val="993300"/>
                </a:solidFill>
              </a:rPr>
              <a:t>-Ради этого я и осмелился явиться перед тобой в столь ранний час, - ответил  старик. – Мы добросовестно исчислили все количество зерен, которое желает получить Сета. Число это так велико…..</a:t>
            </a:r>
            <a:endParaRPr lang="ru-RU" sz="27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214414" y="304642"/>
            <a:ext cx="7715304" cy="6124754"/>
          </a:xfrm>
          <a:prstGeom prst="rect">
            <a:avLst/>
          </a:prstGeom>
        </p:spPr>
        <p:txBody>
          <a:bodyPr wrap="square">
            <a:spAutoFit/>
          </a:bodyPr>
          <a:lstStyle/>
          <a:p>
            <a:pPr algn="just"/>
            <a:r>
              <a:rPr lang="ru-RU" sz="2800" dirty="0" smtClean="0">
                <a:solidFill>
                  <a:srgbClr val="993300"/>
                </a:solidFill>
              </a:rPr>
              <a:t>-Как бы велико оно ни было, - надменно перебил царь, - житницы мои не оскудеют. Награда обещана и должна быть выдана..</a:t>
            </a:r>
          </a:p>
          <a:p>
            <a:pPr algn="just"/>
            <a:r>
              <a:rPr lang="ru-RU" sz="2800" dirty="0" smtClean="0">
                <a:solidFill>
                  <a:srgbClr val="993300"/>
                </a:solidFill>
              </a:rPr>
              <a:t>   - Не в твоей власти, повелитель, исполнять подобные желания. Во всех амбарах твоих нет такого числа зерен, которое потребовал Сета. Нет его и в житницах целого царства. Не найдется такого числа зерен и на всем пространстве Земли. И если желаешь непременно выдать обещанную награду, то прикажи превратить земные  царства в пахотные поля, прикажи осушить моря и океаны, прикажи растопить льды и снега, покрывающие далекие северные пустыни.</a:t>
            </a:r>
            <a:endParaRPr lang="ru-RU" sz="2800" dirty="0">
              <a:solidFill>
                <a:srgbClr val="9933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6297952"/>
          </a:xfrm>
        </p:spPr>
        <p:txBody>
          <a:bodyPr>
            <a:normAutofit/>
          </a:bodyPr>
          <a:lstStyle/>
          <a:p>
            <a:r>
              <a:rPr lang="ru-RU" sz="3800" dirty="0" smtClean="0"/>
              <a:t>Закончился 20 век</a:t>
            </a:r>
            <a:br>
              <a:rPr lang="ru-RU" sz="3800" dirty="0" smtClean="0"/>
            </a:br>
            <a:r>
              <a:rPr lang="ru-RU" sz="3800" dirty="0" smtClean="0"/>
              <a:t>Куда стремится человек</a:t>
            </a:r>
            <a:r>
              <a:rPr lang="en-US" sz="3800" dirty="0" smtClean="0"/>
              <a:t>?</a:t>
            </a:r>
            <a:r>
              <a:rPr lang="ru-RU" sz="3800" dirty="0" smtClean="0"/>
              <a:t/>
            </a:r>
            <a:br>
              <a:rPr lang="ru-RU" sz="3800" dirty="0" smtClean="0"/>
            </a:br>
            <a:r>
              <a:rPr lang="ru-RU" sz="3800" dirty="0" smtClean="0"/>
              <a:t>Изучены космос и море,</a:t>
            </a:r>
            <a:br>
              <a:rPr lang="ru-RU" sz="3800" dirty="0" smtClean="0"/>
            </a:br>
            <a:r>
              <a:rPr lang="ru-RU" sz="3800" dirty="0" smtClean="0"/>
              <a:t>Строенье звезд и вся земля,</a:t>
            </a:r>
            <a:br>
              <a:rPr lang="ru-RU" sz="3800" dirty="0" smtClean="0"/>
            </a:br>
            <a:r>
              <a:rPr lang="ru-RU" sz="3800" dirty="0" smtClean="0"/>
              <a:t>Но математиков зовет</a:t>
            </a:r>
            <a:br>
              <a:rPr lang="ru-RU" sz="3800" dirty="0" smtClean="0"/>
            </a:br>
            <a:r>
              <a:rPr lang="ru-RU" sz="3800" dirty="0" smtClean="0"/>
              <a:t>Известный лозунг:</a:t>
            </a:r>
            <a:br>
              <a:rPr lang="ru-RU" sz="3800" dirty="0" smtClean="0"/>
            </a:br>
            <a:r>
              <a:rPr lang="ru-RU" sz="3800" dirty="0" smtClean="0"/>
              <a:t>«</a:t>
            </a:r>
            <a:r>
              <a:rPr lang="ru-RU" sz="3800" dirty="0" err="1" smtClean="0"/>
              <a:t>Прогрессио</a:t>
            </a:r>
            <a:r>
              <a:rPr lang="ru-RU" sz="3800" dirty="0" smtClean="0"/>
              <a:t> – движение вперед!»</a:t>
            </a:r>
            <a:br>
              <a:rPr lang="ru-RU" sz="3800" dirty="0" smtClean="0"/>
            </a:br>
            <a:endParaRPr lang="ru-RU" sz="3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кар5"/>
          <p:cNvPicPr>
            <a:picLocks noChangeAspect="1" noChangeArrowheads="1"/>
          </p:cNvPicPr>
          <p:nvPr/>
        </p:nvPicPr>
        <p:blipFill>
          <a:blip r:embed="rId2" cstate="print">
            <a:extLst>
              <a:ext uri="{28A0092B-C50C-407E-A947-70E740481C1C}">
                <a14:useLocalDpi xmlns="" xmlns:a14="http://schemas.microsoft.com/office/drawing/2010/main" val="0"/>
              </a:ext>
            </a:extLst>
          </a:blip>
          <a:srcRect b="2353"/>
          <a:stretch>
            <a:fillRect/>
          </a:stretch>
        </p:blipFill>
        <p:spPr bwMode="auto">
          <a:xfrm>
            <a:off x="1857356" y="2214554"/>
            <a:ext cx="6048375" cy="25193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Прямоугольник 3"/>
          <p:cNvSpPr/>
          <p:nvPr/>
        </p:nvSpPr>
        <p:spPr>
          <a:xfrm>
            <a:off x="1357290" y="285728"/>
            <a:ext cx="7500990" cy="1815882"/>
          </a:xfrm>
          <a:prstGeom prst="rect">
            <a:avLst/>
          </a:prstGeom>
        </p:spPr>
        <p:txBody>
          <a:bodyPr wrap="square">
            <a:spAutoFit/>
          </a:bodyPr>
          <a:lstStyle/>
          <a:p>
            <a:r>
              <a:rPr lang="ru-RU" sz="2800" dirty="0" smtClean="0">
                <a:solidFill>
                  <a:srgbClr val="993300"/>
                </a:solidFill>
              </a:rPr>
              <a:t>Пусть все пространство их будет сплошь засеяно пшеницей. И все то, что родится на этих полях, прикажи отдать Сете. Тогда он получит свою награду…</a:t>
            </a:r>
            <a:endParaRPr lang="ru-RU" sz="2800" dirty="0"/>
          </a:p>
        </p:txBody>
      </p:sp>
      <p:sp>
        <p:nvSpPr>
          <p:cNvPr id="5" name="Прямоугольник 4"/>
          <p:cNvSpPr/>
          <p:nvPr/>
        </p:nvSpPr>
        <p:spPr>
          <a:xfrm>
            <a:off x="1428728" y="4857760"/>
            <a:ext cx="6858048" cy="1600438"/>
          </a:xfrm>
          <a:prstGeom prst="rect">
            <a:avLst/>
          </a:prstGeom>
        </p:spPr>
        <p:txBody>
          <a:bodyPr wrap="square">
            <a:spAutoFit/>
          </a:bodyPr>
          <a:lstStyle/>
          <a:p>
            <a:pPr algn="just">
              <a:spcBef>
                <a:spcPct val="50000"/>
              </a:spcBef>
            </a:pPr>
            <a:r>
              <a:rPr lang="ru-RU" sz="2800" dirty="0" smtClean="0">
                <a:solidFill>
                  <a:srgbClr val="993300"/>
                </a:solidFill>
              </a:rPr>
              <a:t>С изумлением внимал царь словам старца.</a:t>
            </a:r>
          </a:p>
          <a:p>
            <a:pPr algn="just">
              <a:spcBef>
                <a:spcPct val="50000"/>
              </a:spcBef>
            </a:pPr>
            <a:r>
              <a:rPr lang="ru-RU" sz="2800" dirty="0" smtClean="0">
                <a:solidFill>
                  <a:srgbClr val="993300"/>
                </a:solidFill>
              </a:rPr>
              <a:t>     - Назови мне это чудовищное число,- сказал он в </a:t>
            </a:r>
            <a:r>
              <a:rPr lang="ru-RU" sz="2800" dirty="0" err="1" smtClean="0">
                <a:solidFill>
                  <a:srgbClr val="993300"/>
                </a:solidFill>
              </a:rPr>
              <a:t>раздумьи</a:t>
            </a:r>
            <a:r>
              <a:rPr lang="ru-RU" sz="2800" dirty="0" smtClean="0">
                <a:solidFill>
                  <a:srgbClr val="993300"/>
                </a:solidFill>
              </a:rPr>
              <a:t>. </a:t>
            </a:r>
            <a:r>
              <a:rPr lang="ru-RU" sz="2800" dirty="0" smtClean="0">
                <a:latin typeface="Times New Roman" pitchFamily="18" charset="0"/>
              </a:rPr>
              <a:t> </a:t>
            </a:r>
            <a:endParaRPr lang="ru-RU" sz="2800" dirty="0">
              <a:latin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500042"/>
            <a:ext cx="8429684" cy="1143000"/>
          </a:xfrm>
        </p:spPr>
        <p:txBody>
          <a:bodyPr>
            <a:noAutofit/>
          </a:bodyPr>
          <a:lstStyle/>
          <a:p>
            <a:r>
              <a:rPr lang="ru-RU" sz="5500" b="1" dirty="0" smtClean="0">
                <a:solidFill>
                  <a:srgbClr val="FF3300"/>
                </a:solidFill>
                <a:latin typeface="Times New Roman" pitchFamily="18" charset="0"/>
              </a:rPr>
              <a:t>18 446 744 073 709 551 </a:t>
            </a:r>
            <a:r>
              <a:rPr lang="ru-RU" sz="5500" b="1" dirty="0" smtClean="0">
                <a:solidFill>
                  <a:srgbClr val="FF3300"/>
                </a:solidFill>
                <a:latin typeface="Times New Roman" pitchFamily="18" charset="0"/>
              </a:rPr>
              <a:t>615</a:t>
            </a:r>
            <a:endParaRPr lang="ru-RU" sz="5500" dirty="0"/>
          </a:p>
        </p:txBody>
      </p:sp>
      <p:pic>
        <p:nvPicPr>
          <p:cNvPr id="3" name="Picture 4" descr="кар6"/>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714612" y="1785926"/>
            <a:ext cx="4465076" cy="16430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Прямоугольник 3"/>
          <p:cNvSpPr/>
          <p:nvPr/>
        </p:nvSpPr>
        <p:spPr>
          <a:xfrm>
            <a:off x="1857356" y="3500438"/>
            <a:ext cx="6215106" cy="3108543"/>
          </a:xfrm>
          <a:prstGeom prst="rect">
            <a:avLst/>
          </a:prstGeom>
        </p:spPr>
        <p:txBody>
          <a:bodyPr wrap="square">
            <a:spAutoFit/>
          </a:bodyPr>
          <a:lstStyle/>
          <a:p>
            <a:pPr algn="ctr">
              <a:spcBef>
                <a:spcPct val="50000"/>
              </a:spcBef>
            </a:pPr>
            <a:r>
              <a:rPr lang="ru-RU" sz="2800" dirty="0" smtClean="0">
                <a:solidFill>
                  <a:srgbClr val="0000FF"/>
                </a:solidFill>
              </a:rPr>
              <a:t>-Восемнадцать квинтильонов четыреста сорок шесть квадрильонов семьсот сорок четыре триллиона семьдесят три миллиарда семьсот девять миллионов пятьсот пятьдесят одна тысяча шестьсот пятнадцать, о повелитель!</a:t>
            </a:r>
            <a:endParaRPr lang="ru-RU" sz="2800" dirty="0">
              <a:solidFill>
                <a:srgbClr val="0000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500166" y="428604"/>
            <a:ext cx="7143800" cy="2246769"/>
          </a:xfrm>
          <a:prstGeom prst="rect">
            <a:avLst/>
          </a:prstGeom>
        </p:spPr>
        <p:txBody>
          <a:bodyPr wrap="square">
            <a:spAutoFit/>
          </a:bodyPr>
          <a:lstStyle/>
          <a:p>
            <a:r>
              <a:rPr lang="ru-RU" dirty="0" smtClean="0">
                <a:latin typeface="Times New Roman" pitchFamily="18" charset="0"/>
              </a:rPr>
              <a:t> </a:t>
            </a:r>
            <a:r>
              <a:rPr lang="ru-RU" sz="2800" dirty="0" smtClean="0">
                <a:solidFill>
                  <a:srgbClr val="CC9900"/>
                </a:solidFill>
              </a:rPr>
              <a:t>Такова легенда. Действительно ли было то, что здесь рассказано, неизвестно, - но что награда, о которой  говорит предание, должна была выразиться  именно таким числом в этом ты сам можешь убедиться.</a:t>
            </a:r>
            <a:endParaRPr lang="ru-RU" sz="2800" dirty="0"/>
          </a:p>
        </p:txBody>
      </p:sp>
      <p:sp>
        <p:nvSpPr>
          <p:cNvPr id="4" name="Прямоугольник 3"/>
          <p:cNvSpPr/>
          <p:nvPr/>
        </p:nvSpPr>
        <p:spPr>
          <a:xfrm>
            <a:off x="1500166" y="2928934"/>
            <a:ext cx="7072362" cy="3385542"/>
          </a:xfrm>
          <a:prstGeom prst="rect">
            <a:avLst/>
          </a:prstGeom>
        </p:spPr>
        <p:txBody>
          <a:bodyPr wrap="square">
            <a:spAutoFit/>
          </a:bodyPr>
          <a:lstStyle/>
          <a:p>
            <a:pPr algn="just"/>
            <a:r>
              <a:rPr lang="ru-RU" sz="2800" dirty="0" smtClean="0">
                <a:solidFill>
                  <a:schemeClr val="accent2">
                    <a:lumMod val="50000"/>
                  </a:schemeClr>
                </a:solidFill>
              </a:rPr>
              <a:t>Фактически, число зерен, о которых идет речь, является суммой 64 членов геометрической прогрессии, первый член которой равен 1, а знаменатель равен 2. Обозначим эту сумму через </a:t>
            </a:r>
            <a:r>
              <a:rPr lang="en-US" sz="2800" dirty="0" smtClean="0">
                <a:solidFill>
                  <a:schemeClr val="accent2">
                    <a:lumMod val="50000"/>
                  </a:schemeClr>
                </a:solidFill>
              </a:rPr>
              <a:t>S</a:t>
            </a:r>
            <a:r>
              <a:rPr lang="ru-RU" sz="2800" dirty="0" smtClean="0">
                <a:solidFill>
                  <a:schemeClr val="accent2">
                    <a:lumMod val="50000"/>
                  </a:schemeClr>
                </a:solidFill>
              </a:rPr>
              <a:t>:</a:t>
            </a:r>
          </a:p>
          <a:p>
            <a:pPr algn="just"/>
            <a:endParaRPr lang="ru-RU" sz="2800" dirty="0" smtClean="0">
              <a:solidFill>
                <a:schemeClr val="accent2">
                  <a:lumMod val="50000"/>
                </a:schemeClr>
              </a:solidFill>
            </a:endParaRPr>
          </a:p>
          <a:p>
            <a:pPr algn="just"/>
            <a:r>
              <a:rPr lang="ru-RU" sz="2800" dirty="0" smtClean="0">
                <a:solidFill>
                  <a:schemeClr val="accent2">
                    <a:lumMod val="50000"/>
                  </a:schemeClr>
                </a:solidFill>
              </a:rPr>
              <a:t>          </a:t>
            </a:r>
            <a:r>
              <a:rPr lang="en-US" sz="2800" dirty="0" smtClean="0">
                <a:solidFill>
                  <a:schemeClr val="accent2">
                    <a:lumMod val="50000"/>
                  </a:schemeClr>
                </a:solidFill>
              </a:rPr>
              <a:t>S</a:t>
            </a:r>
            <a:r>
              <a:rPr lang="ru-RU" sz="2800" dirty="0" smtClean="0">
                <a:solidFill>
                  <a:schemeClr val="accent2">
                    <a:lumMod val="50000"/>
                  </a:schemeClr>
                </a:solidFill>
              </a:rPr>
              <a:t> = 1+2+2</a:t>
            </a:r>
            <a:r>
              <a:rPr lang="ru-RU" sz="2800" baseline="30000" dirty="0" smtClean="0">
                <a:solidFill>
                  <a:schemeClr val="accent2">
                    <a:lumMod val="50000"/>
                  </a:schemeClr>
                </a:solidFill>
              </a:rPr>
              <a:t>2</a:t>
            </a:r>
            <a:r>
              <a:rPr lang="ru-RU" sz="2800" dirty="0" smtClean="0">
                <a:solidFill>
                  <a:schemeClr val="accent2">
                    <a:lumMod val="50000"/>
                  </a:schemeClr>
                </a:solidFill>
              </a:rPr>
              <a:t>+2</a:t>
            </a:r>
            <a:r>
              <a:rPr lang="ru-RU" sz="2800" baseline="30000" dirty="0" smtClean="0">
                <a:solidFill>
                  <a:schemeClr val="accent2">
                    <a:lumMod val="50000"/>
                  </a:schemeClr>
                </a:solidFill>
              </a:rPr>
              <a:t>3</a:t>
            </a:r>
            <a:r>
              <a:rPr lang="ru-RU" sz="2800" dirty="0" smtClean="0">
                <a:solidFill>
                  <a:schemeClr val="accent2">
                    <a:lumMod val="50000"/>
                  </a:schemeClr>
                </a:solidFill>
              </a:rPr>
              <a:t>+2</a:t>
            </a:r>
            <a:r>
              <a:rPr lang="ru-RU" sz="2800" baseline="30000" dirty="0" smtClean="0">
                <a:solidFill>
                  <a:schemeClr val="accent2">
                    <a:lumMod val="50000"/>
                  </a:schemeClr>
                </a:solidFill>
              </a:rPr>
              <a:t>4</a:t>
            </a:r>
            <a:r>
              <a:rPr lang="ru-RU" sz="2800" dirty="0" smtClean="0">
                <a:solidFill>
                  <a:schemeClr val="accent2">
                    <a:lumMod val="50000"/>
                  </a:schemeClr>
                </a:solidFill>
              </a:rPr>
              <a:t>+…….+2</a:t>
            </a:r>
            <a:r>
              <a:rPr lang="ru-RU" sz="2800" baseline="30000" dirty="0" smtClean="0">
                <a:solidFill>
                  <a:schemeClr val="accent2">
                    <a:lumMod val="50000"/>
                  </a:schemeClr>
                </a:solidFill>
              </a:rPr>
              <a:t>62</a:t>
            </a:r>
            <a:r>
              <a:rPr lang="ru-RU" sz="2800" dirty="0" smtClean="0">
                <a:solidFill>
                  <a:schemeClr val="accent2">
                    <a:lumMod val="50000"/>
                  </a:schemeClr>
                </a:solidFill>
              </a:rPr>
              <a:t>+2</a:t>
            </a:r>
            <a:r>
              <a:rPr lang="ru-RU" sz="2800" baseline="30000" dirty="0" smtClean="0">
                <a:solidFill>
                  <a:schemeClr val="accent2">
                    <a:lumMod val="50000"/>
                  </a:schemeClr>
                </a:solidFill>
              </a:rPr>
              <a:t>63</a:t>
            </a:r>
            <a:endParaRPr lang="ru-RU" sz="2800" b="1" baseline="30000" dirty="0" smtClean="0">
              <a:solidFill>
                <a:schemeClr val="accent2">
                  <a:lumMod val="50000"/>
                </a:schemeClr>
              </a:solidFill>
            </a:endParaRPr>
          </a:p>
          <a:p>
            <a:pPr algn="just"/>
            <a:r>
              <a:rPr lang="ru-RU" dirty="0" smtClean="0">
                <a:solidFill>
                  <a:srgbClr val="993300"/>
                </a:solidFill>
              </a:rPr>
              <a:t>          </a:t>
            </a:r>
            <a:endParaRPr lang="ru-RU" b="1" i="1" dirty="0">
              <a:solidFill>
                <a:srgbClr val="9933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285852" y="214290"/>
            <a:ext cx="7643866" cy="3539430"/>
          </a:xfrm>
          <a:prstGeom prst="rect">
            <a:avLst/>
          </a:prstGeom>
        </p:spPr>
        <p:txBody>
          <a:bodyPr wrap="square">
            <a:spAutoFit/>
          </a:bodyPr>
          <a:lstStyle/>
          <a:p>
            <a:pPr algn="ctr"/>
            <a:r>
              <a:rPr lang="ru-RU" sz="2800" dirty="0" smtClean="0">
                <a:latin typeface="Times New Roman" pitchFamily="18" charset="0"/>
              </a:rPr>
              <a:t> </a:t>
            </a:r>
            <a:r>
              <a:rPr lang="en-US" sz="2800" dirty="0" smtClean="0">
                <a:solidFill>
                  <a:schemeClr val="folHlink"/>
                </a:solidFill>
              </a:rPr>
              <a:t>S = </a:t>
            </a:r>
            <a:r>
              <a:rPr lang="ru-RU" sz="2800" dirty="0" smtClean="0">
                <a:solidFill>
                  <a:schemeClr val="folHlink"/>
                </a:solidFill>
              </a:rPr>
              <a:t>2</a:t>
            </a:r>
            <a:r>
              <a:rPr lang="ru-RU" sz="2800" baseline="30000" dirty="0" smtClean="0">
                <a:solidFill>
                  <a:schemeClr val="folHlink"/>
                </a:solidFill>
              </a:rPr>
              <a:t>64 </a:t>
            </a:r>
            <a:r>
              <a:rPr lang="ru-RU" sz="2800" dirty="0" smtClean="0">
                <a:solidFill>
                  <a:schemeClr val="folHlink"/>
                </a:solidFill>
              </a:rPr>
              <a:t>– 1</a:t>
            </a:r>
          </a:p>
          <a:p>
            <a:pPr algn="just"/>
            <a:r>
              <a:rPr lang="ru-RU" sz="2800" dirty="0" smtClean="0">
                <a:solidFill>
                  <a:schemeClr val="folHlink"/>
                </a:solidFill>
              </a:rPr>
              <a:t>   Значит, подсчет зерен сводится к перемножению 64 двоек. Для облегчения выкладок заменим     2</a:t>
            </a:r>
            <a:r>
              <a:rPr lang="ru-RU" sz="2800" baseline="30000" dirty="0" smtClean="0">
                <a:solidFill>
                  <a:schemeClr val="folHlink"/>
                </a:solidFill>
              </a:rPr>
              <a:t>64</a:t>
            </a:r>
            <a:r>
              <a:rPr lang="ru-RU" sz="2800" dirty="0" smtClean="0">
                <a:solidFill>
                  <a:schemeClr val="folHlink"/>
                </a:solidFill>
              </a:rPr>
              <a:t> = (2</a:t>
            </a:r>
            <a:r>
              <a:rPr lang="ru-RU" sz="2800" baseline="30000" dirty="0" smtClean="0">
                <a:solidFill>
                  <a:schemeClr val="folHlink"/>
                </a:solidFill>
              </a:rPr>
              <a:t>10</a:t>
            </a:r>
            <a:r>
              <a:rPr lang="ru-RU" sz="2800" dirty="0" smtClean="0">
                <a:solidFill>
                  <a:schemeClr val="folHlink"/>
                </a:solidFill>
              </a:rPr>
              <a:t>)</a:t>
            </a:r>
            <a:r>
              <a:rPr lang="ru-RU" sz="2800" baseline="30000" dirty="0" smtClean="0">
                <a:solidFill>
                  <a:schemeClr val="folHlink"/>
                </a:solidFill>
              </a:rPr>
              <a:t>6 </a:t>
            </a:r>
            <a:r>
              <a:rPr lang="en-US" sz="2800" dirty="0" smtClean="0">
                <a:solidFill>
                  <a:schemeClr val="folHlink"/>
                </a:solidFill>
                <a:cs typeface="Times New Roman" pitchFamily="18" charset="0"/>
              </a:rPr>
              <a:t>·</a:t>
            </a:r>
            <a:r>
              <a:rPr lang="ru-RU" sz="2800" dirty="0" smtClean="0">
                <a:solidFill>
                  <a:schemeClr val="folHlink"/>
                </a:solidFill>
              </a:rPr>
              <a:t> 2</a:t>
            </a:r>
            <a:r>
              <a:rPr lang="ru-RU" sz="2800" baseline="30000" dirty="0" smtClean="0">
                <a:solidFill>
                  <a:schemeClr val="folHlink"/>
                </a:solidFill>
              </a:rPr>
              <a:t>4</a:t>
            </a:r>
            <a:r>
              <a:rPr lang="ru-RU" sz="2800" dirty="0" smtClean="0">
                <a:solidFill>
                  <a:schemeClr val="folHlink"/>
                </a:solidFill>
              </a:rPr>
              <a:t> = </a:t>
            </a:r>
          </a:p>
          <a:p>
            <a:pPr algn="just"/>
            <a:r>
              <a:rPr lang="ru-RU" sz="2800" dirty="0" smtClean="0">
                <a:solidFill>
                  <a:schemeClr val="folHlink"/>
                </a:solidFill>
              </a:rPr>
              <a:t>    =1024 </a:t>
            </a:r>
            <a:r>
              <a:rPr lang="en-US" sz="2800" dirty="0" smtClean="0">
                <a:solidFill>
                  <a:schemeClr val="folHlink"/>
                </a:solidFill>
                <a:cs typeface="Times New Roman" pitchFamily="18" charset="0"/>
              </a:rPr>
              <a:t>·</a:t>
            </a:r>
            <a:r>
              <a:rPr lang="ru-RU" sz="2800" dirty="0" smtClean="0">
                <a:solidFill>
                  <a:schemeClr val="folHlink"/>
                </a:solidFill>
              </a:rPr>
              <a:t> 1024 </a:t>
            </a:r>
            <a:r>
              <a:rPr lang="en-US" sz="2800" dirty="0" smtClean="0">
                <a:solidFill>
                  <a:schemeClr val="folHlink"/>
                </a:solidFill>
                <a:cs typeface="Times New Roman" pitchFamily="18" charset="0"/>
              </a:rPr>
              <a:t>·</a:t>
            </a:r>
            <a:r>
              <a:rPr lang="ru-RU" sz="2800" dirty="0" smtClean="0">
                <a:solidFill>
                  <a:schemeClr val="folHlink"/>
                </a:solidFill>
              </a:rPr>
              <a:t>1024</a:t>
            </a:r>
            <a:r>
              <a:rPr lang="en-US" sz="2800" dirty="0" smtClean="0">
                <a:solidFill>
                  <a:schemeClr val="folHlink"/>
                </a:solidFill>
                <a:cs typeface="Times New Roman" pitchFamily="18" charset="0"/>
              </a:rPr>
              <a:t>·</a:t>
            </a:r>
            <a:r>
              <a:rPr lang="ru-RU" sz="2800" dirty="0" smtClean="0">
                <a:solidFill>
                  <a:schemeClr val="folHlink"/>
                </a:solidFill>
              </a:rPr>
              <a:t> 1024 </a:t>
            </a:r>
            <a:r>
              <a:rPr lang="en-US" sz="2800" dirty="0" smtClean="0">
                <a:solidFill>
                  <a:schemeClr val="folHlink"/>
                </a:solidFill>
                <a:cs typeface="Times New Roman" pitchFamily="18" charset="0"/>
              </a:rPr>
              <a:t>·</a:t>
            </a:r>
            <a:r>
              <a:rPr lang="ru-RU" sz="2800" dirty="0" smtClean="0">
                <a:solidFill>
                  <a:schemeClr val="folHlink"/>
                </a:solidFill>
              </a:rPr>
              <a:t>1024</a:t>
            </a:r>
            <a:r>
              <a:rPr lang="en-US" sz="2800" dirty="0" smtClean="0">
                <a:solidFill>
                  <a:schemeClr val="folHlink"/>
                </a:solidFill>
                <a:cs typeface="Times New Roman" pitchFamily="18" charset="0"/>
              </a:rPr>
              <a:t>·</a:t>
            </a:r>
            <a:r>
              <a:rPr lang="ru-RU" sz="2800" dirty="0" smtClean="0">
                <a:solidFill>
                  <a:schemeClr val="folHlink"/>
                </a:solidFill>
              </a:rPr>
              <a:t> 1024</a:t>
            </a:r>
            <a:r>
              <a:rPr lang="en-US" sz="2800" dirty="0" smtClean="0">
                <a:solidFill>
                  <a:schemeClr val="folHlink"/>
                </a:solidFill>
                <a:cs typeface="Times New Roman" pitchFamily="18" charset="0"/>
              </a:rPr>
              <a:t>·</a:t>
            </a:r>
            <a:r>
              <a:rPr lang="ru-RU" sz="2800" dirty="0" smtClean="0">
                <a:solidFill>
                  <a:schemeClr val="folHlink"/>
                </a:solidFill>
              </a:rPr>
              <a:t> 16 = </a:t>
            </a:r>
          </a:p>
          <a:p>
            <a:pPr algn="just"/>
            <a:r>
              <a:rPr lang="ru-RU" sz="2800" dirty="0" smtClean="0">
                <a:solidFill>
                  <a:schemeClr val="folHlink"/>
                </a:solidFill>
              </a:rPr>
              <a:t>    =1048576 </a:t>
            </a:r>
            <a:r>
              <a:rPr lang="en-US" sz="2800" dirty="0" smtClean="0">
                <a:solidFill>
                  <a:schemeClr val="folHlink"/>
                </a:solidFill>
                <a:cs typeface="Times New Roman" pitchFamily="18" charset="0"/>
              </a:rPr>
              <a:t>·</a:t>
            </a:r>
            <a:r>
              <a:rPr lang="ru-RU" sz="2800" dirty="0" smtClean="0">
                <a:solidFill>
                  <a:schemeClr val="folHlink"/>
                </a:solidFill>
              </a:rPr>
              <a:t>1048576 </a:t>
            </a:r>
            <a:r>
              <a:rPr lang="en-US" sz="2800" dirty="0" smtClean="0">
                <a:solidFill>
                  <a:schemeClr val="folHlink"/>
                </a:solidFill>
                <a:cs typeface="Times New Roman" pitchFamily="18" charset="0"/>
              </a:rPr>
              <a:t>·</a:t>
            </a:r>
            <a:r>
              <a:rPr lang="ru-RU" sz="2800" dirty="0" smtClean="0">
                <a:solidFill>
                  <a:schemeClr val="folHlink"/>
                </a:solidFill>
              </a:rPr>
              <a:t>1048576 </a:t>
            </a:r>
            <a:r>
              <a:rPr lang="en-US" sz="2800" dirty="0" smtClean="0">
                <a:solidFill>
                  <a:schemeClr val="folHlink"/>
                </a:solidFill>
                <a:cs typeface="Times New Roman" pitchFamily="18" charset="0"/>
              </a:rPr>
              <a:t>·</a:t>
            </a:r>
            <a:r>
              <a:rPr lang="ru-RU" sz="2800" dirty="0" smtClean="0">
                <a:solidFill>
                  <a:schemeClr val="folHlink"/>
                </a:solidFill>
              </a:rPr>
              <a:t>16 – 1 </a:t>
            </a:r>
          </a:p>
          <a:p>
            <a:r>
              <a:rPr lang="ru-RU" sz="2800" dirty="0" smtClean="0">
                <a:solidFill>
                  <a:schemeClr val="folHlink"/>
                </a:solidFill>
              </a:rPr>
              <a:t>и получим искомое число зерен</a:t>
            </a:r>
            <a:r>
              <a:rPr lang="ru-RU" sz="2800" dirty="0" smtClean="0">
                <a:solidFill>
                  <a:schemeClr val="folHlink"/>
                </a:solidFill>
              </a:rPr>
              <a:t>:</a:t>
            </a:r>
            <a:endParaRPr lang="ru-RU" sz="2800" dirty="0" smtClean="0">
              <a:solidFill>
                <a:schemeClr val="folHlink"/>
              </a:solidFill>
            </a:endParaRPr>
          </a:p>
          <a:p>
            <a:pPr algn="ctr"/>
            <a:r>
              <a:rPr lang="ru-RU" sz="2800" dirty="0" smtClean="0">
                <a:solidFill>
                  <a:srgbClr val="993300"/>
                </a:solidFill>
              </a:rPr>
              <a:t>            </a:t>
            </a:r>
            <a:r>
              <a:rPr lang="ru-RU" sz="2800" dirty="0" smtClean="0">
                <a:solidFill>
                  <a:srgbClr val="FF0000"/>
                </a:solidFill>
              </a:rPr>
              <a:t>18 446 744 073 709 551 615</a:t>
            </a:r>
            <a:endParaRPr lang="ru-RU" sz="2800" dirty="0"/>
          </a:p>
        </p:txBody>
      </p:sp>
      <p:sp>
        <p:nvSpPr>
          <p:cNvPr id="4" name="Прямоугольник 3"/>
          <p:cNvSpPr/>
          <p:nvPr/>
        </p:nvSpPr>
        <p:spPr>
          <a:xfrm>
            <a:off x="1285852" y="3857628"/>
            <a:ext cx="7572428" cy="2677656"/>
          </a:xfrm>
          <a:prstGeom prst="rect">
            <a:avLst/>
          </a:prstGeom>
        </p:spPr>
        <p:txBody>
          <a:bodyPr wrap="square">
            <a:spAutoFit/>
          </a:bodyPr>
          <a:lstStyle/>
          <a:p>
            <a:pPr algn="just"/>
            <a:r>
              <a:rPr lang="ru-RU" dirty="0" smtClean="0">
                <a:solidFill>
                  <a:srgbClr val="993300"/>
                </a:solidFill>
              </a:rPr>
              <a:t> </a:t>
            </a:r>
            <a:r>
              <a:rPr lang="ru-RU" sz="2800" dirty="0" smtClean="0">
                <a:solidFill>
                  <a:srgbClr val="993300"/>
                </a:solidFill>
              </a:rPr>
              <a:t>Масса такого числа зерен больше триллиона тонн.</a:t>
            </a:r>
          </a:p>
          <a:p>
            <a:pPr algn="just"/>
            <a:r>
              <a:rPr lang="ru-RU" sz="2800" dirty="0" smtClean="0">
                <a:solidFill>
                  <a:srgbClr val="993300"/>
                </a:solidFill>
              </a:rPr>
              <a:t>    Индусский царь не в состоянии был выдать подобной награды. </a:t>
            </a:r>
          </a:p>
          <a:p>
            <a:pPr algn="just"/>
            <a:r>
              <a:rPr lang="ru-RU" sz="2800" dirty="0" smtClean="0">
                <a:solidFill>
                  <a:srgbClr val="993300"/>
                </a:solidFill>
              </a:rPr>
              <a:t>   Но будь он силен в математике, он бы не попал впросак…</a:t>
            </a:r>
            <a:endParaRPr lang="ru-RU"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Z"/>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71538" y="1071546"/>
            <a:ext cx="3201987" cy="320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Прямоугольник 3"/>
          <p:cNvSpPr/>
          <p:nvPr/>
        </p:nvSpPr>
        <p:spPr>
          <a:xfrm>
            <a:off x="1500166" y="214290"/>
            <a:ext cx="1938351" cy="769441"/>
          </a:xfrm>
          <a:prstGeom prst="rect">
            <a:avLst/>
          </a:prstGeom>
        </p:spPr>
        <p:txBody>
          <a:bodyPr wrap="none">
            <a:spAutoFit/>
          </a:bodyPr>
          <a:lstStyle/>
          <a:p>
            <a:r>
              <a:rPr lang="ru-RU" sz="4400" b="1" dirty="0" smtClean="0">
                <a:solidFill>
                  <a:srgbClr val="CC3300"/>
                </a:solidFill>
                <a:effectLst>
                  <a:outerShdw blurRad="38100" dist="38100" dir="2700000" algn="tl">
                    <a:srgbClr val="C0C0C0"/>
                  </a:outerShdw>
                </a:effectLst>
                <a:latin typeface="Comic Sans MS" pitchFamily="66" charset="0"/>
              </a:rPr>
              <a:t>Вывод</a:t>
            </a:r>
            <a:endParaRPr lang="ru-RU" sz="4400" dirty="0"/>
          </a:p>
        </p:txBody>
      </p:sp>
      <p:sp>
        <p:nvSpPr>
          <p:cNvPr id="5" name="Прямоугольник 4"/>
          <p:cNvSpPr/>
          <p:nvPr/>
        </p:nvSpPr>
        <p:spPr>
          <a:xfrm>
            <a:off x="4357686" y="285728"/>
            <a:ext cx="4572000" cy="3970318"/>
          </a:xfrm>
          <a:prstGeom prst="rect">
            <a:avLst/>
          </a:prstGeom>
        </p:spPr>
        <p:txBody>
          <a:bodyPr>
            <a:spAutoFit/>
          </a:bodyPr>
          <a:lstStyle/>
          <a:p>
            <a:pPr>
              <a:spcBef>
                <a:spcPct val="50000"/>
              </a:spcBef>
              <a:defRPr/>
            </a:pPr>
            <a:r>
              <a:rPr lang="ru-RU" sz="2800" dirty="0" smtClean="0">
                <a:solidFill>
                  <a:srgbClr val="996600"/>
                </a:solidFill>
                <a:effectLst>
                  <a:outerShdw blurRad="38100" dist="38100" dir="2700000" algn="tl">
                    <a:srgbClr val="C0C0C0"/>
                  </a:outerShdw>
                </a:effectLst>
              </a:rPr>
              <a:t>Если бы царю удалось засеять пшеницей площадь всей поверхности Земли, считая моря, и океаны, и горы, и пустыню, и Арктику с Антарктикой, и получить удовлетворительный урожай, то, пожалуй, лет за 5 он смог бы рассчитаться. </a:t>
            </a:r>
            <a:endParaRPr lang="ru-RU" sz="2800" dirty="0">
              <a:solidFill>
                <a:srgbClr val="996600"/>
              </a:solidFill>
              <a:effectLst>
                <a:outerShdw blurRad="38100" dist="38100" dir="2700000" algn="tl">
                  <a:srgbClr val="C0C0C0"/>
                </a:outerShdw>
              </a:effectLst>
            </a:endParaRPr>
          </a:p>
        </p:txBody>
      </p:sp>
      <p:sp>
        <p:nvSpPr>
          <p:cNvPr id="6" name="Прямоугольник 5"/>
          <p:cNvSpPr/>
          <p:nvPr/>
        </p:nvSpPr>
        <p:spPr>
          <a:xfrm>
            <a:off x="1214414" y="4286256"/>
            <a:ext cx="7358114" cy="2246769"/>
          </a:xfrm>
          <a:prstGeom prst="rect">
            <a:avLst/>
          </a:prstGeom>
        </p:spPr>
        <p:txBody>
          <a:bodyPr wrap="square">
            <a:spAutoFit/>
          </a:bodyPr>
          <a:lstStyle/>
          <a:p>
            <a:pPr>
              <a:spcBef>
                <a:spcPct val="50000"/>
              </a:spcBef>
              <a:defRPr/>
            </a:pPr>
            <a:r>
              <a:rPr lang="ru-RU" sz="2800" dirty="0" smtClean="0">
                <a:solidFill>
                  <a:srgbClr val="2F2F8D"/>
                </a:solidFill>
                <a:effectLst>
                  <a:outerShdw blurRad="38100" dist="38100" dir="2700000" algn="tl">
                    <a:srgbClr val="C0C0C0"/>
                  </a:outerShdw>
                </a:effectLst>
              </a:rPr>
              <a:t>Такое количество зерен пшеницы можно собрать лишь с площади в 2000 раз большей поверхности Земли. Это превосходит количество пшеницы, собранной человечеством до настоящего времени.</a:t>
            </a:r>
            <a:endParaRPr lang="ru-RU" sz="2800" dirty="0">
              <a:solidFill>
                <a:srgbClr val="2F2F8D"/>
              </a:solidFill>
              <a:effectLst>
                <a:outerShdw blurRad="38100" dist="38100" dir="2700000" algn="tl">
                  <a:srgbClr val="C0C0C0"/>
                </a:outerShdw>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3142" y="2928934"/>
            <a:ext cx="7498080" cy="1143000"/>
          </a:xfrm>
        </p:spPr>
        <p:txBody>
          <a:bodyPr>
            <a:noAutofit/>
          </a:bodyPr>
          <a:lstStyle/>
          <a:p>
            <a:r>
              <a:rPr lang="ru-RU" sz="8800" dirty="0" smtClean="0">
                <a:solidFill>
                  <a:srgbClr val="FF0000"/>
                </a:solidFill>
                <a:latin typeface="Comic Sans MS" pitchFamily="66" charset="0"/>
              </a:rPr>
              <a:t> Спасибо!!!</a:t>
            </a:r>
            <a:endParaRPr lang="ru-RU" sz="8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5940762"/>
          </a:xfrm>
        </p:spPr>
        <p:txBody>
          <a:bodyPr>
            <a:normAutofit/>
          </a:bodyPr>
          <a:lstStyle/>
          <a:p>
            <a:pPr lvl="2" algn="l" rtl="0">
              <a:spcBef>
                <a:spcPct val="0"/>
              </a:spcBef>
            </a:pPr>
            <a:r>
              <a:rPr lang="ru-RU"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mic Sans MS" pitchFamily="66" charset="0"/>
              </a:rPr>
              <a:t>Формула</a:t>
            </a:r>
            <a:r>
              <a:rPr lang="en-US"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mic Sans MS" pitchFamily="66" charset="0"/>
              </a:rPr>
              <a:t> </a:t>
            </a:r>
            <a:r>
              <a:rPr lang="ru-RU"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mic Sans MS" pitchFamily="66" charset="0"/>
              </a:rPr>
              <a:t> суммы</a:t>
            </a:r>
            <a:r>
              <a:rPr lang="en-US"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mic Sans MS" pitchFamily="66" charset="0"/>
              </a:rPr>
              <a:t>  n  </a:t>
            </a:r>
            <a:r>
              <a:rPr lang="ru-RU"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mic Sans MS" pitchFamily="66" charset="0"/>
              </a:rPr>
              <a:t>первых членов геометрической прогрессии</a:t>
            </a:r>
            <a:br>
              <a:rPr lang="ru-RU"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mic Sans MS" pitchFamily="66" charset="0"/>
              </a:rPr>
            </a:b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14" y="0"/>
            <a:ext cx="7498080" cy="1143000"/>
          </a:xfrm>
        </p:spPr>
        <p:txBody>
          <a:bodyPr/>
          <a:lstStyle/>
          <a:p>
            <a:r>
              <a:rPr lang="ru-RU" sz="4400" b="1" dirty="0" smtClean="0">
                <a:solidFill>
                  <a:srgbClr val="CC3300"/>
                </a:solidFill>
                <a:effectLst>
                  <a:outerShdw blurRad="38100" dist="38100" dir="2700000" algn="tl">
                    <a:srgbClr val="C0C0C0"/>
                  </a:outerShdw>
                </a:effectLst>
                <a:latin typeface="Comic Sans MS" pitchFamily="66" charset="0"/>
              </a:rPr>
              <a:t>НАЗАД, В ИСТОРИЮ!</a:t>
            </a:r>
            <a:endParaRPr lang="ru-RU" dirty="0"/>
          </a:p>
        </p:txBody>
      </p:sp>
      <p:sp>
        <p:nvSpPr>
          <p:cNvPr id="3" name="Прямоугольник 2"/>
          <p:cNvSpPr/>
          <p:nvPr/>
        </p:nvSpPr>
        <p:spPr>
          <a:xfrm>
            <a:off x="1214414" y="928670"/>
            <a:ext cx="7286676" cy="646331"/>
          </a:xfrm>
          <a:prstGeom prst="rect">
            <a:avLst/>
          </a:prstGeom>
        </p:spPr>
        <p:txBody>
          <a:bodyPr wrap="square">
            <a:spAutoFit/>
          </a:bodyPr>
          <a:lstStyle/>
          <a:p>
            <a:pPr>
              <a:spcBef>
                <a:spcPct val="50000"/>
              </a:spcBef>
            </a:pPr>
            <a:r>
              <a:rPr lang="ru-RU" b="1" dirty="0" smtClean="0"/>
              <a:t>Понятие числовой последовательности возникло и развивалось задолго до создания учения о функциях</a:t>
            </a:r>
            <a:r>
              <a:rPr lang="ru-RU" b="1" dirty="0" smtClean="0">
                <a:latin typeface="Arial" charset="0"/>
              </a:rPr>
              <a:t>.</a:t>
            </a:r>
            <a:r>
              <a:rPr lang="ru-RU" dirty="0" smtClean="0">
                <a:latin typeface="Arial" charset="0"/>
              </a:rPr>
              <a:t> </a:t>
            </a:r>
            <a:endParaRPr lang="ru-RU" dirty="0">
              <a:latin typeface="Arial" charset="0"/>
            </a:endParaRPr>
          </a:p>
        </p:txBody>
      </p:sp>
      <p:sp>
        <p:nvSpPr>
          <p:cNvPr id="4" name="Прямоугольник 3"/>
          <p:cNvSpPr/>
          <p:nvPr/>
        </p:nvSpPr>
        <p:spPr>
          <a:xfrm>
            <a:off x="1285852" y="1571612"/>
            <a:ext cx="6286544" cy="4478149"/>
          </a:xfrm>
          <a:prstGeom prst="rect">
            <a:avLst/>
          </a:prstGeom>
        </p:spPr>
        <p:txBody>
          <a:bodyPr wrap="square">
            <a:spAutoFit/>
          </a:bodyPr>
          <a:lstStyle/>
          <a:p>
            <a:pPr>
              <a:spcBef>
                <a:spcPct val="50000"/>
              </a:spcBef>
            </a:pPr>
            <a:r>
              <a:rPr lang="ru-RU" sz="1600" dirty="0" smtClean="0">
                <a:solidFill>
                  <a:srgbClr val="0000FF"/>
                </a:solidFill>
              </a:rPr>
              <a:t>На связь между прогрессиями первым обратил внимание великий </a:t>
            </a:r>
            <a:r>
              <a:rPr lang="ru-RU" sz="1600" b="1" dirty="0" smtClean="0">
                <a:solidFill>
                  <a:srgbClr val="0000FF"/>
                </a:solidFill>
              </a:rPr>
              <a:t>АРХИМЕД</a:t>
            </a:r>
            <a:r>
              <a:rPr lang="ru-RU" sz="1600" dirty="0" smtClean="0">
                <a:solidFill>
                  <a:srgbClr val="0000FF"/>
                </a:solidFill>
              </a:rPr>
              <a:t> (</a:t>
            </a:r>
            <a:r>
              <a:rPr lang="ru-RU" sz="1600" dirty="0" err="1" smtClean="0">
                <a:solidFill>
                  <a:srgbClr val="0000FF"/>
                </a:solidFill>
              </a:rPr>
              <a:t>ок</a:t>
            </a:r>
            <a:r>
              <a:rPr lang="ru-RU" sz="1600" dirty="0" smtClean="0">
                <a:solidFill>
                  <a:srgbClr val="0000FF"/>
                </a:solidFill>
              </a:rPr>
              <a:t>. 287–212 гг. до н.э)</a:t>
            </a:r>
          </a:p>
          <a:p>
            <a:endParaRPr lang="ru-RU" dirty="0" smtClean="0">
              <a:solidFill>
                <a:srgbClr val="0000FF"/>
              </a:solidFill>
            </a:endParaRPr>
          </a:p>
          <a:p>
            <a:r>
              <a:rPr lang="ru-RU" sz="1600" dirty="0" smtClean="0">
                <a:solidFill>
                  <a:srgbClr val="00B050"/>
                </a:solidFill>
              </a:rPr>
              <a:t>Термин “прогрессия” был введен римским автором Боэцием (в 6 веке) и понимался в более широком смысле, как бесконечная числовая последовательность. Названия “арифметическая” и “геометрическая” были перенесены из теории непрерывных пропорций, которыми занимались древние греки.</a:t>
            </a:r>
          </a:p>
          <a:p>
            <a:endParaRPr lang="ru-RU" sz="1600" dirty="0" smtClean="0">
              <a:solidFill>
                <a:srgbClr val="33CC33"/>
              </a:solidFill>
            </a:endParaRPr>
          </a:p>
          <a:p>
            <a:r>
              <a:rPr lang="ru-RU" dirty="0" smtClean="0">
                <a:solidFill>
                  <a:srgbClr val="993300"/>
                </a:solidFill>
              </a:rPr>
              <a:t>Формула суммы членов арифметической прогрессии была доказана древнегреческим ученым Диофантом (в 3 веке). Формула суммы членов геометрической прогрессии дана в книге Евклида “Начала” (3 век до н.э.).</a:t>
            </a:r>
            <a:endParaRPr lang="ru-RU" sz="1600" dirty="0" smtClean="0">
              <a:solidFill>
                <a:srgbClr val="993300"/>
              </a:solidFill>
            </a:endParaRPr>
          </a:p>
          <a:p>
            <a:pPr>
              <a:spcBef>
                <a:spcPct val="50000"/>
              </a:spcBef>
            </a:pPr>
            <a:r>
              <a:rPr lang="ru-RU" dirty="0" smtClean="0">
                <a:solidFill>
                  <a:srgbClr val="7030A0"/>
                </a:solidFill>
              </a:rPr>
              <a:t>Правило для нахождения суммы членов произвольной арифметической прогрессии впервые встречается в сочинении «Книги абака» в 1202г. (Леонардо Пизанский</a:t>
            </a:r>
            <a:r>
              <a:rPr lang="ru-RU" dirty="0" smtClean="0">
                <a:solidFill>
                  <a:srgbClr val="7030A0"/>
                </a:solidFill>
                <a:latin typeface="Arial" charset="0"/>
              </a:rPr>
              <a:t>)</a:t>
            </a:r>
            <a:endParaRPr lang="ru-RU" dirty="0">
              <a:solidFill>
                <a:srgbClr val="7030A0"/>
              </a:solidFill>
              <a:latin typeface="Arial" charset="0"/>
            </a:endParaRPr>
          </a:p>
        </p:txBody>
      </p:sp>
      <p:pic>
        <p:nvPicPr>
          <p:cNvPr id="5" name="Picture 4" descr="arxim"/>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500958" y="1214422"/>
            <a:ext cx="1179627" cy="13095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5" descr="imagesролпгнл"/>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58082" y="2571744"/>
            <a:ext cx="1357323" cy="12754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6" descr="imagesноенго"/>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500958" y="3857628"/>
            <a:ext cx="1174540" cy="14287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8" descr="imagesнгоен"/>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500958" y="5333936"/>
            <a:ext cx="1143007" cy="1381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3300"/>
                </a:solidFill>
                <a:effectLst>
                  <a:outerShdw blurRad="38100" dist="38100" dir="2700000" algn="tl">
                    <a:srgbClr val="C0C0C0"/>
                  </a:outerShdw>
                </a:effectLst>
                <a:latin typeface="Comic Sans MS" pitchFamily="66" charset="0"/>
              </a:rPr>
              <a:t>  Англия </a:t>
            </a:r>
            <a:r>
              <a:rPr lang="en-US" b="1" dirty="0" smtClean="0">
                <a:solidFill>
                  <a:srgbClr val="CC3300"/>
                </a:solidFill>
                <a:effectLst>
                  <a:outerShdw blurRad="38100" dist="38100" dir="2700000" algn="tl">
                    <a:srgbClr val="C0C0C0"/>
                  </a:outerShdw>
                </a:effectLst>
                <a:latin typeface="Comic Sans MS" pitchFamily="66" charset="0"/>
              </a:rPr>
              <a:t>XVIII </a:t>
            </a:r>
            <a:r>
              <a:rPr lang="ru-RU" b="1" dirty="0" smtClean="0">
                <a:solidFill>
                  <a:srgbClr val="CC3300"/>
                </a:solidFill>
                <a:effectLst>
                  <a:outerShdw blurRad="38100" dist="38100" dir="2700000" algn="tl">
                    <a:srgbClr val="C0C0C0"/>
                  </a:outerShdw>
                </a:effectLst>
                <a:latin typeface="Comic Sans MS" pitchFamily="66" charset="0"/>
              </a:rPr>
              <a:t>век</a:t>
            </a:r>
            <a:endParaRPr lang="ru-RU" dirty="0"/>
          </a:p>
        </p:txBody>
      </p:sp>
      <p:pic>
        <p:nvPicPr>
          <p:cNvPr id="3" name="Picture 28" descr="MCj04084330000[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14414" y="2285992"/>
            <a:ext cx="2114550" cy="2320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Прямоугольник 3"/>
          <p:cNvSpPr/>
          <p:nvPr/>
        </p:nvSpPr>
        <p:spPr>
          <a:xfrm>
            <a:off x="3500430" y="1571612"/>
            <a:ext cx="5214974" cy="1323439"/>
          </a:xfrm>
          <a:prstGeom prst="rect">
            <a:avLst/>
          </a:prstGeom>
        </p:spPr>
        <p:txBody>
          <a:bodyPr wrap="square">
            <a:spAutoFit/>
          </a:bodyPr>
          <a:lstStyle/>
          <a:p>
            <a:r>
              <a:rPr lang="ru-RU" sz="2000" dirty="0" smtClean="0">
                <a:latin typeface="Comic Sans MS" pitchFamily="66" charset="0"/>
              </a:rPr>
              <a:t>В </a:t>
            </a:r>
            <a:r>
              <a:rPr lang="en-US" sz="2000" dirty="0" smtClean="0">
                <a:latin typeface="Comic Sans MS" pitchFamily="66" charset="0"/>
              </a:rPr>
              <a:t>XVIII </a:t>
            </a:r>
            <a:r>
              <a:rPr lang="ru-RU" sz="2000" dirty="0" smtClean="0">
                <a:latin typeface="Comic Sans MS" pitchFamily="66" charset="0"/>
              </a:rPr>
              <a:t>в. в английских учебниках появились обозначения арифметической и геометрической прогрессий: </a:t>
            </a:r>
            <a:endParaRPr lang="ru-RU" sz="2000" dirty="0"/>
          </a:p>
        </p:txBody>
      </p:sp>
      <p:grpSp>
        <p:nvGrpSpPr>
          <p:cNvPr id="5" name="Group 4"/>
          <p:cNvGrpSpPr>
            <a:grpSpLocks/>
          </p:cNvGrpSpPr>
          <p:nvPr/>
        </p:nvGrpSpPr>
        <p:grpSpPr bwMode="auto">
          <a:xfrm>
            <a:off x="3571868" y="3786190"/>
            <a:ext cx="5327650" cy="579437"/>
            <a:chOff x="567" y="2329"/>
            <a:chExt cx="3356" cy="365"/>
          </a:xfrm>
        </p:grpSpPr>
        <p:sp>
          <p:nvSpPr>
            <p:cNvPr id="6" name="Rectangle 5"/>
            <p:cNvSpPr>
              <a:spLocks noChangeArrowheads="1"/>
            </p:cNvSpPr>
            <p:nvPr/>
          </p:nvSpPr>
          <p:spPr bwMode="auto">
            <a:xfrm>
              <a:off x="3107" y="2341"/>
              <a:ext cx="680" cy="317"/>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7" name="Group 6"/>
            <p:cNvGrpSpPr>
              <a:grpSpLocks/>
            </p:cNvGrpSpPr>
            <p:nvPr/>
          </p:nvGrpSpPr>
          <p:grpSpPr bwMode="auto">
            <a:xfrm>
              <a:off x="567" y="2329"/>
              <a:ext cx="3356" cy="365"/>
              <a:chOff x="567" y="2329"/>
              <a:chExt cx="3356" cy="365"/>
            </a:xfrm>
          </p:grpSpPr>
          <p:sp>
            <p:nvSpPr>
              <p:cNvPr id="8" name="Rectangle 7"/>
              <p:cNvSpPr>
                <a:spLocks noChangeArrowheads="1"/>
              </p:cNvSpPr>
              <p:nvPr/>
            </p:nvSpPr>
            <p:spPr bwMode="auto">
              <a:xfrm>
                <a:off x="567" y="2329"/>
                <a:ext cx="2331" cy="3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ru-RU" sz="3200" b="1" i="1" dirty="0"/>
                  <a:t>Арифметическая</a:t>
                </a:r>
                <a:r>
                  <a:rPr lang="ru-RU" sz="2800" b="1" dirty="0"/>
                  <a:t> </a:t>
                </a:r>
              </a:p>
            </p:txBody>
          </p:sp>
          <p:grpSp>
            <p:nvGrpSpPr>
              <p:cNvPr id="9" name="Group 8"/>
              <p:cNvGrpSpPr>
                <a:grpSpLocks/>
              </p:cNvGrpSpPr>
              <p:nvPr/>
            </p:nvGrpSpPr>
            <p:grpSpPr bwMode="auto">
              <a:xfrm>
                <a:off x="3334" y="2341"/>
                <a:ext cx="589" cy="327"/>
                <a:chOff x="3379" y="1389"/>
                <a:chExt cx="589" cy="327"/>
              </a:xfrm>
            </p:grpSpPr>
            <p:sp>
              <p:nvSpPr>
                <p:cNvPr id="10" name="Text Box 9"/>
                <p:cNvSpPr txBox="1">
                  <a:spLocks noChangeArrowheads="1"/>
                </p:cNvSpPr>
                <p:nvPr/>
              </p:nvSpPr>
              <p:spPr bwMode="auto">
                <a:xfrm>
                  <a:off x="3651" y="1389"/>
                  <a:ext cx="317"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spcBef>
                      <a:spcPct val="50000"/>
                    </a:spcBef>
                  </a:pPr>
                  <a:endParaRPr lang="ru-RU" sz="2800">
                    <a:latin typeface="Arial" charset="0"/>
                  </a:endParaRPr>
                </a:p>
              </p:txBody>
            </p:sp>
            <p:grpSp>
              <p:nvGrpSpPr>
                <p:cNvPr id="11" name="Group 10"/>
                <p:cNvGrpSpPr>
                  <a:grpSpLocks/>
                </p:cNvGrpSpPr>
                <p:nvPr/>
              </p:nvGrpSpPr>
              <p:grpSpPr bwMode="auto">
                <a:xfrm>
                  <a:off x="3379" y="1480"/>
                  <a:ext cx="227" cy="183"/>
                  <a:chOff x="2381" y="1842"/>
                  <a:chExt cx="227" cy="183"/>
                </a:xfrm>
              </p:grpSpPr>
              <p:grpSp>
                <p:nvGrpSpPr>
                  <p:cNvPr id="12" name="Group 11"/>
                  <p:cNvGrpSpPr>
                    <a:grpSpLocks/>
                  </p:cNvGrpSpPr>
                  <p:nvPr/>
                </p:nvGrpSpPr>
                <p:grpSpPr bwMode="auto">
                  <a:xfrm>
                    <a:off x="2381" y="1842"/>
                    <a:ext cx="227" cy="91"/>
                    <a:chOff x="2381" y="1842"/>
                    <a:chExt cx="227" cy="91"/>
                  </a:xfrm>
                </p:grpSpPr>
                <p:sp>
                  <p:nvSpPr>
                    <p:cNvPr id="14" name="Line 12"/>
                    <p:cNvSpPr>
                      <a:spLocks noChangeShapeType="1"/>
                    </p:cNvSpPr>
                    <p:nvPr/>
                  </p:nvSpPr>
                  <p:spPr bwMode="auto">
                    <a:xfrm>
                      <a:off x="2381" y="1933"/>
                      <a:ext cx="227" cy="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5" name="Oval 13"/>
                    <p:cNvSpPr>
                      <a:spLocks noChangeArrowheads="1"/>
                    </p:cNvSpPr>
                    <p:nvPr/>
                  </p:nvSpPr>
                  <p:spPr bwMode="auto">
                    <a:xfrm>
                      <a:off x="2472" y="1842"/>
                      <a:ext cx="45" cy="46"/>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13" name="Oval 14"/>
                  <p:cNvSpPr>
                    <a:spLocks noChangeArrowheads="1"/>
                  </p:cNvSpPr>
                  <p:nvPr/>
                </p:nvSpPr>
                <p:spPr bwMode="auto">
                  <a:xfrm>
                    <a:off x="2472" y="1979"/>
                    <a:ext cx="45" cy="46"/>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grpSp>
        </p:grpSp>
      </p:grpSp>
      <p:grpSp>
        <p:nvGrpSpPr>
          <p:cNvPr id="16" name="Group 15"/>
          <p:cNvGrpSpPr>
            <a:grpSpLocks/>
          </p:cNvGrpSpPr>
          <p:nvPr/>
        </p:nvGrpSpPr>
        <p:grpSpPr bwMode="auto">
          <a:xfrm>
            <a:off x="3500430" y="4662488"/>
            <a:ext cx="5235578" cy="615950"/>
            <a:chOff x="521" y="2770"/>
            <a:chExt cx="2938" cy="388"/>
          </a:xfrm>
        </p:grpSpPr>
        <p:sp>
          <p:nvSpPr>
            <p:cNvPr id="17" name="Rectangle 16"/>
            <p:cNvSpPr>
              <a:spLocks noChangeArrowheads="1"/>
            </p:cNvSpPr>
            <p:nvPr/>
          </p:nvSpPr>
          <p:spPr bwMode="auto">
            <a:xfrm>
              <a:off x="521" y="2770"/>
              <a:ext cx="2112" cy="3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ru-RU" sz="3200" b="1" i="1" dirty="0"/>
                <a:t>Геометрическая</a:t>
              </a:r>
            </a:p>
          </p:txBody>
        </p:sp>
        <p:grpSp>
          <p:nvGrpSpPr>
            <p:cNvPr id="18" name="Group 17"/>
            <p:cNvGrpSpPr>
              <a:grpSpLocks/>
            </p:cNvGrpSpPr>
            <p:nvPr/>
          </p:nvGrpSpPr>
          <p:grpSpPr bwMode="auto">
            <a:xfrm>
              <a:off x="2829" y="2840"/>
              <a:ext cx="630" cy="318"/>
              <a:chOff x="3022" y="2840"/>
              <a:chExt cx="630" cy="318"/>
            </a:xfrm>
          </p:grpSpPr>
          <p:sp>
            <p:nvSpPr>
              <p:cNvPr id="19" name="Rectangle 18"/>
              <p:cNvSpPr>
                <a:spLocks noChangeArrowheads="1"/>
              </p:cNvSpPr>
              <p:nvPr/>
            </p:nvSpPr>
            <p:spPr bwMode="auto">
              <a:xfrm>
                <a:off x="3022" y="2840"/>
                <a:ext cx="630" cy="318"/>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20" name="Group 19"/>
              <p:cNvGrpSpPr>
                <a:grpSpLocks/>
              </p:cNvGrpSpPr>
              <p:nvPr/>
            </p:nvGrpSpPr>
            <p:grpSpPr bwMode="auto">
              <a:xfrm>
                <a:off x="3152" y="2904"/>
                <a:ext cx="363" cy="215"/>
                <a:chOff x="3833" y="1842"/>
                <a:chExt cx="363" cy="183"/>
              </a:xfrm>
            </p:grpSpPr>
            <p:sp>
              <p:nvSpPr>
                <p:cNvPr id="21" name="Oval 20"/>
                <p:cNvSpPr>
                  <a:spLocks noChangeArrowheads="1"/>
                </p:cNvSpPr>
                <p:nvPr/>
              </p:nvSpPr>
              <p:spPr bwMode="auto">
                <a:xfrm>
                  <a:off x="4060" y="1979"/>
                  <a:ext cx="45" cy="46"/>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22" name="Group 21"/>
                <p:cNvGrpSpPr>
                  <a:grpSpLocks/>
                </p:cNvGrpSpPr>
                <p:nvPr/>
              </p:nvGrpSpPr>
              <p:grpSpPr bwMode="auto">
                <a:xfrm>
                  <a:off x="3833" y="1842"/>
                  <a:ext cx="363" cy="183"/>
                  <a:chOff x="3833" y="1842"/>
                  <a:chExt cx="363" cy="183"/>
                </a:xfrm>
              </p:grpSpPr>
              <p:grpSp>
                <p:nvGrpSpPr>
                  <p:cNvPr id="23" name="Group 22"/>
                  <p:cNvGrpSpPr>
                    <a:grpSpLocks/>
                  </p:cNvGrpSpPr>
                  <p:nvPr/>
                </p:nvGrpSpPr>
                <p:grpSpPr bwMode="auto">
                  <a:xfrm>
                    <a:off x="3833" y="1842"/>
                    <a:ext cx="363" cy="91"/>
                    <a:chOff x="3833" y="1842"/>
                    <a:chExt cx="363" cy="91"/>
                  </a:xfrm>
                </p:grpSpPr>
                <p:sp>
                  <p:nvSpPr>
                    <p:cNvPr id="25" name="Oval 23"/>
                    <p:cNvSpPr>
                      <a:spLocks noChangeArrowheads="1"/>
                    </p:cNvSpPr>
                    <p:nvPr/>
                  </p:nvSpPr>
                  <p:spPr bwMode="auto">
                    <a:xfrm>
                      <a:off x="4060" y="1842"/>
                      <a:ext cx="45" cy="46"/>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26" name="Group 24"/>
                    <p:cNvGrpSpPr>
                      <a:grpSpLocks/>
                    </p:cNvGrpSpPr>
                    <p:nvPr/>
                  </p:nvGrpSpPr>
                  <p:grpSpPr bwMode="auto">
                    <a:xfrm>
                      <a:off x="3833" y="1842"/>
                      <a:ext cx="363" cy="91"/>
                      <a:chOff x="3833" y="1842"/>
                      <a:chExt cx="363" cy="91"/>
                    </a:xfrm>
                  </p:grpSpPr>
                  <p:sp>
                    <p:nvSpPr>
                      <p:cNvPr id="27" name="Line 25"/>
                      <p:cNvSpPr>
                        <a:spLocks noChangeShapeType="1"/>
                      </p:cNvSpPr>
                      <p:nvPr/>
                    </p:nvSpPr>
                    <p:spPr bwMode="auto">
                      <a:xfrm>
                        <a:off x="3833" y="1933"/>
                        <a:ext cx="363" cy="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8" name="Oval 26"/>
                      <p:cNvSpPr>
                        <a:spLocks noChangeArrowheads="1"/>
                      </p:cNvSpPr>
                      <p:nvPr/>
                    </p:nvSpPr>
                    <p:spPr bwMode="auto">
                      <a:xfrm>
                        <a:off x="3923" y="1842"/>
                        <a:ext cx="45" cy="46"/>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grpSp>
              <p:sp>
                <p:nvSpPr>
                  <p:cNvPr id="24" name="Oval 27"/>
                  <p:cNvSpPr>
                    <a:spLocks noChangeArrowheads="1"/>
                  </p:cNvSpPr>
                  <p:nvPr/>
                </p:nvSpPr>
                <p:spPr bwMode="auto">
                  <a:xfrm>
                    <a:off x="3923" y="1979"/>
                    <a:ext cx="45" cy="46"/>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solidFill>
                  <a:srgbClr val="CC3300"/>
                </a:solidFill>
                <a:effectLst>
                  <a:outerShdw blurRad="38100" dist="38100" dir="2700000" algn="tl">
                    <a:srgbClr val="C0C0C0"/>
                  </a:outerShdw>
                </a:effectLst>
              </a:rPr>
              <a:t>         Древняя Греция</a:t>
            </a:r>
            <a:endParaRPr lang="ru-RU" dirty="0"/>
          </a:p>
        </p:txBody>
      </p:sp>
      <p:pic>
        <p:nvPicPr>
          <p:cNvPr id="3" name="Picture 8" descr="MCj03979290000[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85852" y="1643050"/>
            <a:ext cx="1520825" cy="1905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Прямоугольник 3"/>
          <p:cNvSpPr/>
          <p:nvPr/>
        </p:nvSpPr>
        <p:spPr>
          <a:xfrm>
            <a:off x="3000364" y="1857364"/>
            <a:ext cx="6143636" cy="1323439"/>
          </a:xfrm>
          <a:prstGeom prst="rect">
            <a:avLst/>
          </a:prstGeom>
        </p:spPr>
        <p:txBody>
          <a:bodyPr wrap="square">
            <a:spAutoFit/>
          </a:bodyPr>
          <a:lstStyle/>
          <a:p>
            <a:r>
              <a:rPr lang="ru-RU" sz="2000" dirty="0" smtClean="0">
                <a:solidFill>
                  <a:schemeClr val="accent2">
                    <a:lumMod val="50000"/>
                  </a:schemeClr>
                </a:solidFill>
              </a:rPr>
              <a:t>Сведения, связанные с прогрессиями, впервые встречаются в дошедших до нас документах Древней Греции. Уже в </a:t>
            </a:r>
            <a:r>
              <a:rPr lang="en-US" sz="2000" dirty="0" smtClean="0">
                <a:solidFill>
                  <a:schemeClr val="accent2">
                    <a:lumMod val="50000"/>
                  </a:schemeClr>
                </a:solidFill>
              </a:rPr>
              <a:t>V </a:t>
            </a:r>
            <a:r>
              <a:rPr lang="ru-RU" sz="2000" dirty="0" smtClean="0">
                <a:solidFill>
                  <a:schemeClr val="accent2">
                    <a:lumMod val="50000"/>
                  </a:schemeClr>
                </a:solidFill>
              </a:rPr>
              <a:t>в. до н. э. греки знали следующие прогрессии и их суммы:</a:t>
            </a:r>
            <a:r>
              <a:rPr lang="ru-RU" sz="2000" dirty="0" smtClean="0">
                <a:solidFill>
                  <a:schemeClr val="accent2">
                    <a:lumMod val="50000"/>
                  </a:schemeClr>
                </a:solidFill>
                <a:latin typeface="Arial" charset="0"/>
              </a:rPr>
              <a:t> </a:t>
            </a:r>
            <a:endParaRPr lang="ru-RU" sz="2000" dirty="0">
              <a:solidFill>
                <a:schemeClr val="accent2">
                  <a:lumMod val="50000"/>
                </a:schemeClr>
              </a:solidFill>
              <a:latin typeface="Arial" charset="0"/>
            </a:endParaRPr>
          </a:p>
        </p:txBody>
      </p:sp>
      <p:graphicFrame>
        <p:nvGraphicFramePr>
          <p:cNvPr id="1026" name="Object 2"/>
          <p:cNvGraphicFramePr>
            <a:graphicFrameLocks noChangeAspect="1"/>
          </p:cNvGraphicFramePr>
          <p:nvPr/>
        </p:nvGraphicFramePr>
        <p:xfrm>
          <a:off x="1928794" y="3571876"/>
          <a:ext cx="6553200" cy="1460500"/>
        </p:xfrm>
        <a:graphic>
          <a:graphicData uri="http://schemas.openxmlformats.org/presentationml/2006/ole">
            <p:oleObj spid="_x0000_s1026" name="Формула" r:id="rId4" imgW="1752600" imgH="393700" progId="Equation.3">
              <p:embed/>
            </p:oleObj>
          </a:graphicData>
        </a:graphic>
      </p:graphicFrame>
      <p:graphicFrame>
        <p:nvGraphicFramePr>
          <p:cNvPr id="1027" name="Object 3"/>
          <p:cNvGraphicFramePr>
            <a:graphicFrameLocks noChangeAspect="1"/>
          </p:cNvGraphicFramePr>
          <p:nvPr/>
        </p:nvGraphicFramePr>
        <p:xfrm>
          <a:off x="1854228" y="5214950"/>
          <a:ext cx="6718300" cy="749300"/>
        </p:xfrm>
        <a:graphic>
          <a:graphicData uri="http://schemas.openxmlformats.org/presentationml/2006/ole">
            <p:oleObj spid="_x0000_s1027" name="Формула" r:id="rId5" imgW="1790700" imgH="2032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fade">
                                      <p:cBhvr>
                                        <p:cTn id="12"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14290"/>
            <a:ext cx="7498080" cy="1143000"/>
          </a:xfrm>
        </p:spPr>
        <p:txBody>
          <a:bodyPr/>
          <a:lstStyle/>
          <a:p>
            <a:r>
              <a:rPr lang="ru-RU" sz="4400" b="1" dirty="0" smtClean="0">
                <a:solidFill>
                  <a:srgbClr val="CC3300"/>
                </a:solidFill>
                <a:effectLst>
                  <a:outerShdw blurRad="38100" dist="38100" dir="2700000" algn="tl">
                    <a:srgbClr val="C0C0C0"/>
                  </a:outerShdw>
                </a:effectLst>
                <a:latin typeface="Comic Sans MS" pitchFamily="66" charset="0"/>
              </a:rPr>
              <a:t>        Германия</a:t>
            </a:r>
            <a:endParaRPr lang="ru-RU" dirty="0"/>
          </a:p>
        </p:txBody>
      </p:sp>
      <p:sp>
        <p:nvSpPr>
          <p:cNvPr id="3" name="Прямоугольник 2"/>
          <p:cNvSpPr/>
          <p:nvPr/>
        </p:nvSpPr>
        <p:spPr>
          <a:xfrm>
            <a:off x="4286248" y="1517397"/>
            <a:ext cx="4572000" cy="2554545"/>
          </a:xfrm>
          <a:prstGeom prst="rect">
            <a:avLst/>
          </a:prstGeom>
        </p:spPr>
        <p:txBody>
          <a:bodyPr>
            <a:spAutoFit/>
          </a:bodyPr>
          <a:lstStyle/>
          <a:p>
            <a:pPr>
              <a:defRPr/>
            </a:pPr>
            <a:r>
              <a:rPr lang="ru-RU" sz="3200" dirty="0" smtClean="0">
                <a:effectLst>
                  <a:outerShdw blurRad="38100" dist="38100" dir="2700000" algn="tl">
                    <a:srgbClr val="000000">
                      <a:alpha val="43137"/>
                    </a:srgbClr>
                  </a:outerShdw>
                </a:effectLst>
              </a:rPr>
              <a:t>Нашел моментально сумму всех натуральных чисел от 1 до 100, будучи еще учеником начальной школы. </a:t>
            </a:r>
            <a:endParaRPr lang="ru-RU" sz="3200" dirty="0">
              <a:effectLst>
                <a:outerShdw blurRad="38100" dist="38100" dir="2700000" algn="tl">
                  <a:srgbClr val="000000">
                    <a:alpha val="43137"/>
                  </a:srgbClr>
                </a:outerShdw>
              </a:effectLst>
            </a:endParaRPr>
          </a:p>
        </p:txBody>
      </p:sp>
      <p:graphicFrame>
        <p:nvGraphicFramePr>
          <p:cNvPr id="5" name="Таблица 4"/>
          <p:cNvGraphicFramePr>
            <a:graphicFrameLocks noGrp="1"/>
          </p:cNvGraphicFramePr>
          <p:nvPr>
            <p:extLst>
              <p:ext uri="{D42A27DB-BD31-4B8C-83A1-F6EECF244321}">
                <p14:modId xmlns="" xmlns:p14="http://schemas.microsoft.com/office/powerpoint/2010/main" val="4220603518"/>
              </p:ext>
            </p:extLst>
          </p:nvPr>
        </p:nvGraphicFramePr>
        <p:xfrm>
          <a:off x="2143108" y="4857760"/>
          <a:ext cx="6096000" cy="1112520"/>
        </p:xfrm>
        <a:graphic>
          <a:graphicData uri="http://schemas.openxmlformats.org/drawingml/2006/table">
            <a:tbl>
              <a:tblPr firstRow="1" bandRow="1">
                <a:tableStyleId>{5C22544A-7EE6-4342-B048-85BDC9FD1C3A}</a:tableStyleId>
              </a:tblPr>
              <a:tblGrid>
                <a:gridCol w="609600">
                  <a:extLst>
                    <a:ext uri="{9D8B030D-6E8A-4147-A177-3AD203B41FA5}">
                      <a16:colId xmlns="" xmlns:a16="http://schemas.microsoft.com/office/drawing/2014/main" val="20000"/>
                    </a:ext>
                  </a:extLst>
                </a:gridCol>
                <a:gridCol w="609600">
                  <a:extLst>
                    <a:ext uri="{9D8B030D-6E8A-4147-A177-3AD203B41FA5}">
                      <a16:colId xmlns="" xmlns:a16="http://schemas.microsoft.com/office/drawing/2014/main" val="20001"/>
                    </a:ext>
                  </a:extLst>
                </a:gridCol>
                <a:gridCol w="609600">
                  <a:extLst>
                    <a:ext uri="{9D8B030D-6E8A-4147-A177-3AD203B41FA5}">
                      <a16:colId xmlns="" xmlns:a16="http://schemas.microsoft.com/office/drawing/2014/main" val="20002"/>
                    </a:ext>
                  </a:extLst>
                </a:gridCol>
                <a:gridCol w="609600">
                  <a:extLst>
                    <a:ext uri="{9D8B030D-6E8A-4147-A177-3AD203B41FA5}">
                      <a16:colId xmlns="" xmlns:a16="http://schemas.microsoft.com/office/drawing/2014/main" val="20003"/>
                    </a:ext>
                  </a:extLst>
                </a:gridCol>
                <a:gridCol w="609600">
                  <a:extLst>
                    <a:ext uri="{9D8B030D-6E8A-4147-A177-3AD203B41FA5}">
                      <a16:colId xmlns="" xmlns:a16="http://schemas.microsoft.com/office/drawing/2014/main" val="20004"/>
                    </a:ext>
                  </a:extLst>
                </a:gridCol>
                <a:gridCol w="609600">
                  <a:extLst>
                    <a:ext uri="{9D8B030D-6E8A-4147-A177-3AD203B41FA5}">
                      <a16:colId xmlns="" xmlns:a16="http://schemas.microsoft.com/office/drawing/2014/main" val="20005"/>
                    </a:ext>
                  </a:extLst>
                </a:gridCol>
                <a:gridCol w="609600">
                  <a:extLst>
                    <a:ext uri="{9D8B030D-6E8A-4147-A177-3AD203B41FA5}">
                      <a16:colId xmlns="" xmlns:a16="http://schemas.microsoft.com/office/drawing/2014/main" val="20006"/>
                    </a:ext>
                  </a:extLst>
                </a:gridCol>
                <a:gridCol w="609600">
                  <a:extLst>
                    <a:ext uri="{9D8B030D-6E8A-4147-A177-3AD203B41FA5}">
                      <a16:colId xmlns="" xmlns:a16="http://schemas.microsoft.com/office/drawing/2014/main" val="20007"/>
                    </a:ext>
                  </a:extLst>
                </a:gridCol>
                <a:gridCol w="609600">
                  <a:extLst>
                    <a:ext uri="{9D8B030D-6E8A-4147-A177-3AD203B41FA5}">
                      <a16:colId xmlns="" xmlns:a16="http://schemas.microsoft.com/office/drawing/2014/main" val="20008"/>
                    </a:ext>
                  </a:extLst>
                </a:gridCol>
                <a:gridCol w="609600">
                  <a:extLst>
                    <a:ext uri="{9D8B030D-6E8A-4147-A177-3AD203B41FA5}">
                      <a16:colId xmlns="" xmlns:a16="http://schemas.microsoft.com/office/drawing/2014/main" val="20009"/>
                    </a:ext>
                  </a:extLst>
                </a:gridCol>
              </a:tblGrid>
              <a:tr h="370840">
                <a:tc>
                  <a:txBody>
                    <a:bodyPr/>
                    <a:lstStyle/>
                    <a:p>
                      <a:r>
                        <a:rPr lang="en-US" dirty="0" smtClean="0"/>
                        <a:t>1</a:t>
                      </a:r>
                      <a:endParaRPr lang="ru-RU" dirty="0"/>
                    </a:p>
                  </a:txBody>
                  <a:tcPr/>
                </a:tc>
                <a:tc>
                  <a:txBody>
                    <a:bodyPr/>
                    <a:lstStyle/>
                    <a:p>
                      <a:r>
                        <a:rPr lang="en-US" dirty="0" smtClean="0"/>
                        <a:t>2</a:t>
                      </a:r>
                      <a:endParaRPr lang="ru-RU" dirty="0"/>
                    </a:p>
                  </a:txBody>
                  <a:tcPr/>
                </a:tc>
                <a:tc>
                  <a:txBody>
                    <a:bodyPr/>
                    <a:lstStyle/>
                    <a:p>
                      <a:r>
                        <a:rPr lang="en-US" dirty="0" smtClean="0"/>
                        <a:t>3</a:t>
                      </a:r>
                      <a:endParaRPr lang="ru-RU" dirty="0"/>
                    </a:p>
                  </a:txBody>
                  <a:tcPr/>
                </a:tc>
                <a:tc>
                  <a:txBody>
                    <a:bodyPr/>
                    <a:lstStyle/>
                    <a:p>
                      <a:r>
                        <a:rPr lang="en-US" dirty="0" smtClean="0"/>
                        <a:t>4</a:t>
                      </a:r>
                      <a:endParaRPr lang="ru-RU" dirty="0"/>
                    </a:p>
                  </a:txBody>
                  <a:tcPr/>
                </a:tc>
                <a:tc>
                  <a:txBody>
                    <a:bodyPr/>
                    <a:lstStyle/>
                    <a:p>
                      <a:r>
                        <a:rPr lang="en-US" dirty="0" smtClean="0"/>
                        <a:t>5</a:t>
                      </a:r>
                      <a:endParaRPr lang="ru-RU" dirty="0"/>
                    </a:p>
                  </a:txBody>
                  <a:tcPr/>
                </a:tc>
                <a:tc>
                  <a:txBody>
                    <a:bodyPr/>
                    <a:lstStyle/>
                    <a:p>
                      <a:r>
                        <a:rPr lang="en-US" dirty="0" smtClean="0"/>
                        <a:t>6</a:t>
                      </a:r>
                      <a:endParaRPr lang="ru-RU" dirty="0"/>
                    </a:p>
                  </a:txBody>
                  <a:tcPr/>
                </a:tc>
                <a:tc>
                  <a:txBody>
                    <a:bodyPr/>
                    <a:lstStyle/>
                    <a:p>
                      <a:r>
                        <a:rPr lang="en-US" dirty="0" smtClean="0"/>
                        <a:t>7</a:t>
                      </a:r>
                      <a:endParaRPr lang="ru-RU" dirty="0"/>
                    </a:p>
                  </a:txBody>
                  <a:tcPr/>
                </a:tc>
                <a:tc>
                  <a:txBody>
                    <a:bodyPr/>
                    <a:lstStyle/>
                    <a:p>
                      <a:r>
                        <a:rPr lang="en-US" dirty="0" smtClean="0"/>
                        <a:t>8</a:t>
                      </a:r>
                      <a:endParaRPr lang="ru-RU" dirty="0"/>
                    </a:p>
                  </a:txBody>
                  <a:tcPr/>
                </a:tc>
                <a:tc>
                  <a:txBody>
                    <a:bodyPr/>
                    <a:lstStyle/>
                    <a:p>
                      <a:r>
                        <a:rPr lang="en-US" dirty="0" smtClean="0"/>
                        <a:t>…</a:t>
                      </a:r>
                      <a:endParaRPr lang="ru-RU" dirty="0"/>
                    </a:p>
                  </a:txBody>
                  <a:tcPr/>
                </a:tc>
                <a:tc>
                  <a:txBody>
                    <a:bodyPr/>
                    <a:lstStyle/>
                    <a:p>
                      <a:r>
                        <a:rPr lang="en-US" dirty="0" smtClean="0"/>
                        <a:t>50</a:t>
                      </a:r>
                      <a:endParaRPr lang="ru-RU" dirty="0"/>
                    </a:p>
                  </a:txBody>
                  <a:tcPr/>
                </a:tc>
                <a:extLst>
                  <a:ext uri="{0D108BD9-81ED-4DB2-BD59-A6C34878D82A}">
                    <a16:rowId xmlns="" xmlns:a16="http://schemas.microsoft.com/office/drawing/2014/main" val="10000"/>
                  </a:ext>
                </a:extLst>
              </a:tr>
              <a:tr h="370840">
                <a:tc>
                  <a:txBody>
                    <a:bodyPr/>
                    <a:lstStyle/>
                    <a:p>
                      <a:r>
                        <a:rPr lang="en-US" dirty="0" smtClean="0"/>
                        <a:t>100</a:t>
                      </a:r>
                      <a:endParaRPr lang="ru-RU" dirty="0"/>
                    </a:p>
                  </a:txBody>
                  <a:tcPr/>
                </a:tc>
                <a:tc>
                  <a:txBody>
                    <a:bodyPr/>
                    <a:lstStyle/>
                    <a:p>
                      <a:r>
                        <a:rPr lang="en-US" dirty="0" smtClean="0"/>
                        <a:t>99</a:t>
                      </a:r>
                      <a:endParaRPr lang="ru-RU" dirty="0"/>
                    </a:p>
                  </a:txBody>
                  <a:tcPr/>
                </a:tc>
                <a:tc>
                  <a:txBody>
                    <a:bodyPr/>
                    <a:lstStyle/>
                    <a:p>
                      <a:r>
                        <a:rPr lang="en-US" dirty="0" smtClean="0"/>
                        <a:t>98</a:t>
                      </a:r>
                      <a:endParaRPr lang="ru-RU" dirty="0"/>
                    </a:p>
                  </a:txBody>
                  <a:tcPr/>
                </a:tc>
                <a:tc>
                  <a:txBody>
                    <a:bodyPr/>
                    <a:lstStyle/>
                    <a:p>
                      <a:r>
                        <a:rPr lang="en-US" dirty="0" smtClean="0"/>
                        <a:t>97</a:t>
                      </a:r>
                      <a:endParaRPr lang="ru-RU" dirty="0"/>
                    </a:p>
                  </a:txBody>
                  <a:tcPr/>
                </a:tc>
                <a:tc>
                  <a:txBody>
                    <a:bodyPr/>
                    <a:lstStyle/>
                    <a:p>
                      <a:r>
                        <a:rPr lang="en-US" dirty="0" smtClean="0"/>
                        <a:t>96</a:t>
                      </a:r>
                      <a:endParaRPr lang="ru-RU" dirty="0"/>
                    </a:p>
                  </a:txBody>
                  <a:tcPr/>
                </a:tc>
                <a:tc>
                  <a:txBody>
                    <a:bodyPr/>
                    <a:lstStyle/>
                    <a:p>
                      <a:r>
                        <a:rPr lang="en-US" dirty="0" smtClean="0"/>
                        <a:t>95</a:t>
                      </a:r>
                      <a:endParaRPr lang="ru-RU" dirty="0"/>
                    </a:p>
                  </a:txBody>
                  <a:tcPr/>
                </a:tc>
                <a:tc>
                  <a:txBody>
                    <a:bodyPr/>
                    <a:lstStyle/>
                    <a:p>
                      <a:r>
                        <a:rPr lang="en-US" dirty="0" smtClean="0"/>
                        <a:t>94</a:t>
                      </a:r>
                      <a:endParaRPr lang="ru-RU" dirty="0"/>
                    </a:p>
                  </a:txBody>
                  <a:tcPr/>
                </a:tc>
                <a:tc>
                  <a:txBody>
                    <a:bodyPr/>
                    <a:lstStyle/>
                    <a:p>
                      <a:r>
                        <a:rPr lang="en-US" dirty="0" smtClean="0"/>
                        <a:t>93</a:t>
                      </a:r>
                      <a:endParaRPr lang="ru-RU" dirty="0"/>
                    </a:p>
                  </a:txBody>
                  <a:tcPr/>
                </a:tc>
                <a:tc>
                  <a:txBody>
                    <a:bodyPr/>
                    <a:lstStyle/>
                    <a:p>
                      <a:r>
                        <a:rPr lang="en-US" dirty="0" smtClean="0"/>
                        <a:t>…</a:t>
                      </a:r>
                      <a:endParaRPr lang="ru-RU" dirty="0"/>
                    </a:p>
                  </a:txBody>
                  <a:tcPr/>
                </a:tc>
                <a:tc>
                  <a:txBody>
                    <a:bodyPr/>
                    <a:lstStyle/>
                    <a:p>
                      <a:r>
                        <a:rPr lang="en-US" dirty="0" smtClean="0"/>
                        <a:t>51</a:t>
                      </a:r>
                      <a:endParaRPr lang="ru-RU" dirty="0"/>
                    </a:p>
                  </a:txBody>
                  <a:tcPr/>
                </a:tc>
                <a:extLst>
                  <a:ext uri="{0D108BD9-81ED-4DB2-BD59-A6C34878D82A}">
                    <a16:rowId xmlns="" xmlns:a16="http://schemas.microsoft.com/office/drawing/2014/main" val="10001"/>
                  </a:ext>
                </a:extLst>
              </a:tr>
              <a:tr h="370840">
                <a:tc>
                  <a:txBody>
                    <a:bodyPr/>
                    <a:lstStyle/>
                    <a:p>
                      <a:r>
                        <a:rPr lang="en-US" dirty="0" smtClean="0"/>
                        <a:t>101</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101</a:t>
                      </a:r>
                      <a:endParaRPr lang="ru-RU" dirty="0" smtClean="0"/>
                    </a:p>
                  </a:txBody>
                  <a:tcPr/>
                </a:tc>
                <a:tc>
                  <a:txBody>
                    <a:bodyPr/>
                    <a:lstStyle/>
                    <a:p>
                      <a:r>
                        <a:rPr lang="en-US" dirty="0" smtClean="0"/>
                        <a:t>101</a:t>
                      </a:r>
                      <a:endParaRPr lang="ru-RU" dirty="0"/>
                    </a:p>
                  </a:txBody>
                  <a:tcPr/>
                </a:tc>
                <a:tc>
                  <a:txBody>
                    <a:bodyPr/>
                    <a:lstStyle/>
                    <a:p>
                      <a:r>
                        <a:rPr lang="en-US" dirty="0" smtClean="0"/>
                        <a:t>101</a:t>
                      </a:r>
                      <a:endParaRPr lang="ru-RU" dirty="0"/>
                    </a:p>
                  </a:txBody>
                  <a:tcPr/>
                </a:tc>
                <a:tc>
                  <a:txBody>
                    <a:bodyPr/>
                    <a:lstStyle/>
                    <a:p>
                      <a:r>
                        <a:rPr lang="en-US" dirty="0" smtClean="0"/>
                        <a:t>101</a:t>
                      </a:r>
                      <a:endParaRPr lang="ru-RU" dirty="0"/>
                    </a:p>
                  </a:txBody>
                  <a:tcPr/>
                </a:tc>
                <a:tc>
                  <a:txBody>
                    <a:bodyPr/>
                    <a:lstStyle/>
                    <a:p>
                      <a:r>
                        <a:rPr lang="en-US" dirty="0" smtClean="0"/>
                        <a:t>101</a:t>
                      </a:r>
                      <a:endParaRPr lang="ru-RU" dirty="0"/>
                    </a:p>
                  </a:txBody>
                  <a:tcPr/>
                </a:tc>
                <a:tc>
                  <a:txBody>
                    <a:bodyPr/>
                    <a:lstStyle/>
                    <a:p>
                      <a:r>
                        <a:rPr lang="en-US" dirty="0" smtClean="0"/>
                        <a:t>101</a:t>
                      </a:r>
                      <a:endParaRPr lang="ru-RU" dirty="0"/>
                    </a:p>
                  </a:txBody>
                  <a:tcPr/>
                </a:tc>
                <a:tc>
                  <a:txBody>
                    <a:bodyPr/>
                    <a:lstStyle/>
                    <a:p>
                      <a:r>
                        <a:rPr lang="en-US" dirty="0" smtClean="0"/>
                        <a:t>101</a:t>
                      </a:r>
                      <a:endParaRPr lang="ru-RU" dirty="0"/>
                    </a:p>
                  </a:txBody>
                  <a:tcPr/>
                </a:tc>
                <a:tc>
                  <a:txBody>
                    <a:bodyPr/>
                    <a:lstStyle/>
                    <a:p>
                      <a:r>
                        <a:rPr lang="en-US" dirty="0" smtClean="0"/>
                        <a:t>…</a:t>
                      </a:r>
                      <a:endParaRPr lang="ru-RU" dirty="0"/>
                    </a:p>
                  </a:txBody>
                  <a:tcPr/>
                </a:tc>
                <a:tc>
                  <a:txBody>
                    <a:bodyPr/>
                    <a:lstStyle/>
                    <a:p>
                      <a:r>
                        <a:rPr lang="en-US" dirty="0" smtClean="0"/>
                        <a:t>101</a:t>
                      </a:r>
                      <a:endParaRPr lang="ru-RU" dirty="0"/>
                    </a:p>
                  </a:txBody>
                  <a:tcPr/>
                </a:tc>
                <a:extLst>
                  <a:ext uri="{0D108BD9-81ED-4DB2-BD59-A6C34878D82A}">
                    <a16:rowId xmlns="" xmlns:a16="http://schemas.microsoft.com/office/drawing/2014/main" val="10002"/>
                  </a:ext>
                </a:extLst>
              </a:tr>
            </a:tbl>
          </a:graphicData>
        </a:graphic>
      </p:graphicFrame>
      <p:pic>
        <p:nvPicPr>
          <p:cNvPr id="7"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42976" y="1142984"/>
            <a:ext cx="2637711" cy="2786082"/>
          </a:xfrm>
          <a:prstGeom prst="rect">
            <a:avLst/>
          </a:prstGeom>
          <a:solidFill>
            <a:srgbClr val="008000"/>
          </a:solidFill>
          <a:ln w="9525">
            <a:solidFill>
              <a:schemeClr val="tx1"/>
            </a:solidFill>
            <a:miter lim="800000"/>
            <a:headEnd/>
            <a:tailEnd/>
          </a:ln>
        </p:spPr>
      </p:pic>
      <p:sp>
        <p:nvSpPr>
          <p:cNvPr id="8" name="Прямоугольник 7"/>
          <p:cNvSpPr/>
          <p:nvPr/>
        </p:nvSpPr>
        <p:spPr>
          <a:xfrm>
            <a:off x="1214414" y="4000504"/>
            <a:ext cx="2428892" cy="646331"/>
          </a:xfrm>
          <a:prstGeom prst="rect">
            <a:avLst/>
          </a:prstGeom>
        </p:spPr>
        <p:txBody>
          <a:bodyPr wrap="square">
            <a:spAutoFit/>
          </a:bodyPr>
          <a:lstStyle/>
          <a:p>
            <a:pPr algn="ctr">
              <a:spcBef>
                <a:spcPct val="50000"/>
              </a:spcBef>
              <a:defRPr/>
            </a:pPr>
            <a:r>
              <a:rPr lang="ru-RU" b="1" dirty="0" smtClean="0">
                <a:solidFill>
                  <a:srgbClr val="CC3300"/>
                </a:solidFill>
                <a:effectLst>
                  <a:outerShdw blurRad="38100" dist="38100" dir="2700000" algn="tl">
                    <a:srgbClr val="C0C0C0"/>
                  </a:outerShdw>
                </a:effectLst>
              </a:rPr>
              <a:t>КАРЛ ГАУСС</a:t>
            </a:r>
            <a:br>
              <a:rPr lang="ru-RU" b="1" dirty="0" smtClean="0">
                <a:solidFill>
                  <a:srgbClr val="CC3300"/>
                </a:solidFill>
                <a:effectLst>
                  <a:outerShdw blurRad="38100" dist="38100" dir="2700000" algn="tl">
                    <a:srgbClr val="C0C0C0"/>
                  </a:outerShdw>
                </a:effectLst>
              </a:rPr>
            </a:br>
            <a:r>
              <a:rPr lang="ru-RU" b="1" dirty="0" smtClean="0">
                <a:solidFill>
                  <a:srgbClr val="CC3300"/>
                </a:solidFill>
                <a:effectLst>
                  <a:outerShdw blurRad="38100" dist="38100" dir="2700000" algn="tl">
                    <a:srgbClr val="C0C0C0"/>
                  </a:outerShdw>
                </a:effectLst>
              </a:rPr>
              <a:t>(1777 – 1855)</a:t>
            </a:r>
            <a:endParaRPr lang="ru-RU" b="1" dirty="0">
              <a:solidFill>
                <a:srgbClr val="CC3300"/>
              </a:solidFill>
              <a:effectLst>
                <a:outerShdw blurRad="38100" dist="38100" dir="2700000" algn="tl">
                  <a:srgbClr val="C0C0C0"/>
                </a:outerShdw>
              </a:effectLst>
            </a:endParaRPr>
          </a:p>
        </p:txBody>
      </p:sp>
      <p:sp>
        <p:nvSpPr>
          <p:cNvPr id="9" name="Прямоугольник 8"/>
          <p:cNvSpPr/>
          <p:nvPr/>
        </p:nvSpPr>
        <p:spPr>
          <a:xfrm>
            <a:off x="2857488" y="6143644"/>
            <a:ext cx="4500594" cy="369332"/>
          </a:xfrm>
          <a:prstGeom prst="rect">
            <a:avLst/>
          </a:prstGeom>
        </p:spPr>
        <p:txBody>
          <a:bodyPr wrap="square">
            <a:spAutoFit/>
          </a:bodyPr>
          <a:lstStyle/>
          <a:p>
            <a:r>
              <a:rPr lang="ru-RU" dirty="0" smtClean="0">
                <a:effectLst>
                  <a:outerShdw blurRad="38100" dist="38100" dir="2700000" algn="tl">
                    <a:srgbClr val="000000">
                      <a:alpha val="43137"/>
                    </a:srgbClr>
                  </a:outerShdw>
                </a:effectLst>
              </a:rPr>
              <a:t>Всего получается: 101 </a:t>
            </a:r>
            <a:r>
              <a:rPr lang="ru-RU" dirty="0" err="1" smtClean="0">
                <a:effectLst>
                  <a:outerShdw blurRad="38100" dist="38100" dir="2700000" algn="tl">
                    <a:srgbClr val="000000">
                      <a:alpha val="43137"/>
                    </a:srgbClr>
                  </a:outerShdw>
                </a:effectLst>
              </a:rPr>
              <a:t>х</a:t>
            </a:r>
            <a:r>
              <a:rPr lang="ru-RU" dirty="0" smtClean="0">
                <a:effectLst>
                  <a:outerShdw blurRad="38100" dist="38100" dir="2700000" algn="tl">
                    <a:srgbClr val="000000">
                      <a:alpha val="43137"/>
                    </a:srgbClr>
                  </a:outerShdw>
                </a:effectLst>
              </a:rPr>
              <a:t> 50 = </a:t>
            </a:r>
            <a:r>
              <a:rPr lang="ru-RU" b="1" dirty="0" smtClean="0">
                <a:effectLst>
                  <a:outerShdw blurRad="38100" dist="38100" dir="2700000" algn="tl">
                    <a:srgbClr val="000000">
                      <a:alpha val="43137"/>
                    </a:srgbClr>
                  </a:outerShdw>
                </a:effectLst>
              </a:rPr>
              <a:t>5050</a:t>
            </a:r>
            <a:endParaRPr lang="ru-RU"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500042"/>
            <a:ext cx="7498080" cy="797226"/>
          </a:xfrm>
        </p:spPr>
        <p:txBody>
          <a:bodyPr>
            <a:normAutofit fontScale="90000"/>
          </a:bodyPr>
          <a:lstStyle/>
          <a:p>
            <a:r>
              <a:rPr lang="ru-RU" sz="4900" dirty="0" smtClean="0"/>
              <a:t>Устный счет</a:t>
            </a:r>
            <a:r>
              <a:rPr lang="ru-RU" sz="2800" dirty="0" smtClean="0"/>
              <a:t/>
            </a:r>
            <a:br>
              <a:rPr lang="ru-RU" sz="2800" dirty="0" smtClean="0"/>
            </a:br>
            <a:endParaRPr lang="ru-RU" sz="2800" dirty="0"/>
          </a:p>
        </p:txBody>
      </p:sp>
      <p:sp>
        <p:nvSpPr>
          <p:cNvPr id="3" name="Прямоугольник 2"/>
          <p:cNvSpPr/>
          <p:nvPr/>
        </p:nvSpPr>
        <p:spPr>
          <a:xfrm>
            <a:off x="1571604" y="1357298"/>
            <a:ext cx="7072361" cy="4893647"/>
          </a:xfrm>
          <a:prstGeom prst="rect">
            <a:avLst/>
          </a:prstGeom>
        </p:spPr>
        <p:txBody>
          <a:bodyPr wrap="square">
            <a:spAutoFit/>
          </a:bodyPr>
          <a:lstStyle/>
          <a:p>
            <a:pPr>
              <a:buFont typeface="Arial" pitchFamily="34" charset="0"/>
              <a:buChar char="•"/>
            </a:pPr>
            <a:r>
              <a:rPr lang="ru-RU" dirty="0">
                <a:solidFill>
                  <a:schemeClr val="tx1">
                    <a:lumMod val="95000"/>
                    <a:lumOff val="5000"/>
                  </a:schemeClr>
                </a:solidFill>
              </a:rPr>
              <a:t> </a:t>
            </a:r>
            <a:r>
              <a:rPr lang="ru-RU" sz="2400" dirty="0" smtClean="0">
                <a:solidFill>
                  <a:schemeClr val="tx1">
                    <a:lumMod val="95000"/>
                    <a:lumOff val="5000"/>
                  </a:schemeClr>
                </a:solidFill>
              </a:rPr>
              <a:t>Какая последовательность называется арифметической прогрессией</a:t>
            </a:r>
            <a:r>
              <a:rPr lang="en-US" sz="2400" dirty="0" smtClean="0">
                <a:solidFill>
                  <a:schemeClr val="tx1">
                    <a:lumMod val="95000"/>
                    <a:lumOff val="5000"/>
                  </a:schemeClr>
                </a:solidFill>
              </a:rPr>
              <a:t>?</a:t>
            </a:r>
            <a:endParaRPr lang="ru-RU" sz="2400" dirty="0" smtClean="0">
              <a:solidFill>
                <a:schemeClr val="tx1">
                  <a:lumMod val="95000"/>
                  <a:lumOff val="5000"/>
                </a:schemeClr>
              </a:solidFill>
            </a:endParaRPr>
          </a:p>
          <a:p>
            <a:pPr>
              <a:buFont typeface="Arial" pitchFamily="34" charset="0"/>
              <a:buChar char="•"/>
            </a:pPr>
            <a:r>
              <a:rPr lang="ru-RU" sz="2400" dirty="0" smtClean="0">
                <a:solidFill>
                  <a:schemeClr val="tx1">
                    <a:lumMod val="95000"/>
                    <a:lumOff val="5000"/>
                  </a:schemeClr>
                </a:solidFill>
              </a:rPr>
              <a:t>Какая последовательность называется геометрической  прогрессией</a:t>
            </a:r>
            <a:r>
              <a:rPr lang="en-US" sz="2400" dirty="0" smtClean="0">
                <a:solidFill>
                  <a:schemeClr val="tx1">
                    <a:lumMod val="95000"/>
                    <a:lumOff val="5000"/>
                  </a:schemeClr>
                </a:solidFill>
              </a:rPr>
              <a:t>?</a:t>
            </a:r>
            <a:endParaRPr lang="ru-RU" sz="2400" dirty="0" smtClean="0">
              <a:solidFill>
                <a:schemeClr val="tx1">
                  <a:lumMod val="95000"/>
                  <a:lumOff val="5000"/>
                </a:schemeClr>
              </a:solidFill>
            </a:endParaRPr>
          </a:p>
          <a:p>
            <a:pPr>
              <a:buFont typeface="Arial" pitchFamily="34" charset="0"/>
              <a:buChar char="•"/>
            </a:pPr>
            <a:r>
              <a:rPr lang="ru-RU" sz="2400" dirty="0" smtClean="0">
                <a:solidFill>
                  <a:schemeClr val="tx1">
                    <a:lumMod val="95000"/>
                    <a:lumOff val="5000"/>
                  </a:schemeClr>
                </a:solidFill>
              </a:rPr>
              <a:t>В третьем тысячелетии високосными годами будут 2008, 2012, 2016, 2020 продолжите, в какой последовательности записаны года</a:t>
            </a:r>
          </a:p>
          <a:p>
            <a:pPr>
              <a:buFont typeface="Arial" pitchFamily="34" charset="0"/>
              <a:buChar char="•"/>
            </a:pPr>
            <a:r>
              <a:rPr lang="ru-RU" sz="2400" dirty="0" smtClean="0">
                <a:solidFill>
                  <a:schemeClr val="tx1">
                    <a:lumMod val="95000"/>
                    <a:lumOff val="5000"/>
                  </a:schemeClr>
                </a:solidFill>
              </a:rPr>
              <a:t>У семи лиц по семи кошек, каждая кошка съедает по семи мышек, каждая мышь съедает по семи колосьев ячменя, из каждого колоса может вырасти по семи мер ячменя. Как велики числа этого ряда</a:t>
            </a:r>
            <a:r>
              <a:rPr lang="en-US" sz="2400" dirty="0" smtClean="0">
                <a:solidFill>
                  <a:schemeClr val="tx1">
                    <a:lumMod val="95000"/>
                    <a:lumOff val="5000"/>
                  </a:schemeClr>
                </a:solidFill>
              </a:rPr>
              <a:t>?</a:t>
            </a:r>
            <a:endParaRPr lang="ru-RU" sz="2400" dirty="0" smtClean="0">
              <a:solidFill>
                <a:schemeClr val="tx1">
                  <a:lumMod val="95000"/>
                  <a:lumOff val="5000"/>
                </a:schemeClr>
              </a:solidFill>
            </a:endParaRPr>
          </a:p>
          <a:p>
            <a:pPr>
              <a:buFont typeface="Arial" pitchFamily="34" charset="0"/>
              <a:buChar char="•"/>
            </a:pPr>
            <a:r>
              <a:rPr lang="ru-RU" sz="2400" dirty="0" smtClean="0">
                <a:solidFill>
                  <a:schemeClr val="tx1">
                    <a:lumMod val="95000"/>
                    <a:lumOff val="5000"/>
                  </a:schemeClr>
                </a:solidFill>
              </a:rPr>
              <a:t>Найди среднее арифметическое чисел 4 и 9</a:t>
            </a:r>
            <a:r>
              <a:rPr lang="en-US" sz="2400" dirty="0">
                <a:solidFill>
                  <a:schemeClr val="tx1">
                    <a:lumMod val="95000"/>
                    <a:lumOff val="5000"/>
                  </a:schemeClr>
                </a:solidFill>
              </a:rPr>
              <a:t>?</a:t>
            </a:r>
            <a:endParaRPr lang="ru-RU" sz="2400" dirty="0" smtClean="0">
              <a:solidFill>
                <a:schemeClr val="tx1">
                  <a:lumMod val="95000"/>
                  <a:lumOff val="5000"/>
                </a:schemeClr>
              </a:solidFill>
            </a:endParaRPr>
          </a:p>
          <a:p>
            <a:pPr>
              <a:buFont typeface="Arial" pitchFamily="34" charset="0"/>
              <a:buChar char="•"/>
            </a:pPr>
            <a:r>
              <a:rPr lang="ru-RU" sz="2400" dirty="0" smtClean="0">
                <a:solidFill>
                  <a:schemeClr val="tx1">
                    <a:lumMod val="95000"/>
                    <a:lumOff val="5000"/>
                  </a:schemeClr>
                </a:solidFill>
              </a:rPr>
              <a:t>Найди среднее геометрическое чисел 4 и 9</a:t>
            </a:r>
            <a:r>
              <a:rPr lang="en-US" sz="2400" dirty="0" smtClean="0">
                <a:solidFill>
                  <a:schemeClr val="tx1">
                    <a:lumMod val="95000"/>
                    <a:lumOff val="5000"/>
                  </a:schemeClr>
                </a:solidFill>
              </a:rPr>
              <a:t>?</a:t>
            </a:r>
            <a:endParaRPr lang="ru-RU" sz="2400" dirty="0" smtClean="0">
              <a:solidFill>
                <a:schemeClr val="tx1">
                  <a:lumMod val="95000"/>
                  <a:lumOff val="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400" dirty="0" smtClean="0"/>
              <a:t>Работа в группах</a:t>
            </a:r>
            <a:endParaRPr lang="ru-RU" sz="4400" dirty="0"/>
          </a:p>
        </p:txBody>
      </p:sp>
      <p:sp>
        <p:nvSpPr>
          <p:cNvPr id="4" name="Прямоугольник 3"/>
          <p:cNvSpPr/>
          <p:nvPr/>
        </p:nvSpPr>
        <p:spPr>
          <a:xfrm>
            <a:off x="1428728" y="1357298"/>
            <a:ext cx="7358114" cy="4524315"/>
          </a:xfrm>
          <a:prstGeom prst="rect">
            <a:avLst/>
          </a:prstGeom>
        </p:spPr>
        <p:txBody>
          <a:bodyPr wrap="square">
            <a:spAutoFit/>
          </a:bodyPr>
          <a:lstStyle/>
          <a:p>
            <a:pPr marL="342900" indent="-342900"/>
            <a:r>
              <a:rPr lang="ru-RU" sz="2400" dirty="0" smtClean="0"/>
              <a:t>Вставьте пропущенное число:</a:t>
            </a:r>
          </a:p>
          <a:p>
            <a:pPr marL="400050" indent="-400050"/>
            <a:r>
              <a:rPr lang="en-US" sz="2400" dirty="0" smtClean="0"/>
              <a:t>I.     </a:t>
            </a:r>
            <a:r>
              <a:rPr lang="ru-RU" sz="2400" dirty="0" smtClean="0"/>
              <a:t>1) 18, 21, 24, 27,  …</a:t>
            </a:r>
          </a:p>
          <a:p>
            <a:pPr marL="400050" indent="-400050"/>
            <a:r>
              <a:rPr lang="ru-RU" sz="2400" dirty="0"/>
              <a:t> </a:t>
            </a:r>
            <a:r>
              <a:rPr lang="ru-RU" sz="2400" dirty="0" smtClean="0"/>
              <a:t>        2) 2, _ , 6 …</a:t>
            </a:r>
          </a:p>
          <a:p>
            <a:pPr marL="400050" indent="-400050"/>
            <a:r>
              <a:rPr lang="ru-RU" sz="2400" dirty="0" smtClean="0"/>
              <a:t>         3) 1, 3, 9, 27 , _ , …</a:t>
            </a:r>
          </a:p>
          <a:p>
            <a:pPr marL="400050" indent="-400050"/>
            <a:endParaRPr lang="ru-RU" sz="2400" dirty="0" smtClean="0"/>
          </a:p>
          <a:p>
            <a:pPr marL="400050" indent="-400050">
              <a:buAutoNum type="romanUcPeriod" startAt="2"/>
            </a:pPr>
            <a:r>
              <a:rPr lang="ru-RU" sz="2400" dirty="0" smtClean="0"/>
              <a:t>1) 7, 10, 13, 16, …</a:t>
            </a:r>
          </a:p>
          <a:p>
            <a:pPr marL="400050" indent="-400050"/>
            <a:r>
              <a:rPr lang="ru-RU" sz="2400" dirty="0" smtClean="0"/>
              <a:t>         2) 9, _ , 21, …</a:t>
            </a:r>
          </a:p>
          <a:p>
            <a:pPr marL="400050" indent="-400050"/>
            <a:r>
              <a:rPr lang="ru-RU" sz="2400" dirty="0"/>
              <a:t> </a:t>
            </a:r>
            <a:r>
              <a:rPr lang="ru-RU" sz="2400" dirty="0" smtClean="0"/>
              <a:t>        3) 5, 10, 20, 40, _  , …</a:t>
            </a:r>
            <a:endParaRPr lang="en-US" sz="2400" dirty="0" smtClean="0"/>
          </a:p>
          <a:p>
            <a:pPr marL="400050" indent="-400050"/>
            <a:endParaRPr lang="ru-RU" sz="2400" dirty="0" smtClean="0"/>
          </a:p>
          <a:p>
            <a:pPr marL="400050" indent="-400050">
              <a:buAutoNum type="romanUcPeriod" startAt="3"/>
            </a:pPr>
            <a:r>
              <a:rPr lang="ru-RU" sz="2400" dirty="0" smtClean="0"/>
              <a:t>1) 4, 9, 14, 19, …</a:t>
            </a:r>
          </a:p>
          <a:p>
            <a:pPr marL="400050" indent="-400050"/>
            <a:r>
              <a:rPr lang="ru-RU" sz="2400" dirty="0" smtClean="0"/>
              <a:t>         2) 3, _ , 13, …</a:t>
            </a:r>
          </a:p>
          <a:p>
            <a:pPr marL="400050" indent="-400050"/>
            <a:r>
              <a:rPr lang="ru-RU" sz="2400" dirty="0" smtClean="0"/>
              <a:t>         3) 2, 6, 12, 24, _ ,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136</TotalTime>
  <Words>1566</Words>
  <Application>Microsoft Office PowerPoint</Application>
  <PresentationFormat>Экран (4:3)</PresentationFormat>
  <Paragraphs>130</Paragraphs>
  <Slides>25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25</vt:i4>
      </vt:variant>
    </vt:vector>
  </HeadingPairs>
  <TitlesOfParts>
    <vt:vector size="27" baseType="lpstr">
      <vt:lpstr>Солнцестояние</vt:lpstr>
      <vt:lpstr>Формула</vt:lpstr>
      <vt:lpstr>НЕ СТЫДНО ЗНАТЬ, СТЫДНО НЕ УЧИТЬСЯ!</vt:lpstr>
      <vt:lpstr>Закончился 20 век Куда стремится человек? Изучены космос и море, Строенье звезд и вся земля, Но математиков зовет Известный лозунг: «Прогрессио – движение вперед!» </vt:lpstr>
      <vt:lpstr>Формула  суммы  n  первых членов геометрической прогрессии </vt:lpstr>
      <vt:lpstr>НАЗАД, В ИСТОРИЮ!</vt:lpstr>
      <vt:lpstr>  Англия XVIII век</vt:lpstr>
      <vt:lpstr>         Древняя Греция</vt:lpstr>
      <vt:lpstr>        Германия</vt:lpstr>
      <vt:lpstr>Устный счет </vt:lpstr>
      <vt:lpstr>Работа в группах</vt:lpstr>
      <vt:lpstr>Реши задачу</vt:lpstr>
      <vt:lpstr>Физкультминутка</vt:lpstr>
      <vt:lpstr>Слайд 12</vt:lpstr>
      <vt:lpstr>Слайд 13</vt:lpstr>
      <vt:lpstr>Слайд 14</vt:lpstr>
      <vt:lpstr>Слайд 15</vt:lpstr>
      <vt:lpstr>Слайд 16</vt:lpstr>
      <vt:lpstr>Слайд 17</vt:lpstr>
      <vt:lpstr>Слайд 18</vt:lpstr>
      <vt:lpstr>Слайд 19</vt:lpstr>
      <vt:lpstr>Слайд 20</vt:lpstr>
      <vt:lpstr>18 446 744 073 709 551 615</vt:lpstr>
      <vt:lpstr>Слайд 22</vt:lpstr>
      <vt:lpstr>Слайд 23</vt:lpstr>
      <vt:lpstr>Слайд 24</vt:lpstr>
      <vt:lpstr> Спасибо!!!</vt:lpstr>
    </vt:vector>
  </TitlesOfParts>
  <Company>гимназия 139</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 СТЫДНО ЗНАТЬ, СТЫДНО НЕ УЧИТЬСЯ!</dc:title>
  <dc:creator>гимназия 139</dc:creator>
  <cp:lastModifiedBy>гимназия 139</cp:lastModifiedBy>
  <cp:revision>17</cp:revision>
  <dcterms:created xsi:type="dcterms:W3CDTF">2018-02-07T07:32:16Z</dcterms:created>
  <dcterms:modified xsi:type="dcterms:W3CDTF">2018-02-07T10:30:08Z</dcterms:modified>
</cp:coreProperties>
</file>