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5" r:id="rId2"/>
    <p:sldId id="277" r:id="rId3"/>
    <p:sldId id="257" r:id="rId4"/>
    <p:sldId id="278" r:id="rId5"/>
    <p:sldId id="294" r:id="rId6"/>
    <p:sldId id="295" r:id="rId7"/>
    <p:sldId id="258" r:id="rId8"/>
    <p:sldId id="296" r:id="rId9"/>
    <p:sldId id="283" r:id="rId10"/>
    <p:sldId id="284" r:id="rId11"/>
    <p:sldId id="282" r:id="rId12"/>
    <p:sldId id="300" r:id="rId13"/>
    <p:sldId id="297" r:id="rId14"/>
    <p:sldId id="289" r:id="rId15"/>
    <p:sldId id="285" r:id="rId16"/>
    <p:sldId id="286" r:id="rId17"/>
    <p:sldId id="287" r:id="rId18"/>
    <p:sldId id="288" r:id="rId19"/>
    <p:sldId id="290" r:id="rId20"/>
    <p:sldId id="291" r:id="rId21"/>
    <p:sldId id="292" r:id="rId22"/>
    <p:sldId id="298" r:id="rId23"/>
    <p:sldId id="293" r:id="rId24"/>
    <p:sldId id="26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BA38E-6EC3-4A95-AB30-85CE26D68A20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23AE84-3B40-4F5C-8A62-65A7E660716F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2000" dirty="0" err="1" smtClean="0"/>
            <a:t>Целеполагание</a:t>
          </a:r>
          <a:endParaRPr lang="ru-RU" sz="2000" dirty="0"/>
        </a:p>
      </dgm:t>
    </dgm:pt>
    <dgm:pt modelId="{7CE7704F-D365-4D4D-80FE-9A4A91B2A6BE}" type="parTrans" cxnId="{826AA3F4-2226-4CAB-BCBA-6004783745EE}">
      <dgm:prSet/>
      <dgm:spPr/>
      <dgm:t>
        <a:bodyPr/>
        <a:lstStyle/>
        <a:p>
          <a:endParaRPr lang="ru-RU"/>
        </a:p>
      </dgm:t>
    </dgm:pt>
    <dgm:pt modelId="{CCECDCE5-E33F-46BD-AA5B-293C0AAC6CC7}" type="sibTrans" cxnId="{826AA3F4-2226-4CAB-BCBA-6004783745EE}">
      <dgm:prSet/>
      <dgm:spPr/>
      <dgm:t>
        <a:bodyPr/>
        <a:lstStyle/>
        <a:p>
          <a:endParaRPr lang="ru-RU"/>
        </a:p>
      </dgm:t>
    </dgm:pt>
    <dgm:pt modelId="{47840A47-9CC3-4E25-9F75-00613DFCF726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2000" dirty="0" smtClean="0"/>
            <a:t>Мотивация</a:t>
          </a:r>
          <a:r>
            <a:rPr lang="ru-RU" sz="3600" dirty="0" smtClean="0"/>
            <a:t> </a:t>
          </a:r>
          <a:endParaRPr lang="ru-RU" sz="3600" dirty="0"/>
        </a:p>
      </dgm:t>
    </dgm:pt>
    <dgm:pt modelId="{530FB0D3-6676-45CA-B55D-DA18760C25EA}" type="parTrans" cxnId="{D5C5022D-16A9-4CC9-A19E-96E63E56E124}">
      <dgm:prSet/>
      <dgm:spPr/>
      <dgm:t>
        <a:bodyPr/>
        <a:lstStyle/>
        <a:p>
          <a:endParaRPr lang="ru-RU"/>
        </a:p>
      </dgm:t>
    </dgm:pt>
    <dgm:pt modelId="{00DAC9F2-AD1A-465A-A55F-2179DAC45D17}" type="sibTrans" cxnId="{D5C5022D-16A9-4CC9-A19E-96E63E56E124}">
      <dgm:prSet/>
      <dgm:spPr/>
      <dgm:t>
        <a:bodyPr/>
        <a:lstStyle/>
        <a:p>
          <a:endParaRPr lang="ru-RU"/>
        </a:p>
      </dgm:t>
    </dgm:pt>
    <dgm:pt modelId="{55F4062F-5516-44DC-BB6D-AB28A54A8035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2000" dirty="0" smtClean="0"/>
            <a:t>Практическая значимость знаний и способов деятельности</a:t>
          </a:r>
          <a:endParaRPr lang="ru-RU" sz="2000" dirty="0"/>
        </a:p>
      </dgm:t>
    </dgm:pt>
    <dgm:pt modelId="{9E1F8D90-E1BE-491D-962B-DC430E63DAF9}" type="parTrans" cxnId="{9AA489D4-8247-4D9A-9EA5-453BABA08AFC}">
      <dgm:prSet/>
      <dgm:spPr/>
      <dgm:t>
        <a:bodyPr/>
        <a:lstStyle/>
        <a:p>
          <a:endParaRPr lang="ru-RU"/>
        </a:p>
      </dgm:t>
    </dgm:pt>
    <dgm:pt modelId="{71180780-6424-42E8-A440-6225A7E44FBE}" type="sibTrans" cxnId="{9AA489D4-8247-4D9A-9EA5-453BABA08AFC}">
      <dgm:prSet/>
      <dgm:spPr/>
      <dgm:t>
        <a:bodyPr/>
        <a:lstStyle/>
        <a:p>
          <a:endParaRPr lang="ru-RU"/>
        </a:p>
      </dgm:t>
    </dgm:pt>
    <dgm:pt modelId="{A3411625-EAF9-41B1-A15B-75C735187EB4}">
      <dgm:prSet custT="1"/>
      <dgm:spPr/>
      <dgm:t>
        <a:bodyPr/>
        <a:lstStyle/>
        <a:p>
          <a:r>
            <a:rPr lang="ru-RU" sz="2000" dirty="0" smtClean="0"/>
            <a:t>Отбор содержания</a:t>
          </a:r>
        </a:p>
      </dgm:t>
    </dgm:pt>
    <dgm:pt modelId="{E5DAAF1C-D832-45FE-BEA1-82DC5FCF54E9}" type="parTrans" cxnId="{AF6E1C3D-88F2-474A-A353-ECAE6E1E06F8}">
      <dgm:prSet/>
      <dgm:spPr/>
      <dgm:t>
        <a:bodyPr/>
        <a:lstStyle/>
        <a:p>
          <a:endParaRPr lang="ru-RU"/>
        </a:p>
      </dgm:t>
    </dgm:pt>
    <dgm:pt modelId="{C2A88B8E-D251-4C5B-BEF8-223A3974CB92}" type="sibTrans" cxnId="{AF6E1C3D-88F2-474A-A353-ECAE6E1E06F8}">
      <dgm:prSet/>
      <dgm:spPr/>
      <dgm:t>
        <a:bodyPr/>
        <a:lstStyle/>
        <a:p>
          <a:endParaRPr lang="ru-RU"/>
        </a:p>
      </dgm:t>
    </dgm:pt>
    <dgm:pt modelId="{9A8B320F-AD00-480A-A0E8-9A8D36869781}" type="pres">
      <dgm:prSet presAssocID="{486BA38E-6EC3-4A95-AB30-85CE26D68A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F5DB27-C32E-4210-A2C4-E3D6F5877F48}" type="pres">
      <dgm:prSet presAssocID="{1B23AE84-3B40-4F5C-8A62-65A7E660716F}" presName="parentLin" presStyleCnt="0"/>
      <dgm:spPr/>
    </dgm:pt>
    <dgm:pt modelId="{117581C7-BC1B-4568-918A-AD62B2C8E6FD}" type="pres">
      <dgm:prSet presAssocID="{1B23AE84-3B40-4F5C-8A62-65A7E660716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9304CC4-4D00-48A0-98C0-125CC05225EA}" type="pres">
      <dgm:prSet presAssocID="{1B23AE84-3B40-4F5C-8A62-65A7E660716F}" presName="parentText" presStyleLbl="node1" presStyleIdx="0" presStyleCnt="4" custScaleY="744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9698C-A281-4BC7-BA9F-36DDD43A04B4}" type="pres">
      <dgm:prSet presAssocID="{1B23AE84-3B40-4F5C-8A62-65A7E660716F}" presName="negativeSpace" presStyleCnt="0"/>
      <dgm:spPr/>
    </dgm:pt>
    <dgm:pt modelId="{246EAE92-7DE3-4321-934D-1A24AAB7EC52}" type="pres">
      <dgm:prSet presAssocID="{1B23AE84-3B40-4F5C-8A62-65A7E660716F}" presName="childText" presStyleLbl="conFgAcc1" presStyleIdx="0" presStyleCnt="4">
        <dgm:presLayoutVars>
          <dgm:bulletEnabled val="1"/>
        </dgm:presLayoutVars>
      </dgm:prSet>
      <dgm:spPr/>
    </dgm:pt>
    <dgm:pt modelId="{CE5CC60F-2EB4-458E-9062-4A9463A7648D}" type="pres">
      <dgm:prSet presAssocID="{CCECDCE5-E33F-46BD-AA5B-293C0AAC6CC7}" presName="spaceBetweenRectangles" presStyleCnt="0"/>
      <dgm:spPr/>
    </dgm:pt>
    <dgm:pt modelId="{4FE10843-70A3-485E-A165-CF1C5AF2BD6F}" type="pres">
      <dgm:prSet presAssocID="{47840A47-9CC3-4E25-9F75-00613DFCF726}" presName="parentLin" presStyleCnt="0"/>
      <dgm:spPr/>
    </dgm:pt>
    <dgm:pt modelId="{DFABE872-6D78-4E15-A1A2-3780CA461209}" type="pres">
      <dgm:prSet presAssocID="{47840A47-9CC3-4E25-9F75-00613DFCF72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03E5A24-BA07-411A-AFD8-51A7F74C7949}" type="pres">
      <dgm:prSet presAssocID="{47840A47-9CC3-4E25-9F75-00613DFCF726}" presName="parentText" presStyleLbl="node1" presStyleIdx="1" presStyleCnt="4" custScaleY="646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B76F39-CDFE-4D3F-B57C-965D1C016E56}" type="pres">
      <dgm:prSet presAssocID="{47840A47-9CC3-4E25-9F75-00613DFCF726}" presName="negativeSpace" presStyleCnt="0"/>
      <dgm:spPr/>
    </dgm:pt>
    <dgm:pt modelId="{9F43C00C-515F-496F-9714-7EBBEAB194E9}" type="pres">
      <dgm:prSet presAssocID="{47840A47-9CC3-4E25-9F75-00613DFCF726}" presName="childText" presStyleLbl="conFgAcc1" presStyleIdx="1" presStyleCnt="4">
        <dgm:presLayoutVars>
          <dgm:bulletEnabled val="1"/>
        </dgm:presLayoutVars>
      </dgm:prSet>
      <dgm:spPr/>
    </dgm:pt>
    <dgm:pt modelId="{1042BA42-0D7C-48B3-9860-8383AD932115}" type="pres">
      <dgm:prSet presAssocID="{00DAC9F2-AD1A-465A-A55F-2179DAC45D17}" presName="spaceBetweenRectangles" presStyleCnt="0"/>
      <dgm:spPr/>
    </dgm:pt>
    <dgm:pt modelId="{3403D4F1-D8EB-4992-A3BE-5192D25AB58D}" type="pres">
      <dgm:prSet presAssocID="{55F4062F-5516-44DC-BB6D-AB28A54A8035}" presName="parentLin" presStyleCnt="0"/>
      <dgm:spPr/>
    </dgm:pt>
    <dgm:pt modelId="{48DA09BD-C07A-492E-A3D7-31ED4544A2C7}" type="pres">
      <dgm:prSet presAssocID="{55F4062F-5516-44DC-BB6D-AB28A54A8035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4C427BB-C761-4AFC-AB13-CD7348E8BF14}" type="pres">
      <dgm:prSet presAssocID="{55F4062F-5516-44DC-BB6D-AB28A54A8035}" presName="parentText" presStyleLbl="node1" presStyleIdx="2" presStyleCnt="4" custScaleX="130871" custScaleY="987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22C9B-DC2E-489C-9F88-E922D32DCCBF}" type="pres">
      <dgm:prSet presAssocID="{55F4062F-5516-44DC-BB6D-AB28A54A8035}" presName="negativeSpace" presStyleCnt="0"/>
      <dgm:spPr/>
    </dgm:pt>
    <dgm:pt modelId="{4D54816A-E326-4731-A7CB-444220F2679C}" type="pres">
      <dgm:prSet presAssocID="{55F4062F-5516-44DC-BB6D-AB28A54A8035}" presName="childText" presStyleLbl="conFgAcc1" presStyleIdx="2" presStyleCnt="4">
        <dgm:presLayoutVars>
          <dgm:bulletEnabled val="1"/>
        </dgm:presLayoutVars>
      </dgm:prSet>
      <dgm:spPr/>
    </dgm:pt>
    <dgm:pt modelId="{56E10043-2091-4F5D-95A1-FB5717531768}" type="pres">
      <dgm:prSet presAssocID="{71180780-6424-42E8-A440-6225A7E44FBE}" presName="spaceBetweenRectangles" presStyleCnt="0"/>
      <dgm:spPr/>
    </dgm:pt>
    <dgm:pt modelId="{9628921A-EECB-4894-BA29-3E1E09B64261}" type="pres">
      <dgm:prSet presAssocID="{A3411625-EAF9-41B1-A15B-75C735187EB4}" presName="parentLin" presStyleCnt="0"/>
      <dgm:spPr/>
    </dgm:pt>
    <dgm:pt modelId="{A97E4EFD-A0C8-4430-8F79-3041F3620B7E}" type="pres">
      <dgm:prSet presAssocID="{A3411625-EAF9-41B1-A15B-75C735187EB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5690B77-E1B8-4073-A797-2191C1D65EED}" type="pres">
      <dgm:prSet presAssocID="{A3411625-EAF9-41B1-A15B-75C735187EB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452F0-F609-47D6-87C0-18A14089389C}" type="pres">
      <dgm:prSet presAssocID="{A3411625-EAF9-41B1-A15B-75C735187EB4}" presName="negativeSpace" presStyleCnt="0"/>
      <dgm:spPr/>
    </dgm:pt>
    <dgm:pt modelId="{D0F5E28A-BCBF-4C56-8FB5-312197B36DF7}" type="pres">
      <dgm:prSet presAssocID="{A3411625-EAF9-41B1-A15B-75C735187EB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5F53DD4-6A1D-49D6-80F6-94B0CC7E25D2}" type="presOf" srcId="{55F4062F-5516-44DC-BB6D-AB28A54A8035}" destId="{64C427BB-C761-4AFC-AB13-CD7348E8BF14}" srcOrd="1" destOrd="0" presId="urn:microsoft.com/office/officeart/2005/8/layout/list1"/>
    <dgm:cxn modelId="{D5C5022D-16A9-4CC9-A19E-96E63E56E124}" srcId="{486BA38E-6EC3-4A95-AB30-85CE26D68A20}" destId="{47840A47-9CC3-4E25-9F75-00613DFCF726}" srcOrd="1" destOrd="0" parTransId="{530FB0D3-6676-45CA-B55D-DA18760C25EA}" sibTransId="{00DAC9F2-AD1A-465A-A55F-2179DAC45D17}"/>
    <dgm:cxn modelId="{C28FDBE0-81BD-4207-AA4B-E6B9E6AB3D27}" type="presOf" srcId="{1B23AE84-3B40-4F5C-8A62-65A7E660716F}" destId="{09304CC4-4D00-48A0-98C0-125CC05225EA}" srcOrd="1" destOrd="0" presId="urn:microsoft.com/office/officeart/2005/8/layout/list1"/>
    <dgm:cxn modelId="{A62FCB42-ADAE-4DE9-AA6E-7CE9F0983C4E}" type="presOf" srcId="{A3411625-EAF9-41B1-A15B-75C735187EB4}" destId="{A97E4EFD-A0C8-4430-8F79-3041F3620B7E}" srcOrd="0" destOrd="0" presId="urn:microsoft.com/office/officeart/2005/8/layout/list1"/>
    <dgm:cxn modelId="{528A03D9-D430-4187-B65A-D41031584515}" type="presOf" srcId="{47840A47-9CC3-4E25-9F75-00613DFCF726}" destId="{603E5A24-BA07-411A-AFD8-51A7F74C7949}" srcOrd="1" destOrd="0" presId="urn:microsoft.com/office/officeart/2005/8/layout/list1"/>
    <dgm:cxn modelId="{175FDBE3-E16E-46EE-A683-1C632CDB87F2}" type="presOf" srcId="{1B23AE84-3B40-4F5C-8A62-65A7E660716F}" destId="{117581C7-BC1B-4568-918A-AD62B2C8E6FD}" srcOrd="0" destOrd="0" presId="urn:microsoft.com/office/officeart/2005/8/layout/list1"/>
    <dgm:cxn modelId="{9AA489D4-8247-4D9A-9EA5-453BABA08AFC}" srcId="{486BA38E-6EC3-4A95-AB30-85CE26D68A20}" destId="{55F4062F-5516-44DC-BB6D-AB28A54A8035}" srcOrd="2" destOrd="0" parTransId="{9E1F8D90-E1BE-491D-962B-DC430E63DAF9}" sibTransId="{71180780-6424-42E8-A440-6225A7E44FBE}"/>
    <dgm:cxn modelId="{802ACF75-A8A7-417B-BBAA-E5CC3037C170}" type="presOf" srcId="{47840A47-9CC3-4E25-9F75-00613DFCF726}" destId="{DFABE872-6D78-4E15-A1A2-3780CA461209}" srcOrd="0" destOrd="0" presId="urn:microsoft.com/office/officeart/2005/8/layout/list1"/>
    <dgm:cxn modelId="{BD76EC44-F93B-4D37-B65F-178B0B4EB6CD}" type="presOf" srcId="{486BA38E-6EC3-4A95-AB30-85CE26D68A20}" destId="{9A8B320F-AD00-480A-A0E8-9A8D36869781}" srcOrd="0" destOrd="0" presId="urn:microsoft.com/office/officeart/2005/8/layout/list1"/>
    <dgm:cxn modelId="{AF6E1C3D-88F2-474A-A353-ECAE6E1E06F8}" srcId="{486BA38E-6EC3-4A95-AB30-85CE26D68A20}" destId="{A3411625-EAF9-41B1-A15B-75C735187EB4}" srcOrd="3" destOrd="0" parTransId="{E5DAAF1C-D832-45FE-BEA1-82DC5FCF54E9}" sibTransId="{C2A88B8E-D251-4C5B-BEF8-223A3974CB92}"/>
    <dgm:cxn modelId="{187ECB9A-F728-40B7-A63E-DD85C0E71BAF}" type="presOf" srcId="{55F4062F-5516-44DC-BB6D-AB28A54A8035}" destId="{48DA09BD-C07A-492E-A3D7-31ED4544A2C7}" srcOrd="0" destOrd="0" presId="urn:microsoft.com/office/officeart/2005/8/layout/list1"/>
    <dgm:cxn modelId="{6FF3ACA4-5EDA-470F-8426-E02669F8268A}" type="presOf" srcId="{A3411625-EAF9-41B1-A15B-75C735187EB4}" destId="{65690B77-E1B8-4073-A797-2191C1D65EED}" srcOrd="1" destOrd="0" presId="urn:microsoft.com/office/officeart/2005/8/layout/list1"/>
    <dgm:cxn modelId="{826AA3F4-2226-4CAB-BCBA-6004783745EE}" srcId="{486BA38E-6EC3-4A95-AB30-85CE26D68A20}" destId="{1B23AE84-3B40-4F5C-8A62-65A7E660716F}" srcOrd="0" destOrd="0" parTransId="{7CE7704F-D365-4D4D-80FE-9A4A91B2A6BE}" sibTransId="{CCECDCE5-E33F-46BD-AA5B-293C0AAC6CC7}"/>
    <dgm:cxn modelId="{DDF54568-AEB2-4DA0-8224-E3C6C26EA41D}" type="presParOf" srcId="{9A8B320F-AD00-480A-A0E8-9A8D36869781}" destId="{3AF5DB27-C32E-4210-A2C4-E3D6F5877F48}" srcOrd="0" destOrd="0" presId="urn:microsoft.com/office/officeart/2005/8/layout/list1"/>
    <dgm:cxn modelId="{DBDC3CE2-5B0D-4C3A-BEBF-C16202836EFD}" type="presParOf" srcId="{3AF5DB27-C32E-4210-A2C4-E3D6F5877F48}" destId="{117581C7-BC1B-4568-918A-AD62B2C8E6FD}" srcOrd="0" destOrd="0" presId="urn:microsoft.com/office/officeart/2005/8/layout/list1"/>
    <dgm:cxn modelId="{69078738-E233-4F0E-9730-2C586D27B53A}" type="presParOf" srcId="{3AF5DB27-C32E-4210-A2C4-E3D6F5877F48}" destId="{09304CC4-4D00-48A0-98C0-125CC05225EA}" srcOrd="1" destOrd="0" presId="urn:microsoft.com/office/officeart/2005/8/layout/list1"/>
    <dgm:cxn modelId="{B90DE3CB-0777-481A-969C-C78B7274EDE7}" type="presParOf" srcId="{9A8B320F-AD00-480A-A0E8-9A8D36869781}" destId="{9079698C-A281-4BC7-BA9F-36DDD43A04B4}" srcOrd="1" destOrd="0" presId="urn:microsoft.com/office/officeart/2005/8/layout/list1"/>
    <dgm:cxn modelId="{C06DD0E6-CB50-46A4-B529-1FE4383E6D66}" type="presParOf" srcId="{9A8B320F-AD00-480A-A0E8-9A8D36869781}" destId="{246EAE92-7DE3-4321-934D-1A24AAB7EC52}" srcOrd="2" destOrd="0" presId="urn:microsoft.com/office/officeart/2005/8/layout/list1"/>
    <dgm:cxn modelId="{7A5F3430-2597-4EEF-8C56-726879F70ED0}" type="presParOf" srcId="{9A8B320F-AD00-480A-A0E8-9A8D36869781}" destId="{CE5CC60F-2EB4-458E-9062-4A9463A7648D}" srcOrd="3" destOrd="0" presId="urn:microsoft.com/office/officeart/2005/8/layout/list1"/>
    <dgm:cxn modelId="{6CF0E900-81E8-491A-923F-6BF8B87D87C9}" type="presParOf" srcId="{9A8B320F-AD00-480A-A0E8-9A8D36869781}" destId="{4FE10843-70A3-485E-A165-CF1C5AF2BD6F}" srcOrd="4" destOrd="0" presId="urn:microsoft.com/office/officeart/2005/8/layout/list1"/>
    <dgm:cxn modelId="{2B94D917-41A4-418A-94F8-104F2BFDFEA8}" type="presParOf" srcId="{4FE10843-70A3-485E-A165-CF1C5AF2BD6F}" destId="{DFABE872-6D78-4E15-A1A2-3780CA461209}" srcOrd="0" destOrd="0" presId="urn:microsoft.com/office/officeart/2005/8/layout/list1"/>
    <dgm:cxn modelId="{58F0960D-D1EC-4C33-AE63-BCD8C80E22B0}" type="presParOf" srcId="{4FE10843-70A3-485E-A165-CF1C5AF2BD6F}" destId="{603E5A24-BA07-411A-AFD8-51A7F74C7949}" srcOrd="1" destOrd="0" presId="urn:microsoft.com/office/officeart/2005/8/layout/list1"/>
    <dgm:cxn modelId="{375A21DD-4B6E-4545-8D78-E6D49E55E2A4}" type="presParOf" srcId="{9A8B320F-AD00-480A-A0E8-9A8D36869781}" destId="{0CB76F39-CDFE-4D3F-B57C-965D1C016E56}" srcOrd="5" destOrd="0" presId="urn:microsoft.com/office/officeart/2005/8/layout/list1"/>
    <dgm:cxn modelId="{D7FEF4CD-C976-466B-9EF2-F89AB871C5D9}" type="presParOf" srcId="{9A8B320F-AD00-480A-A0E8-9A8D36869781}" destId="{9F43C00C-515F-496F-9714-7EBBEAB194E9}" srcOrd="6" destOrd="0" presId="urn:microsoft.com/office/officeart/2005/8/layout/list1"/>
    <dgm:cxn modelId="{C8423694-E48B-42BE-8B9D-0FB781D24343}" type="presParOf" srcId="{9A8B320F-AD00-480A-A0E8-9A8D36869781}" destId="{1042BA42-0D7C-48B3-9860-8383AD932115}" srcOrd="7" destOrd="0" presId="urn:microsoft.com/office/officeart/2005/8/layout/list1"/>
    <dgm:cxn modelId="{0D4C0BEE-5544-4D96-85A9-A8428F4D8ECC}" type="presParOf" srcId="{9A8B320F-AD00-480A-A0E8-9A8D36869781}" destId="{3403D4F1-D8EB-4992-A3BE-5192D25AB58D}" srcOrd="8" destOrd="0" presId="urn:microsoft.com/office/officeart/2005/8/layout/list1"/>
    <dgm:cxn modelId="{55E65195-7C45-4215-BDD0-2CE6F269FA55}" type="presParOf" srcId="{3403D4F1-D8EB-4992-A3BE-5192D25AB58D}" destId="{48DA09BD-C07A-492E-A3D7-31ED4544A2C7}" srcOrd="0" destOrd="0" presId="urn:microsoft.com/office/officeart/2005/8/layout/list1"/>
    <dgm:cxn modelId="{560A94B0-2E7F-42B6-8CA3-0714E72088B5}" type="presParOf" srcId="{3403D4F1-D8EB-4992-A3BE-5192D25AB58D}" destId="{64C427BB-C761-4AFC-AB13-CD7348E8BF14}" srcOrd="1" destOrd="0" presId="urn:microsoft.com/office/officeart/2005/8/layout/list1"/>
    <dgm:cxn modelId="{C71D842D-4AD6-4984-BDA3-CC808166B80F}" type="presParOf" srcId="{9A8B320F-AD00-480A-A0E8-9A8D36869781}" destId="{B4D22C9B-DC2E-489C-9F88-E922D32DCCBF}" srcOrd="9" destOrd="0" presId="urn:microsoft.com/office/officeart/2005/8/layout/list1"/>
    <dgm:cxn modelId="{DC6EF0C1-2F63-4C0D-9C8A-68779A49049E}" type="presParOf" srcId="{9A8B320F-AD00-480A-A0E8-9A8D36869781}" destId="{4D54816A-E326-4731-A7CB-444220F2679C}" srcOrd="10" destOrd="0" presId="urn:microsoft.com/office/officeart/2005/8/layout/list1"/>
    <dgm:cxn modelId="{0514E0CD-1DF0-4D1A-BB28-667DE7BA9C11}" type="presParOf" srcId="{9A8B320F-AD00-480A-A0E8-9A8D36869781}" destId="{56E10043-2091-4F5D-95A1-FB5717531768}" srcOrd="11" destOrd="0" presId="urn:microsoft.com/office/officeart/2005/8/layout/list1"/>
    <dgm:cxn modelId="{A6043F2A-8C5E-46E5-8028-515E681C6E48}" type="presParOf" srcId="{9A8B320F-AD00-480A-A0E8-9A8D36869781}" destId="{9628921A-EECB-4894-BA29-3E1E09B64261}" srcOrd="12" destOrd="0" presId="urn:microsoft.com/office/officeart/2005/8/layout/list1"/>
    <dgm:cxn modelId="{CEF8D1CD-1C97-400F-A7E2-1BD4AD868A3F}" type="presParOf" srcId="{9628921A-EECB-4894-BA29-3E1E09B64261}" destId="{A97E4EFD-A0C8-4430-8F79-3041F3620B7E}" srcOrd="0" destOrd="0" presId="urn:microsoft.com/office/officeart/2005/8/layout/list1"/>
    <dgm:cxn modelId="{69EE95BE-A8E7-4AAC-BED1-4823189DD855}" type="presParOf" srcId="{9628921A-EECB-4894-BA29-3E1E09B64261}" destId="{65690B77-E1B8-4073-A797-2191C1D65EED}" srcOrd="1" destOrd="0" presId="urn:microsoft.com/office/officeart/2005/8/layout/list1"/>
    <dgm:cxn modelId="{C26D93A2-1B9C-4BFC-90DF-C90AAE4878D9}" type="presParOf" srcId="{9A8B320F-AD00-480A-A0E8-9A8D36869781}" destId="{48B452F0-F609-47D6-87C0-18A14089389C}" srcOrd="13" destOrd="0" presId="urn:microsoft.com/office/officeart/2005/8/layout/list1"/>
    <dgm:cxn modelId="{350BDDFE-CE6A-4BCE-8BF0-F2C3728DC3A8}" type="presParOf" srcId="{9A8B320F-AD00-480A-A0E8-9A8D36869781}" destId="{D0F5E28A-BCBF-4C56-8FB5-312197B36DF7}" srcOrd="14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6BA38E-6EC3-4A95-AB30-85CE26D68A20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23AE84-3B40-4F5C-8A62-65A7E660716F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800" dirty="0" smtClean="0"/>
            <a:t>Использование разнообразных эффективных приемов организации результативной  деятельности учащихся</a:t>
          </a:r>
          <a:endParaRPr lang="ru-RU" sz="1800" dirty="0"/>
        </a:p>
      </dgm:t>
    </dgm:pt>
    <dgm:pt modelId="{7CE7704F-D365-4D4D-80FE-9A4A91B2A6BE}" type="parTrans" cxnId="{826AA3F4-2226-4CAB-BCBA-6004783745EE}">
      <dgm:prSet/>
      <dgm:spPr/>
      <dgm:t>
        <a:bodyPr/>
        <a:lstStyle/>
        <a:p>
          <a:endParaRPr lang="ru-RU"/>
        </a:p>
      </dgm:t>
    </dgm:pt>
    <dgm:pt modelId="{CCECDCE5-E33F-46BD-AA5B-293C0AAC6CC7}" type="sibTrans" cxnId="{826AA3F4-2226-4CAB-BCBA-6004783745EE}">
      <dgm:prSet/>
      <dgm:spPr/>
      <dgm:t>
        <a:bodyPr/>
        <a:lstStyle/>
        <a:p>
          <a:endParaRPr lang="ru-RU"/>
        </a:p>
      </dgm:t>
    </dgm:pt>
    <dgm:pt modelId="{47840A47-9CC3-4E25-9F75-00613DFCF726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2000" dirty="0" smtClean="0"/>
            <a:t>Подведение итогов каждого этапа урока </a:t>
          </a:r>
          <a:endParaRPr lang="ru-RU" sz="2000" dirty="0"/>
        </a:p>
      </dgm:t>
    </dgm:pt>
    <dgm:pt modelId="{530FB0D3-6676-45CA-B55D-DA18760C25EA}" type="parTrans" cxnId="{D5C5022D-16A9-4CC9-A19E-96E63E56E124}">
      <dgm:prSet/>
      <dgm:spPr/>
      <dgm:t>
        <a:bodyPr/>
        <a:lstStyle/>
        <a:p>
          <a:endParaRPr lang="ru-RU"/>
        </a:p>
      </dgm:t>
    </dgm:pt>
    <dgm:pt modelId="{00DAC9F2-AD1A-465A-A55F-2179DAC45D17}" type="sibTrans" cxnId="{D5C5022D-16A9-4CC9-A19E-96E63E56E124}">
      <dgm:prSet/>
      <dgm:spPr/>
      <dgm:t>
        <a:bodyPr/>
        <a:lstStyle/>
        <a:p>
          <a:endParaRPr lang="ru-RU"/>
        </a:p>
      </dgm:t>
    </dgm:pt>
    <dgm:pt modelId="{55F4062F-5516-44DC-BB6D-AB28A54A8035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2000" dirty="0" smtClean="0"/>
            <a:t>Наличие блоков самостоятельного получения знаний</a:t>
          </a:r>
          <a:endParaRPr lang="ru-RU" sz="2000" dirty="0"/>
        </a:p>
      </dgm:t>
    </dgm:pt>
    <dgm:pt modelId="{9E1F8D90-E1BE-491D-962B-DC430E63DAF9}" type="parTrans" cxnId="{9AA489D4-8247-4D9A-9EA5-453BABA08AFC}">
      <dgm:prSet/>
      <dgm:spPr/>
      <dgm:t>
        <a:bodyPr/>
        <a:lstStyle/>
        <a:p>
          <a:endParaRPr lang="ru-RU"/>
        </a:p>
      </dgm:t>
    </dgm:pt>
    <dgm:pt modelId="{71180780-6424-42E8-A440-6225A7E44FBE}" type="sibTrans" cxnId="{9AA489D4-8247-4D9A-9EA5-453BABA08AFC}">
      <dgm:prSet/>
      <dgm:spPr/>
      <dgm:t>
        <a:bodyPr/>
        <a:lstStyle/>
        <a:p>
          <a:endParaRPr lang="ru-RU"/>
        </a:p>
      </dgm:t>
    </dgm:pt>
    <dgm:pt modelId="{A3411625-EAF9-41B1-A15B-75C735187EB4}">
      <dgm:prSet custT="1"/>
      <dgm:spPr/>
      <dgm:t>
        <a:bodyPr/>
        <a:lstStyle/>
        <a:p>
          <a:r>
            <a:rPr lang="ru-RU" sz="2000" dirty="0" smtClean="0"/>
            <a:t>Использование системы контроля и самоконтроля</a:t>
          </a:r>
        </a:p>
      </dgm:t>
    </dgm:pt>
    <dgm:pt modelId="{E5DAAF1C-D832-45FE-BEA1-82DC5FCF54E9}" type="parTrans" cxnId="{AF6E1C3D-88F2-474A-A353-ECAE6E1E06F8}">
      <dgm:prSet/>
      <dgm:spPr/>
      <dgm:t>
        <a:bodyPr/>
        <a:lstStyle/>
        <a:p>
          <a:endParaRPr lang="ru-RU"/>
        </a:p>
      </dgm:t>
    </dgm:pt>
    <dgm:pt modelId="{C2A88B8E-D251-4C5B-BEF8-223A3974CB92}" type="sibTrans" cxnId="{AF6E1C3D-88F2-474A-A353-ECAE6E1E06F8}">
      <dgm:prSet/>
      <dgm:spPr/>
      <dgm:t>
        <a:bodyPr/>
        <a:lstStyle/>
        <a:p>
          <a:endParaRPr lang="ru-RU"/>
        </a:p>
      </dgm:t>
    </dgm:pt>
    <dgm:pt modelId="{9A8B320F-AD00-480A-A0E8-9A8D36869781}" type="pres">
      <dgm:prSet presAssocID="{486BA38E-6EC3-4A95-AB30-85CE26D68A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F5DB27-C32E-4210-A2C4-E3D6F5877F48}" type="pres">
      <dgm:prSet presAssocID="{1B23AE84-3B40-4F5C-8A62-65A7E660716F}" presName="parentLin" presStyleCnt="0"/>
      <dgm:spPr/>
    </dgm:pt>
    <dgm:pt modelId="{117581C7-BC1B-4568-918A-AD62B2C8E6FD}" type="pres">
      <dgm:prSet presAssocID="{1B23AE84-3B40-4F5C-8A62-65A7E660716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9304CC4-4D00-48A0-98C0-125CC05225EA}" type="pres">
      <dgm:prSet presAssocID="{1B23AE84-3B40-4F5C-8A62-65A7E660716F}" presName="parentText" presStyleLbl="node1" presStyleIdx="0" presStyleCnt="4" custScaleX="112047" custScaleY="1537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9698C-A281-4BC7-BA9F-36DDD43A04B4}" type="pres">
      <dgm:prSet presAssocID="{1B23AE84-3B40-4F5C-8A62-65A7E660716F}" presName="negativeSpace" presStyleCnt="0"/>
      <dgm:spPr/>
    </dgm:pt>
    <dgm:pt modelId="{246EAE92-7DE3-4321-934D-1A24AAB7EC52}" type="pres">
      <dgm:prSet presAssocID="{1B23AE84-3B40-4F5C-8A62-65A7E660716F}" presName="childText" presStyleLbl="conFgAcc1" presStyleIdx="0" presStyleCnt="4">
        <dgm:presLayoutVars>
          <dgm:bulletEnabled val="1"/>
        </dgm:presLayoutVars>
      </dgm:prSet>
      <dgm:spPr/>
    </dgm:pt>
    <dgm:pt modelId="{CE5CC60F-2EB4-458E-9062-4A9463A7648D}" type="pres">
      <dgm:prSet presAssocID="{CCECDCE5-E33F-46BD-AA5B-293C0AAC6CC7}" presName="spaceBetweenRectangles" presStyleCnt="0"/>
      <dgm:spPr/>
    </dgm:pt>
    <dgm:pt modelId="{4FE10843-70A3-485E-A165-CF1C5AF2BD6F}" type="pres">
      <dgm:prSet presAssocID="{47840A47-9CC3-4E25-9F75-00613DFCF726}" presName="parentLin" presStyleCnt="0"/>
      <dgm:spPr/>
    </dgm:pt>
    <dgm:pt modelId="{DFABE872-6D78-4E15-A1A2-3780CA461209}" type="pres">
      <dgm:prSet presAssocID="{47840A47-9CC3-4E25-9F75-00613DFCF72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03E5A24-BA07-411A-AFD8-51A7F74C7949}" type="pres">
      <dgm:prSet presAssocID="{47840A47-9CC3-4E25-9F75-00613DFCF726}" presName="parentText" presStyleLbl="node1" presStyleIdx="1" presStyleCnt="4" custScaleX="109789" custScaleY="1021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B76F39-CDFE-4D3F-B57C-965D1C016E56}" type="pres">
      <dgm:prSet presAssocID="{47840A47-9CC3-4E25-9F75-00613DFCF726}" presName="negativeSpace" presStyleCnt="0"/>
      <dgm:spPr/>
    </dgm:pt>
    <dgm:pt modelId="{9F43C00C-515F-496F-9714-7EBBEAB194E9}" type="pres">
      <dgm:prSet presAssocID="{47840A47-9CC3-4E25-9F75-00613DFCF726}" presName="childText" presStyleLbl="conFgAcc1" presStyleIdx="1" presStyleCnt="4">
        <dgm:presLayoutVars>
          <dgm:bulletEnabled val="1"/>
        </dgm:presLayoutVars>
      </dgm:prSet>
      <dgm:spPr/>
    </dgm:pt>
    <dgm:pt modelId="{1042BA42-0D7C-48B3-9860-8383AD932115}" type="pres">
      <dgm:prSet presAssocID="{00DAC9F2-AD1A-465A-A55F-2179DAC45D17}" presName="spaceBetweenRectangles" presStyleCnt="0"/>
      <dgm:spPr/>
    </dgm:pt>
    <dgm:pt modelId="{3403D4F1-D8EB-4992-A3BE-5192D25AB58D}" type="pres">
      <dgm:prSet presAssocID="{55F4062F-5516-44DC-BB6D-AB28A54A8035}" presName="parentLin" presStyleCnt="0"/>
      <dgm:spPr/>
    </dgm:pt>
    <dgm:pt modelId="{48DA09BD-C07A-492E-A3D7-31ED4544A2C7}" type="pres">
      <dgm:prSet presAssocID="{55F4062F-5516-44DC-BB6D-AB28A54A8035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4C427BB-C761-4AFC-AB13-CD7348E8BF14}" type="pres">
      <dgm:prSet presAssocID="{55F4062F-5516-44DC-BB6D-AB28A54A8035}" presName="parentText" presStyleLbl="node1" presStyleIdx="2" presStyleCnt="4" custScaleX="130871" custScaleY="987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22C9B-DC2E-489C-9F88-E922D32DCCBF}" type="pres">
      <dgm:prSet presAssocID="{55F4062F-5516-44DC-BB6D-AB28A54A8035}" presName="negativeSpace" presStyleCnt="0"/>
      <dgm:spPr/>
    </dgm:pt>
    <dgm:pt modelId="{4D54816A-E326-4731-A7CB-444220F2679C}" type="pres">
      <dgm:prSet presAssocID="{55F4062F-5516-44DC-BB6D-AB28A54A8035}" presName="childText" presStyleLbl="conFgAcc1" presStyleIdx="2" presStyleCnt="4">
        <dgm:presLayoutVars>
          <dgm:bulletEnabled val="1"/>
        </dgm:presLayoutVars>
      </dgm:prSet>
      <dgm:spPr/>
    </dgm:pt>
    <dgm:pt modelId="{56E10043-2091-4F5D-95A1-FB5717531768}" type="pres">
      <dgm:prSet presAssocID="{71180780-6424-42E8-A440-6225A7E44FBE}" presName="spaceBetweenRectangles" presStyleCnt="0"/>
      <dgm:spPr/>
    </dgm:pt>
    <dgm:pt modelId="{9628921A-EECB-4894-BA29-3E1E09B64261}" type="pres">
      <dgm:prSet presAssocID="{A3411625-EAF9-41B1-A15B-75C735187EB4}" presName="parentLin" presStyleCnt="0"/>
      <dgm:spPr/>
    </dgm:pt>
    <dgm:pt modelId="{A97E4EFD-A0C8-4430-8F79-3041F3620B7E}" type="pres">
      <dgm:prSet presAssocID="{A3411625-EAF9-41B1-A15B-75C735187EB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5690B77-E1B8-4073-A797-2191C1D65EED}" type="pres">
      <dgm:prSet presAssocID="{A3411625-EAF9-41B1-A15B-75C735187EB4}" presName="parentText" presStyleLbl="node1" presStyleIdx="3" presStyleCnt="4" custLinFactNeighborX="13838" custLinFactNeighborY="20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452F0-F609-47D6-87C0-18A14089389C}" type="pres">
      <dgm:prSet presAssocID="{A3411625-EAF9-41B1-A15B-75C735187EB4}" presName="negativeSpace" presStyleCnt="0"/>
      <dgm:spPr/>
    </dgm:pt>
    <dgm:pt modelId="{D0F5E28A-BCBF-4C56-8FB5-312197B36DF7}" type="pres">
      <dgm:prSet presAssocID="{A3411625-EAF9-41B1-A15B-75C735187EB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EF5A13F-15F6-4E54-8F6D-D4A572C6B3FF}" type="presOf" srcId="{47840A47-9CC3-4E25-9F75-00613DFCF726}" destId="{DFABE872-6D78-4E15-A1A2-3780CA461209}" srcOrd="0" destOrd="0" presId="urn:microsoft.com/office/officeart/2005/8/layout/list1"/>
    <dgm:cxn modelId="{D02C8A9F-0EE8-4AF3-91D4-0E15197DA59B}" type="presOf" srcId="{A3411625-EAF9-41B1-A15B-75C735187EB4}" destId="{65690B77-E1B8-4073-A797-2191C1D65EED}" srcOrd="1" destOrd="0" presId="urn:microsoft.com/office/officeart/2005/8/layout/list1"/>
    <dgm:cxn modelId="{D5C5022D-16A9-4CC9-A19E-96E63E56E124}" srcId="{486BA38E-6EC3-4A95-AB30-85CE26D68A20}" destId="{47840A47-9CC3-4E25-9F75-00613DFCF726}" srcOrd="1" destOrd="0" parTransId="{530FB0D3-6676-45CA-B55D-DA18760C25EA}" sibTransId="{00DAC9F2-AD1A-465A-A55F-2179DAC45D17}"/>
    <dgm:cxn modelId="{D3DDCB61-7E27-45F7-9F6A-8FCDE9422448}" type="presOf" srcId="{A3411625-EAF9-41B1-A15B-75C735187EB4}" destId="{A97E4EFD-A0C8-4430-8F79-3041F3620B7E}" srcOrd="0" destOrd="0" presId="urn:microsoft.com/office/officeart/2005/8/layout/list1"/>
    <dgm:cxn modelId="{1DA7776D-548E-4BBE-9C06-CE8D6A184CAE}" type="presOf" srcId="{47840A47-9CC3-4E25-9F75-00613DFCF726}" destId="{603E5A24-BA07-411A-AFD8-51A7F74C7949}" srcOrd="1" destOrd="0" presId="urn:microsoft.com/office/officeart/2005/8/layout/list1"/>
    <dgm:cxn modelId="{FA386B08-6A9D-4A47-B234-5B307CBC4AA2}" type="presOf" srcId="{55F4062F-5516-44DC-BB6D-AB28A54A8035}" destId="{64C427BB-C761-4AFC-AB13-CD7348E8BF14}" srcOrd="1" destOrd="0" presId="urn:microsoft.com/office/officeart/2005/8/layout/list1"/>
    <dgm:cxn modelId="{F2A5E3AE-EDDD-4B99-AE00-95645184B2F5}" type="presOf" srcId="{486BA38E-6EC3-4A95-AB30-85CE26D68A20}" destId="{9A8B320F-AD00-480A-A0E8-9A8D36869781}" srcOrd="0" destOrd="0" presId="urn:microsoft.com/office/officeart/2005/8/layout/list1"/>
    <dgm:cxn modelId="{9AA489D4-8247-4D9A-9EA5-453BABA08AFC}" srcId="{486BA38E-6EC3-4A95-AB30-85CE26D68A20}" destId="{55F4062F-5516-44DC-BB6D-AB28A54A8035}" srcOrd="2" destOrd="0" parTransId="{9E1F8D90-E1BE-491D-962B-DC430E63DAF9}" sibTransId="{71180780-6424-42E8-A440-6225A7E44FBE}"/>
    <dgm:cxn modelId="{F25CE1A4-7755-4E53-BCF0-90785A63CB9A}" type="presOf" srcId="{1B23AE84-3B40-4F5C-8A62-65A7E660716F}" destId="{09304CC4-4D00-48A0-98C0-125CC05225EA}" srcOrd="1" destOrd="0" presId="urn:microsoft.com/office/officeart/2005/8/layout/list1"/>
    <dgm:cxn modelId="{50235514-63FD-4601-81BF-8705421CA9E2}" type="presOf" srcId="{55F4062F-5516-44DC-BB6D-AB28A54A8035}" destId="{48DA09BD-C07A-492E-A3D7-31ED4544A2C7}" srcOrd="0" destOrd="0" presId="urn:microsoft.com/office/officeart/2005/8/layout/list1"/>
    <dgm:cxn modelId="{884E5CFA-5433-410C-9264-8867B44C49E5}" type="presOf" srcId="{1B23AE84-3B40-4F5C-8A62-65A7E660716F}" destId="{117581C7-BC1B-4568-918A-AD62B2C8E6FD}" srcOrd="0" destOrd="0" presId="urn:microsoft.com/office/officeart/2005/8/layout/list1"/>
    <dgm:cxn modelId="{AF6E1C3D-88F2-474A-A353-ECAE6E1E06F8}" srcId="{486BA38E-6EC3-4A95-AB30-85CE26D68A20}" destId="{A3411625-EAF9-41B1-A15B-75C735187EB4}" srcOrd="3" destOrd="0" parTransId="{E5DAAF1C-D832-45FE-BEA1-82DC5FCF54E9}" sibTransId="{C2A88B8E-D251-4C5B-BEF8-223A3974CB92}"/>
    <dgm:cxn modelId="{826AA3F4-2226-4CAB-BCBA-6004783745EE}" srcId="{486BA38E-6EC3-4A95-AB30-85CE26D68A20}" destId="{1B23AE84-3B40-4F5C-8A62-65A7E660716F}" srcOrd="0" destOrd="0" parTransId="{7CE7704F-D365-4D4D-80FE-9A4A91B2A6BE}" sibTransId="{CCECDCE5-E33F-46BD-AA5B-293C0AAC6CC7}"/>
    <dgm:cxn modelId="{A6ED586C-1823-4093-AA52-DEF85D26EDD1}" type="presParOf" srcId="{9A8B320F-AD00-480A-A0E8-9A8D36869781}" destId="{3AF5DB27-C32E-4210-A2C4-E3D6F5877F48}" srcOrd="0" destOrd="0" presId="urn:microsoft.com/office/officeart/2005/8/layout/list1"/>
    <dgm:cxn modelId="{E42B74FC-CB3A-43AF-8CDE-E3E662423D01}" type="presParOf" srcId="{3AF5DB27-C32E-4210-A2C4-E3D6F5877F48}" destId="{117581C7-BC1B-4568-918A-AD62B2C8E6FD}" srcOrd="0" destOrd="0" presId="urn:microsoft.com/office/officeart/2005/8/layout/list1"/>
    <dgm:cxn modelId="{ACEFBC60-7E9B-4BC6-A8DB-10E22A0E4A52}" type="presParOf" srcId="{3AF5DB27-C32E-4210-A2C4-E3D6F5877F48}" destId="{09304CC4-4D00-48A0-98C0-125CC05225EA}" srcOrd="1" destOrd="0" presId="urn:microsoft.com/office/officeart/2005/8/layout/list1"/>
    <dgm:cxn modelId="{92489206-3DFC-4A28-B210-7F34D2867CC5}" type="presParOf" srcId="{9A8B320F-AD00-480A-A0E8-9A8D36869781}" destId="{9079698C-A281-4BC7-BA9F-36DDD43A04B4}" srcOrd="1" destOrd="0" presId="urn:microsoft.com/office/officeart/2005/8/layout/list1"/>
    <dgm:cxn modelId="{6A9E7360-B349-4CA3-BECE-731FE143B0EF}" type="presParOf" srcId="{9A8B320F-AD00-480A-A0E8-9A8D36869781}" destId="{246EAE92-7DE3-4321-934D-1A24AAB7EC52}" srcOrd="2" destOrd="0" presId="urn:microsoft.com/office/officeart/2005/8/layout/list1"/>
    <dgm:cxn modelId="{D492964C-DB65-4685-B8C9-2E6C75E9BC60}" type="presParOf" srcId="{9A8B320F-AD00-480A-A0E8-9A8D36869781}" destId="{CE5CC60F-2EB4-458E-9062-4A9463A7648D}" srcOrd="3" destOrd="0" presId="urn:microsoft.com/office/officeart/2005/8/layout/list1"/>
    <dgm:cxn modelId="{2BCCB3C6-6D8D-4C61-A10C-DEF72334340F}" type="presParOf" srcId="{9A8B320F-AD00-480A-A0E8-9A8D36869781}" destId="{4FE10843-70A3-485E-A165-CF1C5AF2BD6F}" srcOrd="4" destOrd="0" presId="urn:microsoft.com/office/officeart/2005/8/layout/list1"/>
    <dgm:cxn modelId="{8E8E4FCE-CD94-4BA7-88B3-E69004DFAC81}" type="presParOf" srcId="{4FE10843-70A3-485E-A165-CF1C5AF2BD6F}" destId="{DFABE872-6D78-4E15-A1A2-3780CA461209}" srcOrd="0" destOrd="0" presId="urn:microsoft.com/office/officeart/2005/8/layout/list1"/>
    <dgm:cxn modelId="{C304B78B-9ADB-4B62-B696-634182DADC63}" type="presParOf" srcId="{4FE10843-70A3-485E-A165-CF1C5AF2BD6F}" destId="{603E5A24-BA07-411A-AFD8-51A7F74C7949}" srcOrd="1" destOrd="0" presId="urn:microsoft.com/office/officeart/2005/8/layout/list1"/>
    <dgm:cxn modelId="{1E67827B-3E1A-4FBF-AD5D-767EF65DB894}" type="presParOf" srcId="{9A8B320F-AD00-480A-A0E8-9A8D36869781}" destId="{0CB76F39-CDFE-4D3F-B57C-965D1C016E56}" srcOrd="5" destOrd="0" presId="urn:microsoft.com/office/officeart/2005/8/layout/list1"/>
    <dgm:cxn modelId="{1B515507-1DB8-465D-9FC8-1C340B4E2A44}" type="presParOf" srcId="{9A8B320F-AD00-480A-A0E8-9A8D36869781}" destId="{9F43C00C-515F-496F-9714-7EBBEAB194E9}" srcOrd="6" destOrd="0" presId="urn:microsoft.com/office/officeart/2005/8/layout/list1"/>
    <dgm:cxn modelId="{F859E5C2-19FA-4784-B586-0F84CE2C0E1A}" type="presParOf" srcId="{9A8B320F-AD00-480A-A0E8-9A8D36869781}" destId="{1042BA42-0D7C-48B3-9860-8383AD932115}" srcOrd="7" destOrd="0" presId="urn:microsoft.com/office/officeart/2005/8/layout/list1"/>
    <dgm:cxn modelId="{7D1D9DA3-C80D-40CE-87BD-78EDE083F66A}" type="presParOf" srcId="{9A8B320F-AD00-480A-A0E8-9A8D36869781}" destId="{3403D4F1-D8EB-4992-A3BE-5192D25AB58D}" srcOrd="8" destOrd="0" presId="urn:microsoft.com/office/officeart/2005/8/layout/list1"/>
    <dgm:cxn modelId="{75EBD8A1-B31F-45D2-9D04-74F5C7143B5C}" type="presParOf" srcId="{3403D4F1-D8EB-4992-A3BE-5192D25AB58D}" destId="{48DA09BD-C07A-492E-A3D7-31ED4544A2C7}" srcOrd="0" destOrd="0" presId="urn:microsoft.com/office/officeart/2005/8/layout/list1"/>
    <dgm:cxn modelId="{114AAC15-376A-4E25-86EF-8B8F5E0F635C}" type="presParOf" srcId="{3403D4F1-D8EB-4992-A3BE-5192D25AB58D}" destId="{64C427BB-C761-4AFC-AB13-CD7348E8BF14}" srcOrd="1" destOrd="0" presId="urn:microsoft.com/office/officeart/2005/8/layout/list1"/>
    <dgm:cxn modelId="{7A7B4EB5-E282-4DAB-BFFB-A27907C96894}" type="presParOf" srcId="{9A8B320F-AD00-480A-A0E8-9A8D36869781}" destId="{B4D22C9B-DC2E-489C-9F88-E922D32DCCBF}" srcOrd="9" destOrd="0" presId="urn:microsoft.com/office/officeart/2005/8/layout/list1"/>
    <dgm:cxn modelId="{1560E278-A7B3-4C56-8D5D-B669CA16404B}" type="presParOf" srcId="{9A8B320F-AD00-480A-A0E8-9A8D36869781}" destId="{4D54816A-E326-4731-A7CB-444220F2679C}" srcOrd="10" destOrd="0" presId="urn:microsoft.com/office/officeart/2005/8/layout/list1"/>
    <dgm:cxn modelId="{7EC84492-6421-45DB-AB66-9B754056C58F}" type="presParOf" srcId="{9A8B320F-AD00-480A-A0E8-9A8D36869781}" destId="{56E10043-2091-4F5D-95A1-FB5717531768}" srcOrd="11" destOrd="0" presId="urn:microsoft.com/office/officeart/2005/8/layout/list1"/>
    <dgm:cxn modelId="{C12FE2B2-9947-412B-8C57-40DFE90C587F}" type="presParOf" srcId="{9A8B320F-AD00-480A-A0E8-9A8D36869781}" destId="{9628921A-EECB-4894-BA29-3E1E09B64261}" srcOrd="12" destOrd="0" presId="urn:microsoft.com/office/officeart/2005/8/layout/list1"/>
    <dgm:cxn modelId="{471D1EF8-63A9-4B27-9240-C0A00DCFF411}" type="presParOf" srcId="{9628921A-EECB-4894-BA29-3E1E09B64261}" destId="{A97E4EFD-A0C8-4430-8F79-3041F3620B7E}" srcOrd="0" destOrd="0" presId="urn:microsoft.com/office/officeart/2005/8/layout/list1"/>
    <dgm:cxn modelId="{E9B8AE51-B5D0-4C82-BF2B-218DBC25A279}" type="presParOf" srcId="{9628921A-EECB-4894-BA29-3E1E09B64261}" destId="{65690B77-E1B8-4073-A797-2191C1D65EED}" srcOrd="1" destOrd="0" presId="urn:microsoft.com/office/officeart/2005/8/layout/list1"/>
    <dgm:cxn modelId="{590F01A2-F1FA-40AA-8180-D354D9181CA0}" type="presParOf" srcId="{9A8B320F-AD00-480A-A0E8-9A8D36869781}" destId="{48B452F0-F609-47D6-87C0-18A14089389C}" srcOrd="13" destOrd="0" presId="urn:microsoft.com/office/officeart/2005/8/layout/list1"/>
    <dgm:cxn modelId="{DEAB2CB3-C8FD-4DB5-BFFF-585428E61FE0}" type="presParOf" srcId="{9A8B320F-AD00-480A-A0E8-9A8D36869781}" destId="{D0F5E28A-BCBF-4C56-8FB5-312197B36DF7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784FA1D-EE43-4C27-A1B4-89DD9B5F3542}" type="datetimeFigureOut">
              <a:rPr lang="ru-RU" smtClean="0"/>
              <a:pPr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7461654-E15B-4E9F-BBF1-83DC8E032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err="1" smtClean="0"/>
              <a:t>Метапредметный</a:t>
            </a:r>
            <a:r>
              <a:rPr lang="ru-RU" sz="3600" b="1" dirty="0" smtClean="0"/>
              <a:t> подход</a:t>
            </a:r>
            <a:br>
              <a:rPr lang="ru-RU" sz="3600" b="1" dirty="0" smtClean="0"/>
            </a:br>
            <a:r>
              <a:rPr lang="ru-RU" sz="3600" b="1" dirty="0" smtClean="0"/>
              <a:t>в обучении   </a:t>
            </a:r>
            <a:endParaRPr lang="en-US" sz="3600" b="1" dirty="0" smtClean="0"/>
          </a:p>
          <a:p>
            <a:pPr algn="ctr">
              <a:buNone/>
            </a:pPr>
            <a:r>
              <a:rPr lang="ru-RU" sz="3600" b="1" dirty="0" smtClean="0"/>
              <a:t>как средство повышения качества образования</a:t>
            </a:r>
            <a:endParaRPr lang="ru-RU" sz="3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72510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Требования к уроку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2988" y="1643063"/>
          <a:ext cx="6777037" cy="4189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500166" y="5786454"/>
            <a:ext cx="4743925" cy="619920"/>
            <a:chOff x="385742" y="3286135"/>
            <a:chExt cx="4743925" cy="619920"/>
          </a:xfrm>
          <a:scene3d>
            <a:camera prst="orthographicFront"/>
            <a:lightRig rig="flat" dir="t"/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385742" y="3286135"/>
              <a:ext cx="4743925" cy="61992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416004" y="3316397"/>
              <a:ext cx="4683401" cy="559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79309" tIns="0" rIns="179309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Рефлексия как осознание себя в процессе деятельности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86824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Построение урока 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492" y="2000240"/>
            <a:ext cx="6777317" cy="3832389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071538" y="2000240"/>
            <a:ext cx="7572428" cy="385765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500438"/>
            <a:ext cx="1428760" cy="7858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Постановка учебного задания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3500438"/>
            <a:ext cx="1500198" cy="785818"/>
          </a:xfrm>
          <a:prstGeom prst="rect">
            <a:avLst/>
          </a:prstGeom>
          <a:ln>
            <a:solidFill>
              <a:schemeClr val="tx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Деятельность учащихся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3500438"/>
            <a:ext cx="1357322" cy="7858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Подведение итогов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57818" y="3500438"/>
            <a:ext cx="1500198" cy="7858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Контроль процесса и степени выполнения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00892" y="3500438"/>
            <a:ext cx="1500198" cy="7858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Рефлексия </a:t>
            </a:r>
            <a:endParaRPr lang="ru-RU" sz="1400" dirty="0"/>
          </a:p>
        </p:txBody>
      </p:sp>
      <p:pic>
        <p:nvPicPr>
          <p:cNvPr id="4098" name="Picture 2" descr="C:\Users\User\Desktop\uchitel-300x1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2514909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 bwMode="auto">
          <a:xfrm>
            <a:off x="3481388" y="1771650"/>
            <a:ext cx="2735262" cy="10048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b="1" dirty="0">
                <a:latin typeface="Arial Narrow" pitchFamily="34" charset="0"/>
              </a:rPr>
              <a:t>Метапредметный</a:t>
            </a:r>
          </a:p>
          <a:p>
            <a:pPr algn="ctr">
              <a:defRPr/>
            </a:pPr>
            <a:r>
              <a:rPr lang="ru-RU" b="1" dirty="0">
                <a:latin typeface="Arial Narrow" pitchFamily="34" charset="0"/>
              </a:rPr>
              <a:t>урок</a:t>
            </a: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6516688" y="1703388"/>
            <a:ext cx="2159000" cy="1144587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 err="1">
                <a:latin typeface="Arial Narrow" pitchFamily="34" charset="0"/>
              </a:rPr>
              <a:t>Метапредметная</a:t>
            </a:r>
            <a:r>
              <a:rPr lang="ru-RU" sz="2000" b="1" dirty="0">
                <a:latin typeface="Arial Narrow" pitchFamily="34" charset="0"/>
              </a:rPr>
              <a:t> </a:t>
            </a:r>
          </a:p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учебная </a:t>
            </a:r>
          </a:p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деятельность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042988" y="1700213"/>
            <a:ext cx="2160587" cy="114776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 err="1">
                <a:latin typeface="Arial Narrow" pitchFamily="34" charset="0"/>
              </a:rPr>
              <a:t>Метапредметное</a:t>
            </a:r>
            <a:endParaRPr lang="ru-RU" sz="2000" b="1" dirty="0">
              <a:latin typeface="Arial Narrow" pitchFamily="34" charset="0"/>
            </a:endParaRPr>
          </a:p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содержание</a:t>
            </a:r>
          </a:p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образования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081089" y="5084763"/>
            <a:ext cx="7420002" cy="431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 err="1">
                <a:latin typeface="Arial Narrow" pitchFamily="34" charset="0"/>
              </a:rPr>
              <a:t>Метапредметные</a:t>
            </a:r>
            <a:r>
              <a:rPr lang="ru-RU" sz="2000" b="1" dirty="0">
                <a:latin typeface="Arial Narrow" pitchFamily="34" charset="0"/>
              </a:rPr>
              <a:t>   образовательные   результаты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50938" y="5864225"/>
            <a:ext cx="1944687" cy="473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Метазнания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925888" y="5837238"/>
            <a:ext cx="1944687" cy="5000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 err="1">
                <a:latin typeface="Arial Narrow" pitchFamily="34" charset="0"/>
              </a:rPr>
              <a:t>Метаспособы</a:t>
            </a:r>
            <a:endParaRPr lang="ru-RU" sz="2000" b="1" dirty="0">
              <a:latin typeface="Arial Narrow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665913" y="5864225"/>
            <a:ext cx="2016125" cy="473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 err="1">
                <a:latin typeface="Arial Narrow" pitchFamily="34" charset="0"/>
              </a:rPr>
              <a:t>Метаумения</a:t>
            </a:r>
            <a:endParaRPr lang="ru-RU" sz="2000" b="1" dirty="0">
              <a:latin typeface="Arial Narrow" pitchFamily="34" charset="0"/>
            </a:endParaRPr>
          </a:p>
        </p:txBody>
      </p:sp>
      <p:cxnSp>
        <p:nvCxnSpPr>
          <p:cNvPr id="8202" name="Прямая соединительная линия 13"/>
          <p:cNvCxnSpPr>
            <a:cxnSpLocks noChangeShapeType="1"/>
            <a:stCxn id="9" idx="2"/>
            <a:endCxn id="12" idx="0"/>
          </p:cNvCxnSpPr>
          <p:nvPr/>
        </p:nvCxnSpPr>
        <p:spPr bwMode="auto">
          <a:xfrm rot="16200000" flipH="1">
            <a:off x="6058702" y="4248951"/>
            <a:ext cx="347662" cy="2882886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3" name="Прямая соединительная линия 15"/>
          <p:cNvCxnSpPr>
            <a:cxnSpLocks noChangeShapeType="1"/>
            <a:stCxn id="9" idx="2"/>
            <a:endCxn id="10" idx="0"/>
          </p:cNvCxnSpPr>
          <p:nvPr/>
        </p:nvCxnSpPr>
        <p:spPr bwMode="auto">
          <a:xfrm rot="5400000">
            <a:off x="3283355" y="4356490"/>
            <a:ext cx="347662" cy="2667808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4" name="Прямая соединительная линия 38920"/>
          <p:cNvCxnSpPr>
            <a:cxnSpLocks noChangeShapeType="1"/>
            <a:stCxn id="9" idx="2"/>
            <a:endCxn id="11" idx="0"/>
          </p:cNvCxnSpPr>
          <p:nvPr/>
        </p:nvCxnSpPr>
        <p:spPr bwMode="auto">
          <a:xfrm rot="16200000" flipH="1">
            <a:off x="4684324" y="5623329"/>
            <a:ext cx="320675" cy="107142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5" name="Прямая соединительная линия 38923"/>
          <p:cNvCxnSpPr>
            <a:cxnSpLocks noChangeShapeType="1"/>
            <a:stCxn id="2" idx="6"/>
            <a:endCxn id="3" idx="1"/>
          </p:cNvCxnSpPr>
          <p:nvPr/>
        </p:nvCxnSpPr>
        <p:spPr bwMode="auto">
          <a:xfrm>
            <a:off x="6216650" y="2273300"/>
            <a:ext cx="300038" cy="3175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6" name="Прямая соединительная линия 38925"/>
          <p:cNvCxnSpPr>
            <a:cxnSpLocks noChangeShapeType="1"/>
            <a:stCxn id="2" idx="2"/>
            <a:endCxn id="8" idx="3"/>
          </p:cNvCxnSpPr>
          <p:nvPr/>
        </p:nvCxnSpPr>
        <p:spPr bwMode="auto">
          <a:xfrm flipH="1">
            <a:off x="3203575" y="2273300"/>
            <a:ext cx="277813" cy="0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1" name="Шестиугольник 38930"/>
          <p:cNvSpPr/>
          <p:nvPr/>
        </p:nvSpPr>
        <p:spPr bwMode="auto">
          <a:xfrm>
            <a:off x="971550" y="3930650"/>
            <a:ext cx="1763713" cy="792163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 err="1">
                <a:latin typeface="Arial Narrow" pitchFamily="34" charset="0"/>
              </a:rPr>
              <a:t>Метапредмет</a:t>
            </a:r>
            <a:endParaRPr lang="ru-RU" sz="2000" b="1" dirty="0">
              <a:latin typeface="Arial Narrow" pitchFamily="34" charset="0"/>
            </a:endParaRPr>
          </a:p>
        </p:txBody>
      </p:sp>
      <p:sp>
        <p:nvSpPr>
          <p:cNvPr id="52" name="Шестиугольник 51"/>
          <p:cNvSpPr/>
          <p:nvPr/>
        </p:nvSpPr>
        <p:spPr bwMode="auto">
          <a:xfrm>
            <a:off x="2484438" y="3030538"/>
            <a:ext cx="2298700" cy="1095375"/>
          </a:xfrm>
          <a:prstGeom prst="hexagon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Фундаментальный</a:t>
            </a:r>
          </a:p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образовательный</a:t>
            </a:r>
          </a:p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объект</a:t>
            </a:r>
          </a:p>
        </p:txBody>
      </p:sp>
      <p:sp>
        <p:nvSpPr>
          <p:cNvPr id="53" name="Шестиугольник 52"/>
          <p:cNvSpPr/>
          <p:nvPr/>
        </p:nvSpPr>
        <p:spPr bwMode="auto">
          <a:xfrm>
            <a:off x="4932363" y="3030538"/>
            <a:ext cx="2160587" cy="1095375"/>
          </a:xfrm>
          <a:prstGeom prst="hexagon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000" b="1" dirty="0" smtClean="0">
                <a:latin typeface="Arial Narrow" pitchFamily="34" charset="0"/>
              </a:rPr>
              <a:t>Образовательная</a:t>
            </a:r>
            <a:endParaRPr lang="ru-RU" sz="2000" b="1" dirty="0">
              <a:latin typeface="Arial Narrow" pitchFamily="34" charset="0"/>
            </a:endParaRPr>
          </a:p>
          <a:p>
            <a:pPr algn="ctr">
              <a:defRPr/>
            </a:pPr>
            <a:r>
              <a:rPr lang="ru-RU" sz="2000" b="1" dirty="0">
                <a:latin typeface="Arial Narrow" pitchFamily="34" charset="0"/>
              </a:rPr>
              <a:t>ситуация</a:t>
            </a:r>
          </a:p>
        </p:txBody>
      </p:sp>
      <p:sp>
        <p:nvSpPr>
          <p:cNvPr id="54" name="Шестиугольник 53"/>
          <p:cNvSpPr/>
          <p:nvPr/>
        </p:nvSpPr>
        <p:spPr bwMode="auto">
          <a:xfrm>
            <a:off x="6889750" y="3890963"/>
            <a:ext cx="1763713" cy="79216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3200" b="1" dirty="0">
                <a:latin typeface="Arial Narrow" pitchFamily="34" charset="0"/>
              </a:rPr>
              <a:t>УУД</a:t>
            </a:r>
          </a:p>
        </p:txBody>
      </p:sp>
      <p:cxnSp>
        <p:nvCxnSpPr>
          <p:cNvPr id="8211" name="Прямая соединительная линия 38932"/>
          <p:cNvCxnSpPr>
            <a:cxnSpLocks noChangeShapeType="1"/>
            <a:stCxn id="2" idx="4"/>
            <a:endCxn id="9" idx="0"/>
          </p:cNvCxnSpPr>
          <p:nvPr/>
        </p:nvCxnSpPr>
        <p:spPr bwMode="auto">
          <a:xfrm rot="5400000">
            <a:off x="3665943" y="3901686"/>
            <a:ext cx="2308225" cy="57929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2" name="Прямая соединительная линия 38937"/>
          <p:cNvCxnSpPr>
            <a:cxnSpLocks noChangeShapeType="1"/>
            <a:stCxn id="8" idx="2"/>
          </p:cNvCxnSpPr>
          <p:nvPr/>
        </p:nvCxnSpPr>
        <p:spPr bwMode="auto">
          <a:xfrm>
            <a:off x="2124075" y="2847975"/>
            <a:ext cx="503238" cy="436563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3" name="Прямая соединительная линия 38939"/>
          <p:cNvCxnSpPr>
            <a:cxnSpLocks noChangeShapeType="1"/>
            <a:stCxn id="8" idx="2"/>
          </p:cNvCxnSpPr>
          <p:nvPr/>
        </p:nvCxnSpPr>
        <p:spPr bwMode="auto">
          <a:xfrm flipH="1">
            <a:off x="1854200" y="2847975"/>
            <a:ext cx="269875" cy="1082675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4" name="Прямая соединительная линия 38941"/>
          <p:cNvCxnSpPr>
            <a:cxnSpLocks noChangeShapeType="1"/>
            <a:stCxn id="3" idx="2"/>
          </p:cNvCxnSpPr>
          <p:nvPr/>
        </p:nvCxnSpPr>
        <p:spPr bwMode="auto">
          <a:xfrm flipH="1">
            <a:off x="6948488" y="2847975"/>
            <a:ext cx="647700" cy="436563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5" name="Прямая соединительная линия 31"/>
          <p:cNvCxnSpPr>
            <a:cxnSpLocks noChangeShapeType="1"/>
            <a:stCxn id="3" idx="2"/>
          </p:cNvCxnSpPr>
          <p:nvPr/>
        </p:nvCxnSpPr>
        <p:spPr bwMode="auto">
          <a:xfrm>
            <a:off x="7596188" y="2847975"/>
            <a:ext cx="176212" cy="1042988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010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500034" y="500042"/>
            <a:ext cx="8143932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b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Понятийный  кластер  проектирования 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метапредметного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 урока</a:t>
            </a:r>
          </a:p>
        </p:txBody>
      </p:sp>
    </p:spTree>
    <p:extLst>
      <p:ext uri="{BB962C8B-B14F-4D97-AF65-F5344CB8AC3E}">
        <p14:creationId xmlns:p14="http://schemas.microsoft.com/office/powerpoint/2010/main" xmlns="" val="106943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38931" grpId="0" animBg="1"/>
      <p:bldP spid="52" grpId="0" animBg="1"/>
      <p:bldP spid="53" grpId="0" animBg="1"/>
      <p:bldP spid="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72576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tx2"/>
                </a:solidFill>
              </a:rPr>
              <a:t>Итог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err="1" smtClean="0">
                <a:solidFill>
                  <a:schemeClr val="tx2"/>
                </a:solidFill>
              </a:rPr>
              <a:t>метапредметного</a:t>
            </a:r>
            <a:r>
              <a:rPr lang="ru-RU" dirty="0" smtClean="0">
                <a:solidFill>
                  <a:schemeClr val="tx2"/>
                </a:solidFill>
              </a:rPr>
              <a:t> урока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err="1" smtClean="0">
                <a:solidFill>
                  <a:schemeClr val="bg1"/>
                </a:solidFill>
                <a:cs typeface="Arial" pitchFamily="34" charset="0"/>
              </a:rPr>
              <a:t>ч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главным</a:t>
            </a:r>
            <a:r>
              <a:rPr lang="ru-RU" b="1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  итогом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урока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должно быть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достижение </a:t>
            </a:r>
          </a:p>
          <a:p>
            <a:pPr algn="ctr">
              <a:buNone/>
            </a:pP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метапредметного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 результата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492" y="1285860"/>
            <a:ext cx="6777317" cy="4546769"/>
          </a:xfrm>
        </p:spPr>
        <p:txBody>
          <a:bodyPr/>
          <a:lstStyle/>
          <a:p>
            <a:pPr>
              <a:buNone/>
            </a:pP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Метапредметные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результаты </a:t>
            </a:r>
            <a:r>
              <a:rPr lang="ru-RU" dirty="0" smtClean="0"/>
              <a:t>–</a:t>
            </a:r>
          </a:p>
          <a:p>
            <a:pPr>
              <a:buNone/>
            </a:pPr>
            <a:r>
              <a:rPr lang="ru-RU" dirty="0" smtClean="0"/>
              <a:t>	это освоенные обучающимися     универсальные учебные  действия (познавательные, регулятивные, коммуникативные),  которые обеспечивают овладение компетенциями, </a:t>
            </a:r>
          </a:p>
          <a:p>
            <a:pPr>
              <a:buNone/>
            </a:pPr>
            <a:r>
              <a:rPr lang="ru-RU" dirty="0" smtClean="0"/>
              <a:t>   составляющими </a:t>
            </a:r>
            <a:r>
              <a:rPr lang="ru-RU" u="sng" dirty="0" smtClean="0"/>
              <a:t>основу умения учиться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01138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Этап</a:t>
            </a:r>
            <a:r>
              <a:rPr lang="en-US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</a:rPr>
              <a:t>1. </a:t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>Построение учебных задач</a:t>
            </a:r>
            <a:endParaRPr lang="ru-RU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2285992"/>
          <a:ext cx="6777036" cy="376332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59012"/>
                <a:gridCol w="2259012"/>
                <a:gridCol w="2259012"/>
              </a:tblGrid>
              <a:tr h="9286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Познавательные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Коммуникативне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Регулятивные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785945"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 </a:t>
                      </a:r>
                      <a:r>
                        <a:rPr lang="ru-RU" baseline="0" dirty="0" smtClean="0"/>
                        <a:t>задач известным способом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dirty="0" smtClean="0"/>
                        <a:t>Фиксирование проблем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слушать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Построение понятных для собеседника высказываний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Принятие и сохранение  учебной цели и задачи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15452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Этап 2. </a:t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>Совместное исследование проблемы</a:t>
            </a:r>
            <a:endParaRPr lang="ru-RU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2357430"/>
          <a:ext cx="6715173" cy="375900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38391"/>
                <a:gridCol w="2238391"/>
                <a:gridCol w="2238391"/>
              </a:tblGrid>
              <a:tr h="92436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Познавательные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Коммуникативне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Регулятивные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675359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Умение анализировать, доказывать, аргументировать свою точку зрения</a:t>
                      </a:r>
                    </a:p>
                    <a:p>
                      <a:endParaRPr lang="ru-RU" baseline="0" dirty="0" smtClean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</a:t>
                      </a:r>
                      <a:r>
                        <a:rPr lang="ru-RU" baseline="0" dirty="0" smtClean="0"/>
                        <a:t> строить речевые высказывания.</a:t>
                      </a:r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Рефлексия своих действий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исследовать</a:t>
                      </a:r>
                      <a:r>
                        <a:rPr lang="ru-RU" baseline="0" dirty="0" smtClean="0"/>
                        <a:t> условия учебной задачи.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dirty="0" smtClean="0"/>
                        <a:t>Умение обсуждать предметные способы решение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15452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Этап 3. </a:t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>Моделирование </a:t>
            </a:r>
            <a:endParaRPr lang="ru-RU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2357430"/>
          <a:ext cx="6715173" cy="375900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38391"/>
                <a:gridCol w="2238391"/>
                <a:gridCol w="2238391"/>
              </a:tblGrid>
              <a:tr h="92436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Познавательные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Коммуникативне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Регулятивные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675359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Умение фиксировать в графические модели и буквенной форме выделенные связи и отношения</a:t>
                      </a:r>
                    </a:p>
                    <a:p>
                      <a:endParaRPr lang="ru-RU" baseline="0" dirty="0" smtClean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воспринимать ответы других учащихся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осуществлять самоконтроль.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Умение принимать и сохранять учебную цель и задачу.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928670"/>
            <a:ext cx="7024744" cy="1214446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>
                <a:solidFill>
                  <a:schemeClr val="tx2"/>
                </a:solidFill>
              </a:rPr>
              <a:t>Этап 4. 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Конструирование нового способа действия</a:t>
            </a:r>
            <a:endParaRPr lang="ru-RU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2357430"/>
          <a:ext cx="6715173" cy="40976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38391"/>
                <a:gridCol w="2238391"/>
                <a:gridCol w="2238391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Познавательные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Коммуникативне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Регулятивные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675359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Умение проводить коллективное исследование, конструирование нового способа действия.</a:t>
                      </a:r>
                    </a:p>
                    <a:p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Умение формировать понятия</a:t>
                      </a:r>
                    </a:p>
                    <a:p>
                      <a:endParaRPr lang="ru-RU" baseline="0" dirty="0" smtClean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</a:t>
                      </a:r>
                      <a:r>
                        <a:rPr lang="ru-RU" baseline="0" dirty="0" smtClean="0"/>
                        <a:t> участвовать в обсуждении содержания материала</a:t>
                      </a:r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принимать и сохранять учебную цель и задачу.</a:t>
                      </a:r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r>
                        <a:rPr lang="ru-RU" dirty="0" smtClean="0"/>
                        <a:t>Умение осуществлять самоконтроль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928670"/>
            <a:ext cx="7024744" cy="928694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chemeClr val="tx2"/>
                </a:solidFill>
              </a:rPr>
              <a:t>Этап 5. </a:t>
            </a:r>
            <a:br>
              <a:rPr lang="ru-RU" sz="2400" b="1" dirty="0" smtClean="0">
                <a:solidFill>
                  <a:schemeClr val="tx2"/>
                </a:solidFill>
              </a:rPr>
            </a:br>
            <a:r>
              <a:rPr lang="ru-RU" sz="2400" b="1" dirty="0" smtClean="0">
                <a:solidFill>
                  <a:schemeClr val="tx2"/>
                </a:solidFill>
              </a:rPr>
              <a:t>Переход к этапу решения частных задач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2357430"/>
          <a:ext cx="6715173" cy="338973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38391"/>
                <a:gridCol w="2238391"/>
                <a:gridCol w="2238391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Познавательные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Коммуникативне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Регулятивные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675359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Умение осуществлять работу по выполнению отдельных операций</a:t>
                      </a:r>
                    </a:p>
                    <a:p>
                      <a:endParaRPr lang="ru-RU" baseline="0" dirty="0" smtClean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</a:t>
                      </a:r>
                      <a:r>
                        <a:rPr lang="ru-RU" baseline="0" dirty="0" smtClean="0"/>
                        <a:t> формулировать собственное мнение и позицию</a:t>
                      </a:r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осуществлять самоконтроль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 err="1" smtClean="0">
                <a:solidFill>
                  <a:schemeClr val="tx2"/>
                </a:solidFill>
              </a:rPr>
              <a:t>Метапредметный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подход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428604"/>
            <a:ext cx="2643206" cy="1751784"/>
          </a:xfrm>
        </p:spPr>
      </p:pic>
      <p:pic>
        <p:nvPicPr>
          <p:cNvPr id="5" name="Picture 2" descr="C:\Users\sergey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16" y="4643446"/>
            <a:ext cx="2780288" cy="18535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Объект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4643446"/>
            <a:ext cx="2604021" cy="1727034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8" name="Picture 3" descr="C:\Users\sergey\Desktop\Slishkom-umny-m-ne-vsegda-legko-najti-druga-fot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4643446"/>
            <a:ext cx="2419000" cy="1768894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285852" y="2643182"/>
            <a:ext cx="6643734" cy="1477328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предполагает, </a:t>
            </a:r>
          </a:p>
          <a:p>
            <a:r>
              <a:rPr lang="ru-RU" dirty="0" smtClean="0"/>
              <a:t>что ребенок не только овладевает системой</a:t>
            </a:r>
            <a:r>
              <a:rPr lang="en-US" dirty="0" smtClean="0"/>
              <a:t> </a:t>
            </a:r>
            <a:r>
              <a:rPr lang="ru-RU" dirty="0" smtClean="0"/>
              <a:t>знаний, </a:t>
            </a:r>
            <a:endParaRPr lang="en-US" dirty="0" smtClean="0"/>
          </a:p>
          <a:p>
            <a:r>
              <a:rPr lang="ru-RU" dirty="0" smtClean="0"/>
              <a:t>но и осваивает универсальные</a:t>
            </a:r>
            <a:r>
              <a:rPr lang="en-US" dirty="0" smtClean="0"/>
              <a:t> </a:t>
            </a:r>
            <a:r>
              <a:rPr lang="ru-RU" dirty="0" smtClean="0"/>
              <a:t> способы действий, </a:t>
            </a:r>
            <a:endParaRPr lang="en-US" dirty="0" smtClean="0"/>
          </a:p>
          <a:p>
            <a:r>
              <a:rPr lang="ru-RU" dirty="0" smtClean="0"/>
              <a:t>а с их</a:t>
            </a:r>
            <a:r>
              <a:rPr lang="en-US" dirty="0" smtClean="0"/>
              <a:t>  </a:t>
            </a:r>
            <a:r>
              <a:rPr lang="ru-RU" dirty="0" smtClean="0"/>
              <a:t>помощью сможет сам добывать</a:t>
            </a:r>
          </a:p>
          <a:p>
            <a:r>
              <a:rPr lang="ru-RU" dirty="0" smtClean="0"/>
              <a:t> информацию о мире.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928670"/>
            <a:ext cx="7024744" cy="1214446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chemeClr val="tx2"/>
                </a:solidFill>
              </a:rPr>
              <a:t>Этап 6. </a:t>
            </a:r>
            <a:br>
              <a:rPr lang="ru-RU" sz="2400" b="1" dirty="0" smtClean="0">
                <a:solidFill>
                  <a:schemeClr val="tx2"/>
                </a:solidFill>
              </a:rPr>
            </a:br>
            <a:r>
              <a:rPr lang="ru-RU" sz="2400" b="1" dirty="0" smtClean="0">
                <a:solidFill>
                  <a:schemeClr val="tx2"/>
                </a:solidFill>
              </a:rPr>
              <a:t>Применение общего способа действия решения частных задач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2357430"/>
          <a:ext cx="6715173" cy="38233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38391"/>
                <a:gridCol w="2238391"/>
                <a:gridCol w="2238391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Познавательные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Коммуникативне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Регулятивные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675359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Умение применять новый способ.</a:t>
                      </a:r>
                    </a:p>
                    <a:p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Умение отрабатывать операции, в которых допущены ошибки</a:t>
                      </a:r>
                    </a:p>
                    <a:p>
                      <a:endParaRPr lang="ru-RU" baseline="0" dirty="0" smtClean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</a:t>
                      </a:r>
                      <a:r>
                        <a:rPr lang="ru-RU" baseline="0" dirty="0" smtClean="0"/>
                        <a:t> строить рассуждения, понятные для собеседника.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Умение использовать речь для регуляции своего действия.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Самопроверка.</a:t>
                      </a:r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r>
                        <a:rPr lang="ru-RU" dirty="0" smtClean="0"/>
                        <a:t>Умение отрабатывать способ в целом.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Умение осуществлять пошаговый контроль по результату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928670"/>
            <a:ext cx="7024744" cy="1214446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chemeClr val="tx2"/>
                </a:solidFill>
              </a:rPr>
              <a:t>Этап 7. </a:t>
            </a:r>
            <a:br>
              <a:rPr lang="ru-RU" sz="2400" b="1" dirty="0" smtClean="0">
                <a:solidFill>
                  <a:schemeClr val="tx2"/>
                </a:solidFill>
              </a:rPr>
            </a:br>
            <a:r>
              <a:rPr lang="ru-RU" sz="2400" b="1" dirty="0" smtClean="0">
                <a:solidFill>
                  <a:schemeClr val="tx2"/>
                </a:solidFill>
              </a:rPr>
              <a:t>Контроль на этапе окончания </a:t>
            </a:r>
            <a:br>
              <a:rPr lang="ru-RU" sz="2400" b="1" dirty="0" smtClean="0">
                <a:solidFill>
                  <a:schemeClr val="tx2"/>
                </a:solidFill>
              </a:rPr>
            </a:br>
            <a:r>
              <a:rPr lang="ru-RU" sz="2400" b="1" dirty="0" smtClean="0">
                <a:solidFill>
                  <a:schemeClr val="tx2"/>
                </a:solidFill>
              </a:rPr>
              <a:t>учебной темы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2357430"/>
          <a:ext cx="6715173" cy="338973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38391"/>
                <a:gridCol w="2238391"/>
                <a:gridCol w="2238391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Познавательные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Коммуникативне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Регулятивные УУД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675359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Умение выполнять работу, анализировать, контролировать и оценивать результат</a:t>
                      </a:r>
                    </a:p>
                    <a:p>
                      <a:endParaRPr lang="ru-RU" baseline="0" dirty="0" smtClean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Рефлексия своих действий</a:t>
                      </a:r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осуществлять пошаговый контроль по результату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00108"/>
            <a:ext cx="7024744" cy="1143008"/>
          </a:xfrm>
        </p:spPr>
        <p:txBody>
          <a:bodyPr>
            <a:normAutofit fontScale="90000"/>
          </a:bodyPr>
          <a:lstStyle/>
          <a:p>
            <a:pPr algn="r"/>
            <a:r>
              <a:rPr lang="ru-RU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ru-RU" sz="2700" b="1" dirty="0" smtClean="0">
                <a:solidFill>
                  <a:schemeClr val="tx2"/>
                </a:solidFill>
                <a:latin typeface="+mn-lt"/>
              </a:rPr>
            </a:br>
            <a:r>
              <a:rPr lang="ru-RU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ru-RU" sz="2700" b="1" dirty="0" smtClean="0">
                <a:solidFill>
                  <a:schemeClr val="tx2"/>
                </a:solidFill>
                <a:latin typeface="+mn-lt"/>
              </a:rPr>
            </a:br>
            <a:r>
              <a:rPr lang="ru-RU" sz="27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ru-RU" sz="2700" b="1" dirty="0" smtClean="0">
                <a:solidFill>
                  <a:schemeClr val="tx2"/>
                </a:solidFill>
                <a:latin typeface="+mn-lt"/>
              </a:rPr>
            </a:br>
            <a:r>
              <a:rPr lang="ru-RU" sz="2200" b="1" dirty="0" smtClean="0">
                <a:solidFill>
                  <a:schemeClr val="tx2"/>
                </a:solidFill>
                <a:latin typeface="+mn-lt"/>
              </a:rPr>
              <a:t>Результаты деятельности ученика и учителя </a:t>
            </a:r>
            <a:br>
              <a:rPr lang="ru-RU" sz="2200" b="1" dirty="0" smtClean="0">
                <a:solidFill>
                  <a:schemeClr val="tx2"/>
                </a:solidFill>
                <a:latin typeface="+mn-lt"/>
              </a:rPr>
            </a:br>
            <a:r>
              <a:rPr lang="ru-RU" sz="2200" b="1" dirty="0" smtClean="0">
                <a:solidFill>
                  <a:schemeClr val="tx2"/>
                </a:solidFill>
                <a:latin typeface="+mn-lt"/>
              </a:rPr>
              <a:t>могут быть представлены </a:t>
            </a:r>
            <a:br>
              <a:rPr lang="ru-RU" sz="2200" b="1" dirty="0" smtClean="0">
                <a:solidFill>
                  <a:schemeClr val="tx2"/>
                </a:solidFill>
                <a:latin typeface="+mn-lt"/>
              </a:rPr>
            </a:br>
            <a:r>
              <a:rPr lang="ru-RU" sz="2200" b="1" dirty="0" smtClean="0">
                <a:solidFill>
                  <a:schemeClr val="tx2"/>
                </a:solidFill>
                <a:latin typeface="+mn-lt"/>
              </a:rPr>
              <a:t>в следующих формах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500306"/>
            <a:ext cx="6777317" cy="333232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Реферат, доклад, сообщение, отчет;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Афиша, буклет, альбом;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Фото, видеофильм, спектакль;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Газета, журнал,  титульный лист;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Плакат, открытка, рисунок;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Макет, модель, муляж, символ, изделие;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Продукт, вещь (мебель, одежда и т.д.);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Схема, таблица, график, диаграмма;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Сочинение, сказка, рассказ, эссе, стихи;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План, программа, сценарий;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Алгоритм, компьютерная программа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492" y="785794"/>
            <a:ext cx="6777317" cy="564360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1071538" y="571480"/>
            <a:ext cx="928694" cy="785818"/>
          </a:xfrm>
          <a:prstGeom prst="hex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К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1071538" y="1428736"/>
            <a:ext cx="928694" cy="785818"/>
          </a:xfrm>
          <a:prstGeom prst="hex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О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1071538" y="2285992"/>
            <a:ext cx="928694" cy="785818"/>
          </a:xfrm>
          <a:prstGeom prst="hex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М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2" name="Шестиугольник 11"/>
          <p:cNvSpPr/>
          <p:nvPr/>
        </p:nvSpPr>
        <p:spPr>
          <a:xfrm>
            <a:off x="1071538" y="3143248"/>
            <a:ext cx="928694" cy="785818"/>
          </a:xfrm>
          <a:prstGeom prst="hex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Ф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3" name="Шестиугольник 12"/>
          <p:cNvSpPr/>
          <p:nvPr/>
        </p:nvSpPr>
        <p:spPr>
          <a:xfrm>
            <a:off x="1071538" y="4000504"/>
            <a:ext cx="928694" cy="785818"/>
          </a:xfrm>
          <a:prstGeom prst="hex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О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4" name="Шестиугольник 13"/>
          <p:cNvSpPr/>
          <p:nvPr/>
        </p:nvSpPr>
        <p:spPr>
          <a:xfrm>
            <a:off x="1071538" y="4857760"/>
            <a:ext cx="928694" cy="785818"/>
          </a:xfrm>
          <a:prstGeom prst="hex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Р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1071538" y="5715016"/>
            <a:ext cx="928694" cy="785818"/>
          </a:xfrm>
          <a:prstGeom prst="hex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Т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85984" y="642918"/>
            <a:ext cx="4500594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Компетентность, критичность, </a:t>
            </a:r>
            <a:r>
              <a:rPr lang="ru-RU" dirty="0" err="1" smtClean="0"/>
              <a:t>креативность</a:t>
            </a:r>
            <a:r>
              <a:rPr lang="ru-RU" dirty="0" smtClean="0"/>
              <a:t>, культура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500298" y="1428736"/>
            <a:ext cx="4500594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Открытие, ответственность, осознанность, образованность</a:t>
            </a:r>
            <a:endParaRPr lang="ru-RU" dirty="0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1000100" y="785794"/>
            <a:ext cx="6777317" cy="5643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14612" y="2214554"/>
            <a:ext cx="4500594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Мотивация, моделирование, мастерство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000364" y="3071810"/>
            <a:ext cx="4500594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Фантазия, функциональность, фундамент 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214678" y="3929066"/>
            <a:ext cx="4500594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Обучение, опора, , озарение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500430" y="4786322"/>
            <a:ext cx="4500594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Развитие, радость, результат, рост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43306" y="5572140"/>
            <a:ext cx="4500594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Творчество, талант, тепло, темп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000108"/>
            <a:ext cx="7171846" cy="514353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«… ребенок черпает то, что ему доступно, </a:t>
            </a:r>
          </a:p>
          <a:p>
            <a:pPr>
              <a:buNone/>
            </a:pPr>
            <a:r>
              <a:rPr lang="ru-RU" sz="2000" dirty="0" smtClean="0"/>
              <a:t>и теми средствами, которыми он владеет, </a:t>
            </a:r>
          </a:p>
          <a:p>
            <a:pPr>
              <a:buNone/>
            </a:pPr>
            <a:r>
              <a:rPr lang="ru-RU" sz="2000" dirty="0" smtClean="0"/>
              <a:t>поэтому, чем культурно богаче окружение ребенка,  тем больше он </a:t>
            </a:r>
            <a:r>
              <a:rPr lang="ru-RU" sz="2000" dirty="0" smtClean="0">
                <a:solidFill>
                  <a:srgbClr val="0D0D0D"/>
                </a:solidFill>
              </a:rPr>
              <a:t>создаёт стимулов  к овладению более сложными культурными средствами и позволяет ему </a:t>
            </a:r>
          </a:p>
          <a:p>
            <a:pPr>
              <a:buNone/>
            </a:pPr>
            <a:r>
              <a:rPr lang="ru-RU" sz="2000" dirty="0" smtClean="0">
                <a:solidFill>
                  <a:srgbClr val="0D0D0D"/>
                </a:solidFill>
              </a:rPr>
              <a:t>   шире использовать это окружение» </a:t>
            </a:r>
          </a:p>
          <a:p>
            <a:pPr algn="r">
              <a:buNone/>
            </a:pPr>
            <a:r>
              <a:rPr lang="ru-RU" sz="1800" dirty="0" err="1" smtClean="0">
                <a:solidFill>
                  <a:srgbClr val="0D0D0D"/>
                </a:solidFill>
              </a:rPr>
              <a:t>П.П.Блонский</a:t>
            </a:r>
            <a:endParaRPr lang="ru-RU" sz="1800" dirty="0"/>
          </a:p>
        </p:txBody>
      </p:sp>
      <p:pic>
        <p:nvPicPr>
          <p:cNvPr id="1026" name="Picture 2" descr="C:\Users\User\Desktop\урок-в-школ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357694"/>
            <a:ext cx="1897160" cy="1857388"/>
          </a:xfrm>
          <a:prstGeom prst="rect">
            <a:avLst/>
          </a:prstGeom>
          <a:noFill/>
        </p:spPr>
      </p:pic>
      <p:pic>
        <p:nvPicPr>
          <p:cNvPr id="1027" name="Picture 3" descr="C:\Users\User\Desktop\95d89f060be36cb64aca495cd79bd5e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429132"/>
            <a:ext cx="2536029" cy="1690686"/>
          </a:xfrm>
          <a:prstGeom prst="rect">
            <a:avLst/>
          </a:prstGeom>
          <a:noFill/>
        </p:spPr>
      </p:pic>
      <p:pic>
        <p:nvPicPr>
          <p:cNvPr id="1028" name="Picture 4" descr="C:\Users\User\Desktop\kolibri-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4714884"/>
            <a:ext cx="2143140" cy="1428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2162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928670"/>
            <a:ext cx="7024744" cy="1000132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Основные понятия </a:t>
            </a:r>
            <a:r>
              <a:rPr lang="ru-RU" sz="3200" b="1" dirty="0" err="1" smtClean="0">
                <a:solidFill>
                  <a:schemeClr val="tx2"/>
                </a:solidFill>
              </a:rPr>
              <a:t>метапредметного</a:t>
            </a:r>
            <a:r>
              <a:rPr lang="ru-RU" sz="3200" b="1" dirty="0" smtClean="0">
                <a:solidFill>
                  <a:schemeClr val="tx2"/>
                </a:solidFill>
              </a:rPr>
              <a:t> подхода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786" y="2285992"/>
            <a:ext cx="2571768" cy="78581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«Мета»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(«за», «через», «над»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4810" y="2285992"/>
            <a:ext cx="3500462" cy="7858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Всеобщее, интегрирующее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3357562"/>
            <a:ext cx="2643206" cy="7143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</a:rPr>
              <a:t>Метадеятельность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5984" y="4000504"/>
            <a:ext cx="2643206" cy="78581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Метазнания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1934" y="4714884"/>
            <a:ext cx="2571768" cy="78581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</a:rPr>
              <a:t>Метаспособы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0760" y="5357826"/>
            <a:ext cx="2357454" cy="78581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</a:rPr>
              <a:t>Метаумения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357554" y="2643182"/>
            <a:ext cx="85725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>
            <a:stCxn id="7" idx="2"/>
          </p:cNvCxnSpPr>
          <p:nvPr/>
        </p:nvCxnSpPr>
        <p:spPr>
          <a:xfrm rot="5400000">
            <a:off x="4446984" y="2053819"/>
            <a:ext cx="500066" cy="2536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7" idx="2"/>
            <a:endCxn id="9" idx="3"/>
          </p:cNvCxnSpPr>
          <p:nvPr/>
        </p:nvCxnSpPr>
        <p:spPr>
          <a:xfrm rot="5400000">
            <a:off x="4786315" y="3214686"/>
            <a:ext cx="1321603" cy="1035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2"/>
          </p:cNvCxnSpPr>
          <p:nvPr/>
        </p:nvCxnSpPr>
        <p:spPr>
          <a:xfrm rot="5400000">
            <a:off x="4982769" y="3732612"/>
            <a:ext cx="1643074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2"/>
          </p:cNvCxnSpPr>
          <p:nvPr/>
        </p:nvCxnSpPr>
        <p:spPr>
          <a:xfrm rot="16200000" flipH="1">
            <a:off x="5625710" y="3411140"/>
            <a:ext cx="2286016" cy="1607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928662" y="5429264"/>
            <a:ext cx="2286016" cy="91440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1"/>
                  </a:solidFill>
                </a:ln>
              </a:rPr>
              <a:t>Универсальные учебные действия</a:t>
            </a:r>
            <a:endParaRPr lang="ru-RU" dirty="0">
              <a:ln>
                <a:solidFill>
                  <a:schemeClr val="accent1"/>
                </a:solidFill>
              </a:ln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rot="5400000">
            <a:off x="964381" y="4750603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1750199" y="4893479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3214678" y="5429264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>
            <a:off x="3214678" y="6072206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6691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928670"/>
            <a:ext cx="7243286" cy="1143000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 err="1" smtClean="0">
                <a:solidFill>
                  <a:schemeClr val="tx2"/>
                </a:solidFill>
              </a:rPr>
              <a:t>Метапредметный</a:t>
            </a:r>
            <a:r>
              <a:rPr lang="ru-RU" sz="3200" b="1" dirty="0" smtClean="0">
                <a:solidFill>
                  <a:schemeClr val="tx2"/>
                </a:solidFill>
              </a:rPr>
              <a:t> урок. </a:t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>Какой он?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2071678"/>
            <a:ext cx="4600077" cy="3508977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Что я делаю? (предмет деятельности)</a:t>
            </a:r>
          </a:p>
          <a:p>
            <a:r>
              <a:rPr lang="ru-RU" dirty="0" smtClean="0"/>
              <a:t>Для чего я делаю? (какова цель)</a:t>
            </a:r>
          </a:p>
          <a:p>
            <a:r>
              <a:rPr lang="ru-RU" dirty="0" smtClean="0"/>
              <a:t>Как я это делаю? (алгоритмы, формы, методы)</a:t>
            </a:r>
          </a:p>
          <a:p>
            <a:r>
              <a:rPr lang="ru-RU" dirty="0" smtClean="0"/>
              <a:t>Какой это дает результат?</a:t>
            </a:r>
          </a:p>
          <a:p>
            <a:r>
              <a:rPr lang="ru-RU" dirty="0" smtClean="0"/>
              <a:t>За счет чего этот результат достигнут?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7" name="Picture 30" descr="http://s003.radikal.ru/i201/1208/ce/802bd2bcb76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2500306"/>
            <a:ext cx="1948804" cy="3357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86512" y="2714620"/>
            <a:ext cx="1048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Arial Narrow" pitchFamily="34" charset="0"/>
              </a:rPr>
              <a:t>Какой будет </a:t>
            </a:r>
          </a:p>
          <a:p>
            <a:r>
              <a:rPr lang="ru-RU" sz="1200" b="1" dirty="0" smtClean="0">
                <a:latin typeface="Arial Narrow" pitchFamily="34" charset="0"/>
              </a:rPr>
              <a:t>результат???</a:t>
            </a: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114410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29700"/>
          </a:xfrm>
        </p:spPr>
        <p:txBody>
          <a:bodyPr/>
          <a:lstStyle/>
          <a:p>
            <a:pPr algn="r"/>
            <a:r>
              <a:rPr lang="ru-RU" b="1" dirty="0" err="1" smtClean="0">
                <a:solidFill>
                  <a:schemeClr val="tx2"/>
                </a:solidFill>
              </a:rPr>
              <a:t>Метапредметный</a:t>
            </a:r>
            <a:r>
              <a:rPr lang="ru-RU" b="1" dirty="0" smtClean="0">
                <a:solidFill>
                  <a:schemeClr val="tx2"/>
                </a:solidFill>
              </a:rPr>
              <a:t> урок -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3116"/>
            <a:ext cx="6777317" cy="3508977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b="1" dirty="0" smtClean="0"/>
              <a:t>  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Это урок, целью которого является обучение      переносу теоретических знаний по      предметам в практическую жизнедеятельность учащегося. 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Char char="Ø"/>
            </a:pPr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Знания, полученные на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метапредметном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уроке, являются универсальными и переходят из категории «теория» в категорию «практика».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User\Desktop\mini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714884"/>
            <a:ext cx="2500330" cy="17901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pic>
        <p:nvPicPr>
          <p:cNvPr id="1028" name="Picture 4" descr="C:\Users\User\Desktop\96aa94b6c435c4805901eabd17aec4b2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714884"/>
            <a:ext cx="3000376" cy="16852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29700"/>
          </a:xfrm>
        </p:spPr>
        <p:txBody>
          <a:bodyPr>
            <a:noAutofit/>
          </a:bodyPr>
          <a:lstStyle/>
          <a:p>
            <a:pPr algn="r"/>
            <a:r>
              <a:rPr lang="ru-RU" sz="3200" b="1" dirty="0" err="1" smtClean="0">
                <a:solidFill>
                  <a:schemeClr val="tx2"/>
                </a:solidFill>
              </a:rPr>
              <a:t>Метапредметный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>урок - 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00240"/>
            <a:ext cx="6777317" cy="365185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b="1" dirty="0" smtClean="0"/>
              <a:t>  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Это  не  передача  суммы сведений  в  той  или  иной учебной области, а  воспитание личностных компетенций  обучающихся.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Это переход к новым технологиям, суть которых в личностно-ориентированной направленности</a:t>
            </a:r>
          </a:p>
        </p:txBody>
      </p:sp>
      <p:pic>
        <p:nvPicPr>
          <p:cNvPr id="2050" name="Picture 2" descr="C:\Users\User\Desktop\img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2324100" cy="1543050"/>
          </a:xfrm>
          <a:prstGeom prst="rect">
            <a:avLst/>
          </a:prstGeom>
          <a:noFill/>
        </p:spPr>
      </p:pic>
      <p:pic>
        <p:nvPicPr>
          <p:cNvPr id="2051" name="Picture 3" descr="C:\Users\User\Desktop\14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4643446"/>
            <a:ext cx="2195678" cy="1462660"/>
          </a:xfrm>
          <a:prstGeom prst="rect">
            <a:avLst/>
          </a:prstGeom>
          <a:noFill/>
        </p:spPr>
      </p:pic>
      <p:pic>
        <p:nvPicPr>
          <p:cNvPr id="2052" name="Picture 4" descr="C:\Users\User\Desktop\8a60a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4714884"/>
            <a:ext cx="2382127" cy="12982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86824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 err="1" smtClean="0">
                <a:solidFill>
                  <a:schemeClr val="tx2"/>
                </a:solidFill>
              </a:rPr>
              <a:t>Метапредметный</a:t>
            </a:r>
            <a:r>
              <a:rPr lang="ru-RU" sz="3200" b="1" dirty="0" smtClean="0">
                <a:solidFill>
                  <a:schemeClr val="tx2"/>
                </a:solidFill>
              </a:rPr>
              <a:t> урок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2071678"/>
            <a:ext cx="7286676" cy="4214842"/>
          </a:xfrm>
        </p:spPr>
        <p:txBody>
          <a:bodyPr/>
          <a:lstStyle/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dirty="0" smtClean="0">
                <a:solidFill>
                  <a:srgbClr val="FF3300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rgbClr val="FF33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bg1"/>
                </a:solidFill>
              </a:rPr>
              <a:t>подлежащее найти легче, если к нему задать вопрос от сказуемого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3643314"/>
            <a:ext cx="2000264" cy="91440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личности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2643182"/>
            <a:ext cx="2000264" cy="91440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Личный опыт учащихся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00760" y="3643314"/>
            <a:ext cx="2286016" cy="1143008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/>
                </a:solidFill>
                <a:latin typeface="Arial Narrow" pitchFamily="34" charset="0"/>
              </a:rPr>
              <a:t>создание  образовательных продуктов исследований</a:t>
            </a:r>
            <a:endParaRPr lang="ru-RU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" name="Двойная стрелка влево/вверх 30"/>
          <p:cNvSpPr>
            <a:spLocks noChangeArrowheads="1"/>
          </p:cNvSpPr>
          <p:nvPr/>
        </p:nvSpPr>
        <p:spPr bwMode="auto">
          <a:xfrm rot="10800000">
            <a:off x="2357422" y="2786058"/>
            <a:ext cx="832282" cy="762000"/>
          </a:xfrm>
          <a:custGeom>
            <a:avLst/>
            <a:gdLst>
              <a:gd name="T0" fmla="*/ 571500 w 762000"/>
              <a:gd name="T1" fmla="*/ 0 h 762000"/>
              <a:gd name="T2" fmla="*/ 381000 w 762000"/>
              <a:gd name="T3" fmla="*/ 190500 h 762000"/>
              <a:gd name="T4" fmla="*/ 190500 w 762000"/>
              <a:gd name="T5" fmla="*/ 381000 h 762000"/>
              <a:gd name="T6" fmla="*/ 0 w 762000"/>
              <a:gd name="T7" fmla="*/ 571500 h 762000"/>
              <a:gd name="T8" fmla="*/ 190500 w 762000"/>
              <a:gd name="T9" fmla="*/ 762000 h 762000"/>
              <a:gd name="T10" fmla="*/ 394506 w 762000"/>
              <a:gd name="T11" fmla="*/ 598513 h 762000"/>
              <a:gd name="T12" fmla="*/ 598513 w 762000"/>
              <a:gd name="T13" fmla="*/ 394506 h 762000"/>
              <a:gd name="T14" fmla="*/ 762000 w 762000"/>
              <a:gd name="T15" fmla="*/ 190500 h 7620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7013 w 762000"/>
              <a:gd name="T25" fmla="*/ 544487 h 762000"/>
              <a:gd name="T26" fmla="*/ 571500 w 762000"/>
              <a:gd name="T27" fmla="*/ 598513 h 7620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62000" h="762000">
                <a:moveTo>
                  <a:pt x="0" y="571500"/>
                </a:moveTo>
                <a:lnTo>
                  <a:pt x="190500" y="381000"/>
                </a:lnTo>
                <a:lnTo>
                  <a:pt x="190500" y="544487"/>
                </a:lnTo>
                <a:lnTo>
                  <a:pt x="544487" y="544487"/>
                </a:lnTo>
                <a:lnTo>
                  <a:pt x="544487" y="190500"/>
                </a:lnTo>
                <a:lnTo>
                  <a:pt x="381000" y="190500"/>
                </a:lnTo>
                <a:lnTo>
                  <a:pt x="571500" y="0"/>
                </a:lnTo>
                <a:lnTo>
                  <a:pt x="762000" y="190500"/>
                </a:lnTo>
                <a:lnTo>
                  <a:pt x="598513" y="190500"/>
                </a:lnTo>
                <a:lnTo>
                  <a:pt x="598513" y="598513"/>
                </a:lnTo>
                <a:lnTo>
                  <a:pt x="190500" y="598513"/>
                </a:lnTo>
                <a:lnTo>
                  <a:pt x="190500" y="762000"/>
                </a:lnTo>
                <a:lnTo>
                  <a:pt x="0" y="571500"/>
                </a:lnTo>
                <a:close/>
              </a:path>
            </a:pathLst>
          </a:custGeom>
          <a:solidFill>
            <a:srgbClr val="FFFF00"/>
          </a:solidFill>
          <a:ln w="254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rot="10800000" anchor="ctr"/>
          <a:lstStyle/>
          <a:p>
            <a:endParaRPr lang="ru-RU"/>
          </a:p>
        </p:txBody>
      </p:sp>
      <p:sp>
        <p:nvSpPr>
          <p:cNvPr id="9" name="Двойная стрелка влево/вверх 29"/>
          <p:cNvSpPr>
            <a:spLocks noChangeArrowheads="1"/>
          </p:cNvSpPr>
          <p:nvPr/>
        </p:nvSpPr>
        <p:spPr bwMode="auto">
          <a:xfrm rot="16200000">
            <a:off x="5750149" y="2750917"/>
            <a:ext cx="762000" cy="832282"/>
          </a:xfrm>
          <a:custGeom>
            <a:avLst/>
            <a:gdLst>
              <a:gd name="T0" fmla="*/ 571500 w 762000"/>
              <a:gd name="T1" fmla="*/ 0 h 762000"/>
              <a:gd name="T2" fmla="*/ 381000 w 762000"/>
              <a:gd name="T3" fmla="*/ 190500 h 762000"/>
              <a:gd name="T4" fmla="*/ 190500 w 762000"/>
              <a:gd name="T5" fmla="*/ 381000 h 762000"/>
              <a:gd name="T6" fmla="*/ 0 w 762000"/>
              <a:gd name="T7" fmla="*/ 571500 h 762000"/>
              <a:gd name="T8" fmla="*/ 190500 w 762000"/>
              <a:gd name="T9" fmla="*/ 762000 h 762000"/>
              <a:gd name="T10" fmla="*/ 394506 w 762000"/>
              <a:gd name="T11" fmla="*/ 598513 h 762000"/>
              <a:gd name="T12" fmla="*/ 598513 w 762000"/>
              <a:gd name="T13" fmla="*/ 394506 h 762000"/>
              <a:gd name="T14" fmla="*/ 762000 w 762000"/>
              <a:gd name="T15" fmla="*/ 190500 h 7620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7013 w 762000"/>
              <a:gd name="T25" fmla="*/ 544487 h 762000"/>
              <a:gd name="T26" fmla="*/ 571500 w 762000"/>
              <a:gd name="T27" fmla="*/ 598513 h 7620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62000" h="762000">
                <a:moveTo>
                  <a:pt x="0" y="571500"/>
                </a:moveTo>
                <a:lnTo>
                  <a:pt x="190500" y="381000"/>
                </a:lnTo>
                <a:lnTo>
                  <a:pt x="190500" y="544487"/>
                </a:lnTo>
                <a:lnTo>
                  <a:pt x="544487" y="544487"/>
                </a:lnTo>
                <a:lnTo>
                  <a:pt x="544487" y="190500"/>
                </a:lnTo>
                <a:lnTo>
                  <a:pt x="381000" y="190500"/>
                </a:lnTo>
                <a:lnTo>
                  <a:pt x="571500" y="0"/>
                </a:lnTo>
                <a:lnTo>
                  <a:pt x="762000" y="190500"/>
                </a:lnTo>
                <a:lnTo>
                  <a:pt x="598513" y="190500"/>
                </a:lnTo>
                <a:lnTo>
                  <a:pt x="598513" y="598513"/>
                </a:lnTo>
                <a:lnTo>
                  <a:pt x="190500" y="598513"/>
                </a:lnTo>
                <a:lnTo>
                  <a:pt x="190500" y="762000"/>
                </a:lnTo>
                <a:lnTo>
                  <a:pt x="0" y="571500"/>
                </a:lnTo>
                <a:close/>
              </a:path>
            </a:pathLst>
          </a:custGeom>
          <a:solidFill>
            <a:srgbClr val="FFFF00"/>
          </a:solidFill>
          <a:ln w="254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rot="10800000" anchor="ctr"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000232" y="5286388"/>
            <a:ext cx="5072098" cy="91440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Продуктивная учебная деятельность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 bwMode="auto">
          <a:xfrm>
            <a:off x="2928926" y="3929066"/>
            <a:ext cx="3162686" cy="228600"/>
          </a:xfrm>
          <a:prstGeom prst="leftRightArrow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2" name="Прямая со стрелкой 11"/>
          <p:cNvCxnSpPr>
            <a:stCxn id="5" idx="2"/>
            <a:endCxn id="10" idx="0"/>
          </p:cNvCxnSpPr>
          <p:nvPr/>
        </p:nvCxnSpPr>
        <p:spPr bwMode="auto">
          <a:xfrm rot="16200000" flipH="1">
            <a:off x="2903919" y="3654026"/>
            <a:ext cx="728674" cy="2536049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0" idx="0"/>
          </p:cNvCxnSpPr>
          <p:nvPr/>
        </p:nvCxnSpPr>
        <p:spPr bwMode="auto">
          <a:xfrm rot="5400000">
            <a:off x="3696886" y="4411274"/>
            <a:ext cx="1714510" cy="35719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2"/>
            <a:endCxn id="10" idx="0"/>
          </p:cNvCxnSpPr>
          <p:nvPr/>
        </p:nvCxnSpPr>
        <p:spPr bwMode="auto">
          <a:xfrm rot="5400000">
            <a:off x="5589992" y="3732612"/>
            <a:ext cx="500066" cy="2607487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14356"/>
            <a:ext cx="2138861" cy="1428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4815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928670"/>
            <a:ext cx="7024744" cy="901138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>
                <a:solidFill>
                  <a:schemeClr val="tx2"/>
                </a:solidFill>
              </a:rPr>
              <a:t>Требования 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к </a:t>
            </a:r>
            <a:r>
              <a:rPr lang="ru-RU" sz="2800" b="1" dirty="0" err="1" smtClean="0">
                <a:solidFill>
                  <a:schemeClr val="tx2"/>
                </a:solidFill>
              </a:rPr>
              <a:t>метапредметному</a:t>
            </a:r>
            <a:r>
              <a:rPr lang="ru-RU" sz="2800" b="1" dirty="0" smtClean="0">
                <a:solidFill>
                  <a:schemeClr val="tx2"/>
                </a:solidFill>
              </a:rPr>
              <a:t> уроку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928802"/>
            <a:ext cx="6777317" cy="3651853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Урок должен быть проблемным и развивающим.</a:t>
            </a:r>
          </a:p>
          <a:p>
            <a:pPr lvl="0">
              <a:spcBef>
                <a:spcPts val="0"/>
              </a:spcBef>
              <a:buNone/>
            </a:pPr>
            <a:endParaRPr lang="ru-RU" sz="1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Учитель организует проблемные и поисковые ситуации, активизирует деятельность учащихся.</a:t>
            </a:r>
          </a:p>
          <a:p>
            <a:pPr lvl="0">
              <a:spcBef>
                <a:spcPts val="0"/>
              </a:spcBef>
              <a:buNone/>
            </a:pPr>
            <a:endParaRPr lang="ru-RU" sz="1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Выводы  на уроке делают сами учащиеся.</a:t>
            </a: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endParaRPr lang="ru-RU" sz="1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Минимум репродукции и максимум творчества и сотворчества.</a:t>
            </a: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endParaRPr lang="ru-RU" sz="1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Планирование обратной связи – </a:t>
            </a:r>
          </a:p>
          <a:p>
            <a:pPr lvl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     рефлексии.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5" name="Picture 3" descr="C:\Users\User\Desktop\564eed9348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643446"/>
            <a:ext cx="2082936" cy="1520737"/>
          </a:xfrm>
          <a:prstGeom prst="rect">
            <a:avLst/>
          </a:prstGeom>
          <a:noFill/>
        </p:spPr>
      </p:pic>
      <p:pic>
        <p:nvPicPr>
          <p:cNvPr id="3076" name="Picture 4" descr="C:\Users\User\Desktop\116-5-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2043967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72510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Требования к уроку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2988" y="1643063"/>
          <a:ext cx="6777037" cy="4189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550</TotalTime>
  <Words>766</Words>
  <Application>Microsoft Office PowerPoint</Application>
  <PresentationFormat>Экран (4:3)</PresentationFormat>
  <Paragraphs>210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Остин</vt:lpstr>
      <vt:lpstr>Слайд 1</vt:lpstr>
      <vt:lpstr>Метапредметный  подход</vt:lpstr>
      <vt:lpstr>Основные понятия метапредметного подхода</vt:lpstr>
      <vt:lpstr>Метапредметный урок.  Какой он?</vt:lpstr>
      <vt:lpstr>Метапредметный урок - </vt:lpstr>
      <vt:lpstr>Метапредметный  урок - </vt:lpstr>
      <vt:lpstr>Метапредметный урок</vt:lpstr>
      <vt:lpstr>Требования  к метапредметному уроку</vt:lpstr>
      <vt:lpstr>Требования к уроку</vt:lpstr>
      <vt:lpstr>Требования к уроку</vt:lpstr>
      <vt:lpstr>Построение урока </vt:lpstr>
      <vt:lpstr>Слайд 12</vt:lpstr>
      <vt:lpstr>Итог  метапредметного урока</vt:lpstr>
      <vt:lpstr>Слайд 14</vt:lpstr>
      <vt:lpstr>Этап 1.  Построение учебных задач</vt:lpstr>
      <vt:lpstr>Этап 2.  Совместное исследование проблемы</vt:lpstr>
      <vt:lpstr>Этап 3.  Моделирование </vt:lpstr>
      <vt:lpstr>Этап 4.  Конструирование нового способа действия</vt:lpstr>
      <vt:lpstr>Этап 5.  Переход к этапу решения частных задач</vt:lpstr>
      <vt:lpstr>Этап 6.  Применение общего способа действия решения частных задач</vt:lpstr>
      <vt:lpstr>Этап 7.  Контроль на этапе окончания  учебной темы</vt:lpstr>
      <vt:lpstr>   Результаты деятельности ученика и учителя  могут быть представлены  в следующих формах</vt:lpstr>
      <vt:lpstr>Слайд 23</vt:lpstr>
      <vt:lpstr>Слайд 24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</dc:creator>
  <cp:lastModifiedBy>User</cp:lastModifiedBy>
  <cp:revision>73</cp:revision>
  <dcterms:created xsi:type="dcterms:W3CDTF">2015-11-11T15:33:32Z</dcterms:created>
  <dcterms:modified xsi:type="dcterms:W3CDTF">2017-10-29T14:36:39Z</dcterms:modified>
</cp:coreProperties>
</file>