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71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14" autoAdjust="0"/>
    <p:restoredTop sz="94660"/>
  </p:normalViewPr>
  <p:slideViewPr>
    <p:cSldViewPr>
      <p:cViewPr varScale="1">
        <p:scale>
          <a:sx n="71" d="100"/>
          <a:sy n="71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betkhoven_-_vozdukh_(zaycev.net).mp3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640960" cy="6192688"/>
          </a:xfrm>
        </p:spPr>
        <p:txBody>
          <a:bodyPr/>
          <a:lstStyle/>
          <a:p>
            <a:r>
              <a:rPr lang="ru-RU" sz="4000" b="1" dirty="0" err="1" smtClean="0">
                <a:solidFill>
                  <a:schemeClr val="tx1"/>
                </a:solidFill>
              </a:rPr>
              <a:t>Антистрессовая</a:t>
            </a:r>
            <a:r>
              <a:rPr lang="ru-RU" sz="4000" b="1" dirty="0" smtClean="0">
                <a:solidFill>
                  <a:schemeClr val="tx1"/>
                </a:solidFill>
              </a:rPr>
              <a:t> гимнастика для детей дошкольного возраста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                      </a:t>
            </a:r>
          </a:p>
          <a:p>
            <a:pPr algn="r"/>
            <a:r>
              <a:rPr lang="ru-RU" sz="2000" b="1" i="1" dirty="0" smtClean="0">
                <a:solidFill>
                  <a:schemeClr val="tx1"/>
                </a:solidFill>
              </a:rPr>
              <a:t>Яремчук А.А. </a:t>
            </a:r>
            <a:r>
              <a:rPr lang="ru-RU" sz="2000" b="1" i="1" smtClean="0">
                <a:solidFill>
                  <a:schemeClr val="tx1"/>
                </a:solidFill>
              </a:rPr>
              <a:t>, </a:t>
            </a:r>
            <a:r>
              <a:rPr lang="ru-RU" sz="2000" b="1" i="1" dirty="0" smtClean="0">
                <a:solidFill>
                  <a:schemeClr val="tx1"/>
                </a:solidFill>
              </a:rPr>
              <a:t>МАДОУ №209 детский сад комбинированного вида  « Здоровячек»</a:t>
            </a:r>
            <a:r>
              <a:rPr lang="ru-RU" sz="1400" b="1" i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501122" cy="50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Эффективность технологии: 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071546"/>
            <a:ext cx="8643998" cy="5303376"/>
          </a:xfrm>
        </p:spPr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Способствует развитию внимания каждого ребенка к самому себе, а также </a:t>
            </a:r>
            <a:r>
              <a:rPr lang="ru-RU" sz="2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гуманизирует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отношения и между взрослыми и детьми, и между сверстниками.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«Защищенный от стресса» ребенок осознает свои неприятности, напряжение или то, что он просто «встал не с той ноги».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Позволяет укрепить стартовые возможности дошкольника и использовать данный период для формирования его      здоровья </a:t>
            </a:r>
            <a:r>
              <a:rPr lang="ru-RU" sz="2400" b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перед     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поступлением в школу.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715436" cy="428628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tx1"/>
                </a:solidFill>
              </a:rPr>
              <a:t>«</a:t>
            </a:r>
            <a:r>
              <a:rPr lang="ru-RU" dirty="0" smtClean="0">
                <a:solidFill>
                  <a:schemeClr val="tx1"/>
                </a:solidFill>
              </a:rPr>
              <a:t>Целительные руки»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785794"/>
            <a:ext cx="8715436" cy="55891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F:\здоровье\Здоровье\IMG-3aa200ec732ddbe50129e23d069fbd63-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785794"/>
            <a:ext cx="3911213" cy="5572164"/>
          </a:xfrm>
          <a:prstGeom prst="rect">
            <a:avLst/>
          </a:prstGeom>
          <a:noFill/>
        </p:spPr>
      </p:pic>
      <p:pic>
        <p:nvPicPr>
          <p:cNvPr id="1027" name="Picture 3" descr="F:\здоровье\Здоровье\IMG-8b279e028de7a3de7dca57794112f016-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785794"/>
            <a:ext cx="4214842" cy="5619789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572560" cy="57150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Вибрационные упражнения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928670"/>
            <a:ext cx="8643998" cy="56578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000108"/>
            <a:ext cx="4172975" cy="502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14290"/>
            <a:ext cx="8929718" cy="616063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Рекомендуется заниматься </a:t>
            </a:r>
            <a:r>
              <a:rPr lang="ru-RU" sz="2800" dirty="0" err="1" smtClean="0">
                <a:solidFill>
                  <a:schemeClr val="tx1"/>
                </a:solidFill>
              </a:rPr>
              <a:t>антистрессовой</a:t>
            </a:r>
            <a:r>
              <a:rPr lang="ru-RU" sz="2800" dirty="0" smtClean="0">
                <a:solidFill>
                  <a:schemeClr val="tx1"/>
                </a:solidFill>
              </a:rPr>
              <a:t> гимнастикой 2-3 раза в неделю. Продолжительность занятия – 15-20 минут</a:t>
            </a:r>
            <a:r>
              <a:rPr lang="ru-RU" sz="2400" b="0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 smtClean="0"/>
          </a:p>
          <a:p>
            <a:r>
              <a:rPr lang="ru-RU" sz="3200" b="0" dirty="0" smtClean="0">
                <a:solidFill>
                  <a:schemeClr val="tx1"/>
                </a:solidFill>
              </a:rPr>
              <a:t>Предлагаемая </a:t>
            </a:r>
            <a:r>
              <a:rPr lang="ru-RU" sz="3200" b="0" dirty="0" err="1" smtClean="0">
                <a:solidFill>
                  <a:schemeClr val="tx1"/>
                </a:solidFill>
              </a:rPr>
              <a:t>антистрессовая</a:t>
            </a:r>
            <a:r>
              <a:rPr lang="ru-RU" sz="3200" b="0" dirty="0" smtClean="0">
                <a:solidFill>
                  <a:schemeClr val="tx1"/>
                </a:solidFill>
              </a:rPr>
              <a:t> методика для дошкольников представляет собой гармонично связанные между собой игровые оздоровительные тренинги. Следует особо подчеркнуть важность применения </a:t>
            </a:r>
            <a:r>
              <a:rPr lang="ru-RU" sz="3200" b="0" dirty="0" err="1" smtClean="0">
                <a:solidFill>
                  <a:schemeClr val="tx1"/>
                </a:solidFill>
              </a:rPr>
              <a:t>антистрессовой</a:t>
            </a:r>
            <a:r>
              <a:rPr lang="ru-RU" sz="3200" b="0" dirty="0" smtClean="0">
                <a:solidFill>
                  <a:schemeClr val="tx1"/>
                </a:solidFill>
              </a:rPr>
              <a:t> гимнастики в условиях дошкольного воспитания.</a:t>
            </a:r>
          </a:p>
          <a:p>
            <a:r>
              <a:rPr lang="ru-RU" sz="2400" b="0" dirty="0" smtClean="0">
                <a:solidFill>
                  <a:schemeClr val="tx1"/>
                </a:solidFill>
              </a:rPr>
              <a:t> </a:t>
            </a:r>
            <a:endParaRPr lang="ru-RU" sz="24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7"/>
            <a:ext cx="8568952" cy="576063"/>
          </a:xfrm>
        </p:spPr>
        <p:txBody>
          <a:bodyPr>
            <a:noAutofit/>
          </a:bodyPr>
          <a:lstStyle/>
          <a:p>
            <a:r>
              <a:rPr lang="ru-RU" sz="3200" u="sng" dirty="0" err="1" smtClean="0">
                <a:solidFill>
                  <a:schemeClr val="tx1"/>
                </a:solidFill>
              </a:rPr>
              <a:t>Антистрессовая</a:t>
            </a:r>
            <a:r>
              <a:rPr lang="ru-RU" sz="3200" u="sng" dirty="0" smtClean="0">
                <a:solidFill>
                  <a:schemeClr val="tx1"/>
                </a:solidFill>
              </a:rPr>
              <a:t> гимнастика </a:t>
            </a:r>
            <a:endParaRPr lang="ru-RU" sz="3200" u="sng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8208912" cy="504056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400" b="1" i="1" dirty="0" smtClean="0">
                <a:solidFill>
                  <a:schemeClr val="tx1"/>
                </a:solidFill>
              </a:rPr>
              <a:t>    </a:t>
            </a:r>
            <a:r>
              <a:rPr lang="ru-RU" sz="2600" dirty="0" err="1" smtClean="0">
                <a:solidFill>
                  <a:schemeClr val="tx1"/>
                </a:solidFill>
              </a:rPr>
              <a:t>Антистрессовая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>
                <a:solidFill>
                  <a:schemeClr val="tx1"/>
                </a:solidFill>
              </a:rPr>
              <a:t>гимнастика </a:t>
            </a:r>
            <a:r>
              <a:rPr lang="ru-RU" sz="2800" b="0" i="1" dirty="0">
                <a:solidFill>
                  <a:schemeClr val="tx1"/>
                </a:solidFill>
              </a:rPr>
              <a:t>для детей </a:t>
            </a:r>
            <a:r>
              <a:rPr lang="ru-RU" sz="2800" b="0" i="1" dirty="0" smtClean="0">
                <a:solidFill>
                  <a:schemeClr val="tx1"/>
                </a:solidFill>
              </a:rPr>
              <a:t>дошкольного  возраста </a:t>
            </a:r>
            <a:r>
              <a:rPr lang="ru-RU" sz="2800" b="0" dirty="0" smtClean="0">
                <a:solidFill>
                  <a:schemeClr val="tx1"/>
                </a:solidFill>
              </a:rPr>
              <a:t>– это игровые комплексы , насыщенные образными представлениями, которые легко воспринимаются и с удовольствием осваиваются детьми. </a:t>
            </a:r>
          </a:p>
          <a:p>
            <a:pPr algn="l"/>
            <a:r>
              <a:rPr lang="ru-RU" sz="2800" b="0" i="1" dirty="0" smtClean="0">
                <a:solidFill>
                  <a:schemeClr val="tx1"/>
                </a:solidFill>
              </a:rPr>
              <a:t>   </a:t>
            </a:r>
            <a:r>
              <a:rPr lang="ru-RU" sz="2800" dirty="0" smtClean="0">
                <a:solidFill>
                  <a:schemeClr val="tx1"/>
                </a:solidFill>
              </a:rPr>
              <a:t>Цель</a:t>
            </a:r>
            <a:r>
              <a:rPr lang="ru-RU" sz="2800" dirty="0">
                <a:solidFill>
                  <a:schemeClr val="tx1"/>
                </a:solidFill>
              </a:rPr>
              <a:t>: </a:t>
            </a:r>
            <a:r>
              <a:rPr lang="ru-RU" sz="2800" b="0" dirty="0">
                <a:solidFill>
                  <a:schemeClr val="tx1"/>
                </a:solidFill>
              </a:rPr>
              <a:t>раскрытие природного потенциала личности каждого ребенка.</a:t>
            </a:r>
          </a:p>
          <a:p>
            <a:pPr algn="l"/>
            <a:r>
              <a:rPr lang="ru-RU" sz="2800" b="0" i="1" dirty="0" smtClean="0">
                <a:solidFill>
                  <a:schemeClr val="tx1"/>
                </a:solidFill>
              </a:rPr>
              <a:t>   </a:t>
            </a:r>
            <a:r>
              <a:rPr lang="ru-RU" sz="2800" dirty="0" smtClean="0">
                <a:solidFill>
                  <a:schemeClr val="tx1"/>
                </a:solidFill>
              </a:rPr>
              <a:t>Основные задачи:</a:t>
            </a:r>
            <a:endParaRPr lang="ru-RU" sz="2800" dirty="0">
              <a:solidFill>
                <a:schemeClr val="tx1"/>
              </a:solidFill>
            </a:endParaRPr>
          </a:p>
          <a:p>
            <a:pPr algn="l"/>
            <a:r>
              <a:rPr lang="ru-RU" sz="2800" b="0" dirty="0">
                <a:solidFill>
                  <a:schemeClr val="tx1"/>
                </a:solidFill>
              </a:rPr>
              <a:t>- помочь детям овладеть эффективными приемами снятия различных стрессов;</a:t>
            </a:r>
          </a:p>
          <a:p>
            <a:pPr algn="l"/>
            <a:r>
              <a:rPr lang="ru-RU" sz="2800" b="0" dirty="0">
                <a:solidFill>
                  <a:schemeClr val="tx1"/>
                </a:solidFill>
              </a:rPr>
              <a:t>- повысить защитные силы детского организма;</a:t>
            </a:r>
          </a:p>
          <a:p>
            <a:pPr algn="l"/>
            <a:r>
              <a:rPr lang="ru-RU" sz="2800" b="0" dirty="0">
                <a:solidFill>
                  <a:schemeClr val="tx1"/>
                </a:solidFill>
              </a:rPr>
              <a:t>- формировать здоровье </a:t>
            </a:r>
            <a:r>
              <a:rPr lang="ru-RU" sz="2800" b="0" dirty="0" smtClean="0">
                <a:solidFill>
                  <a:schemeClr val="tx1"/>
                </a:solidFill>
              </a:rPr>
              <a:t>ребенка.</a:t>
            </a:r>
            <a:endParaRPr lang="ru-RU" sz="2800" b="0" dirty="0">
              <a:solidFill>
                <a:schemeClr val="tx1"/>
              </a:solidFill>
            </a:endParaRPr>
          </a:p>
          <a:p>
            <a:pPr algn="l"/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846640" cy="1080119"/>
          </a:xfrm>
        </p:spPr>
        <p:txBody>
          <a:bodyPr>
            <a:noAutofit/>
          </a:bodyPr>
          <a:lstStyle/>
          <a:p>
            <a:r>
              <a:rPr lang="ru-RU" sz="3600" u="sng" dirty="0" smtClean="0"/>
              <a:t>Проявления стрессового состояния у детей: </a:t>
            </a:r>
            <a:endParaRPr lang="ru-RU" sz="3600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496944" cy="4896544"/>
          </a:xfrm>
        </p:spPr>
        <p:txBody>
          <a:bodyPr>
            <a:normAutofit fontScale="47500" lnSpcReduction="20000"/>
          </a:bodyPr>
          <a:lstStyle/>
          <a:p>
            <a:pPr algn="l">
              <a:buFont typeface="Wingdings" pitchFamily="2" charset="2"/>
              <a:buChar char="§"/>
            </a:pPr>
            <a:r>
              <a:rPr lang="ru-RU" sz="4400" dirty="0" smtClean="0">
                <a:solidFill>
                  <a:schemeClr val="tx1"/>
                </a:solidFill>
              </a:rPr>
              <a:t> отсутствие уверенности в себе;</a:t>
            </a:r>
          </a:p>
          <a:p>
            <a:pPr algn="l">
              <a:buFont typeface="Wingdings" pitchFamily="2" charset="2"/>
              <a:buChar char="§"/>
            </a:pPr>
            <a:r>
              <a:rPr lang="ru-RU" sz="4400" dirty="0" smtClean="0">
                <a:solidFill>
                  <a:schemeClr val="tx1"/>
                </a:solidFill>
              </a:rPr>
              <a:t> трудности засыпания и беспокойного сна;</a:t>
            </a:r>
          </a:p>
          <a:p>
            <a:pPr algn="l">
              <a:buFont typeface="Wingdings" pitchFamily="2" charset="2"/>
              <a:buChar char="§"/>
            </a:pPr>
            <a:r>
              <a:rPr lang="ru-RU" sz="4400" dirty="0" smtClean="0">
                <a:solidFill>
                  <a:schemeClr val="tx1"/>
                </a:solidFill>
              </a:rPr>
              <a:t>  усталость после нагрузки, которая совсем недавно его не      утомляла;</a:t>
            </a:r>
          </a:p>
          <a:p>
            <a:pPr algn="l">
              <a:buFont typeface="Wingdings" pitchFamily="2" charset="2"/>
              <a:buChar char="§"/>
            </a:pPr>
            <a:r>
              <a:rPr lang="ru-RU" sz="4400" dirty="0" smtClean="0">
                <a:solidFill>
                  <a:schemeClr val="tx1"/>
                </a:solidFill>
              </a:rPr>
              <a:t> беспричинная  обидчивость, плаксивость или агрессивность;</a:t>
            </a:r>
          </a:p>
          <a:p>
            <a:pPr algn="l">
              <a:buFont typeface="Wingdings" pitchFamily="2" charset="2"/>
              <a:buChar char="§"/>
            </a:pPr>
            <a:r>
              <a:rPr lang="ru-RU" sz="4400" dirty="0" smtClean="0">
                <a:solidFill>
                  <a:schemeClr val="tx1"/>
                </a:solidFill>
              </a:rPr>
              <a:t> рассеянность, невнимательность;</a:t>
            </a:r>
          </a:p>
          <a:p>
            <a:pPr algn="l">
              <a:buFont typeface="Wingdings" pitchFamily="2" charset="2"/>
              <a:buChar char="§"/>
            </a:pPr>
            <a:r>
              <a:rPr lang="ru-RU" sz="4400" dirty="0" smtClean="0">
                <a:solidFill>
                  <a:schemeClr val="tx1"/>
                </a:solidFill>
              </a:rPr>
              <a:t>  беспокойство и непоседливость;</a:t>
            </a:r>
          </a:p>
          <a:p>
            <a:pPr algn="l">
              <a:buFont typeface="Wingdings" pitchFamily="2" charset="2"/>
              <a:buChar char="§"/>
            </a:pPr>
            <a:r>
              <a:rPr lang="ru-RU" sz="4400" dirty="0" smtClean="0">
                <a:solidFill>
                  <a:schemeClr val="tx1"/>
                </a:solidFill>
              </a:rPr>
              <a:t>проявление упрямства;</a:t>
            </a:r>
          </a:p>
          <a:p>
            <a:pPr algn="l">
              <a:buFont typeface="Wingdings" pitchFamily="2" charset="2"/>
              <a:buChar char="§"/>
            </a:pPr>
            <a:r>
              <a:rPr lang="ru-RU" sz="4400" dirty="0" smtClean="0">
                <a:solidFill>
                  <a:schemeClr val="tx1"/>
                </a:solidFill>
              </a:rPr>
              <a:t> боязнь контактов с детьми;</a:t>
            </a:r>
          </a:p>
          <a:p>
            <a:pPr algn="l">
              <a:buFont typeface="Wingdings" pitchFamily="2" charset="2"/>
              <a:buChar char="§"/>
            </a:pPr>
            <a:r>
              <a:rPr lang="ru-RU" sz="4400" dirty="0" smtClean="0">
                <a:solidFill>
                  <a:schemeClr val="tx1"/>
                </a:solidFill>
              </a:rPr>
              <a:t>подергивание плеч, качание головой, дрожание рук;</a:t>
            </a:r>
          </a:p>
          <a:p>
            <a:pPr algn="l">
              <a:buFont typeface="Wingdings" pitchFamily="2" charset="2"/>
              <a:buChar char="§"/>
            </a:pPr>
            <a:r>
              <a:rPr lang="ru-RU" sz="4400" dirty="0" smtClean="0">
                <a:solidFill>
                  <a:schemeClr val="tx1"/>
                </a:solidFill>
              </a:rPr>
              <a:t> снижении массы тела или проявление симптомов ожирения;</a:t>
            </a:r>
          </a:p>
          <a:p>
            <a:pPr algn="l">
              <a:buFont typeface="Wingdings" pitchFamily="2" charset="2"/>
              <a:buChar char="§"/>
            </a:pPr>
            <a:r>
              <a:rPr lang="ru-RU" sz="4400" dirty="0" smtClean="0">
                <a:solidFill>
                  <a:schemeClr val="tx1"/>
                </a:solidFill>
              </a:rPr>
              <a:t>тревожность;</a:t>
            </a:r>
          </a:p>
          <a:p>
            <a:pPr algn="l">
              <a:buFont typeface="Wingdings" pitchFamily="2" charset="2"/>
              <a:buChar char="§"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Методика О.И. Артюкова и </a:t>
            </a:r>
            <a:r>
              <a:rPr lang="ru-RU" sz="3200" b="1" dirty="0" err="1" smtClean="0">
                <a:solidFill>
                  <a:schemeClr val="tx1"/>
                </a:solidFill>
              </a:rPr>
              <a:t>Т.В.Теличко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7467600" cy="49891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dirty="0" smtClean="0"/>
              <a:t>Построена в виде игровых комплексов, насыщенных образными представлениями, которые легко воспринимаются и с удовольствием осваиваются детьми. Эти методики очень просты (они не требуют разучивания), безопасны и эффективны. «Игры для здоровья», предложенные в этой книге, позволят детям управлять стрессом и справляться с жизненными событиями, выходящими из-под контроля.</a:t>
            </a:r>
            <a:endParaRPr lang="ru-RU" b="1" dirty="0" smtClean="0"/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3867894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88024" y="260648"/>
            <a:ext cx="38164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«Чему бы люди ни научились в детстве: иностранному языку, правилам игры  в волейбол или медитации - они проносят это через всю жизнь».</a:t>
            </a:r>
            <a:endParaRPr lang="ru-RU" sz="36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405560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8424936" cy="1368152"/>
          </a:xfrm>
        </p:spPr>
        <p:txBody>
          <a:bodyPr>
            <a:noAutofit/>
          </a:bodyPr>
          <a:lstStyle/>
          <a:p>
            <a:r>
              <a:rPr lang="ru-RU" sz="3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основе предлагаемой методики лежат несколько оздоровительных технологий:</a:t>
            </a:r>
            <a:endParaRPr lang="ru-RU" sz="3200" u="sng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412776"/>
            <a:ext cx="4464496" cy="5178170"/>
          </a:xfrm>
        </p:spPr>
        <p:txBody>
          <a:bodyPr/>
          <a:lstStyle/>
          <a:p>
            <a:pPr lvl="0" algn="ctr"/>
            <a:r>
              <a:rPr lang="ru-RU" dirty="0" smtClean="0">
                <a:solidFill>
                  <a:schemeClr val="tx1"/>
                </a:solidFill>
              </a:rPr>
              <a:t>   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 «Целительные руки»</a:t>
            </a:r>
          </a:p>
          <a:p>
            <a:pPr lvl="0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b="0" dirty="0" smtClean="0">
                <a:solidFill>
                  <a:schemeClr val="tx1"/>
                </a:solidFill>
              </a:rPr>
              <a:t>Дети учатся управлять своим вниманием, сосредотачивать внимание на тех зонах собственного тела, где находятся руки, учатся чувствовать себя, свое тело, ощущать внутренние процессы - всё это относится к внутренним возможностям саморегуляции.</a:t>
            </a:r>
            <a:endParaRPr lang="ru-RU" sz="1400" b="0" dirty="0" smtClean="0">
              <a:solidFill>
                <a:schemeClr val="tx1"/>
              </a:solidFill>
            </a:endParaRPr>
          </a:p>
          <a:p>
            <a:pPr lvl="0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124744"/>
            <a:ext cx="3744416" cy="5019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918648" cy="1008112"/>
          </a:xfrm>
        </p:spPr>
        <p:txBody>
          <a:bodyPr>
            <a:normAutofit fontScale="90000"/>
          </a:bodyPr>
          <a:lstStyle/>
          <a:p>
            <a:pPr lvl="0"/>
            <a:r>
              <a:rPr lang="ru-RU" sz="2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методики по освоению детьми навыков </a:t>
            </a:r>
            <a:r>
              <a:rPr lang="ru-RU" sz="22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самомассажа</a:t>
            </a:r>
            <a:r>
              <a:rPr lang="ru-RU" sz="2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«коллективного» массажа </a:t>
            </a:r>
            <a:r>
              <a:rPr lang="ru-RU" sz="22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стрессозависимых</a:t>
            </a:r>
            <a:r>
              <a:rPr lang="ru-RU" sz="2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зон тела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4608512" cy="539419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Освоение детьми навыков </a:t>
            </a:r>
            <a:r>
              <a:rPr lang="ru-RU" dirty="0" err="1" smtClean="0">
                <a:solidFill>
                  <a:schemeClr val="tx1"/>
                </a:solidFill>
              </a:rPr>
              <a:t>самомассажа</a:t>
            </a:r>
            <a:r>
              <a:rPr lang="ru-RU" dirty="0" smtClean="0">
                <a:solidFill>
                  <a:schemeClr val="tx1"/>
                </a:solidFill>
              </a:rPr>
              <a:t> и «коллективного» массажа </a:t>
            </a:r>
            <a:r>
              <a:rPr lang="ru-RU" dirty="0" err="1" smtClean="0">
                <a:solidFill>
                  <a:schemeClr val="tx1"/>
                </a:solidFill>
              </a:rPr>
              <a:t>стрессозависимых</a:t>
            </a:r>
            <a:r>
              <a:rPr lang="ru-RU" dirty="0" smtClean="0">
                <a:solidFill>
                  <a:schemeClr val="tx1"/>
                </a:solidFill>
              </a:rPr>
              <a:t> зон тела.</a:t>
            </a:r>
          </a:p>
          <a:p>
            <a:r>
              <a:rPr lang="ru-RU" i="1" dirty="0" err="1" smtClean="0">
                <a:solidFill>
                  <a:schemeClr val="tx1"/>
                </a:solidFill>
              </a:rPr>
              <a:t>Стрессозависимые</a:t>
            </a:r>
            <a:r>
              <a:rPr lang="ru-RU" i="1" dirty="0" smtClean="0">
                <a:solidFill>
                  <a:schemeClr val="tx1"/>
                </a:solidFill>
              </a:rPr>
              <a:t> зоны </a:t>
            </a:r>
            <a:r>
              <a:rPr lang="ru-RU" dirty="0" smtClean="0">
                <a:solidFill>
                  <a:schemeClr val="tx1"/>
                </a:solidFill>
              </a:rPr>
              <a:t>- это: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голова, задняя поверхность шеи;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плечи и воротниковая зона;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ягодицы;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пятки.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1368152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техники, основанные на принципе резонанса и вибраций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3744416" cy="5400600"/>
          </a:xfrm>
        </p:spPr>
        <p:txBody>
          <a:bodyPr/>
          <a:lstStyle/>
          <a:p>
            <a:r>
              <a:rPr lang="ru-RU" b="0" dirty="0" smtClean="0">
                <a:solidFill>
                  <a:schemeClr val="tx1"/>
                </a:solidFill>
              </a:rPr>
              <a:t>Вибрационные упражнения (</a:t>
            </a:r>
            <a:r>
              <a:rPr lang="ru-RU" b="0" dirty="0" err="1" smtClean="0">
                <a:solidFill>
                  <a:schemeClr val="tx1"/>
                </a:solidFill>
              </a:rPr>
              <a:t>виброгимнастика</a:t>
            </a:r>
            <a:r>
              <a:rPr lang="ru-RU" b="0" dirty="0" smtClean="0">
                <a:solidFill>
                  <a:schemeClr val="tx1"/>
                </a:solidFill>
              </a:rPr>
              <a:t>, </a:t>
            </a:r>
            <a:r>
              <a:rPr lang="ru-RU" b="0" dirty="0" err="1" smtClean="0">
                <a:solidFill>
                  <a:schemeClr val="tx1"/>
                </a:solidFill>
              </a:rPr>
              <a:t>вибротанец</a:t>
            </a:r>
            <a:r>
              <a:rPr lang="ru-RU" b="0" dirty="0" smtClean="0">
                <a:solidFill>
                  <a:schemeClr val="tx1"/>
                </a:solidFill>
              </a:rPr>
              <a:t>, </a:t>
            </a:r>
            <a:r>
              <a:rPr lang="ru-RU" b="0" dirty="0" err="1" smtClean="0">
                <a:solidFill>
                  <a:schemeClr val="tx1"/>
                </a:solidFill>
              </a:rPr>
              <a:t>звуковибрация</a:t>
            </a:r>
            <a:r>
              <a:rPr lang="ru-RU" b="0" dirty="0" smtClean="0">
                <a:solidFill>
                  <a:schemeClr val="tx1"/>
                </a:solidFill>
              </a:rPr>
              <a:t>).</a:t>
            </a:r>
          </a:p>
          <a:p>
            <a:r>
              <a:rPr lang="ru-RU" b="0" dirty="0" smtClean="0">
                <a:solidFill>
                  <a:schemeClr val="tx1"/>
                </a:solidFill>
              </a:rPr>
              <a:t>В основе вибрационных упражнений, используемых в данной методике, лежат естественные движения детей и ритм.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908720"/>
            <a:ext cx="4303998" cy="5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188640"/>
            <a:ext cx="7678066" cy="6186282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этап. Мотивация к игровой деятельности</a:t>
            </a:r>
          </a:p>
          <a:p>
            <a:pPr algn="ctr"/>
            <a:endPara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Техники «Целительные руки».</a:t>
            </a:r>
          </a:p>
          <a:p>
            <a:pPr algn="ctr"/>
            <a:endPara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Техники на принципе резонанса, вибраций.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r:id="rId2" action="ppaction://hlinkfile"/>
            </a:endParaRPr>
          </a:p>
          <a:p>
            <a:pPr algn="ctr"/>
            <a:endPara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r:id="rId2" action="ppaction://hlinkfile"/>
            </a:endParaRPr>
          </a:p>
          <a:p>
            <a:pPr algn="ctr"/>
            <a:endParaRPr lang="ru-RU" b="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r>
              <a:rPr lang="ru-RU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Выход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игровой ситуации. Акт внимания и благодарения.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786314" y="64291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786314" y="207167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786314" y="350043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526</TotalTime>
  <Words>528</Words>
  <Application>Microsoft Office PowerPoint</Application>
  <PresentationFormat>Экран (4:3)</PresentationFormat>
  <Paragraphs>68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Слайд 1</vt:lpstr>
      <vt:lpstr>Антистрессовая гимнастика </vt:lpstr>
      <vt:lpstr>Проявления стрессового состояния у детей: </vt:lpstr>
      <vt:lpstr>Методика О.И. Артюкова и Т.В.Теличко </vt:lpstr>
      <vt:lpstr>Слайд 5</vt:lpstr>
      <vt:lpstr>В основе предлагаемой методики лежат несколько оздоровительных технологий:</vt:lpstr>
      <vt:lpstr>методики по освоению детьми навыков самомассажа и «коллективного» массажа стрессозависимых зон тела </vt:lpstr>
      <vt:lpstr> техники, основанные на принципе резонанса и вибраций </vt:lpstr>
      <vt:lpstr>Слайд 9</vt:lpstr>
      <vt:lpstr>Эффективность технологии: </vt:lpstr>
      <vt:lpstr>«Целительные руки» </vt:lpstr>
      <vt:lpstr>Вибрационные упражнения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admins</dc:creator>
  <cp:lastModifiedBy>Садик</cp:lastModifiedBy>
  <cp:revision>11</cp:revision>
  <dcterms:created xsi:type="dcterms:W3CDTF">2018-02-27T05:11:57Z</dcterms:created>
  <dcterms:modified xsi:type="dcterms:W3CDTF">2020-09-08T00:18:56Z</dcterms:modified>
</cp:coreProperties>
</file>