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6"/>
  </p:notesMasterIdLst>
  <p:sldIdLst>
    <p:sldId id="256" r:id="rId2"/>
    <p:sldId id="269" r:id="rId3"/>
    <p:sldId id="282" r:id="rId4"/>
    <p:sldId id="270" r:id="rId5"/>
    <p:sldId id="271" r:id="rId6"/>
    <p:sldId id="272" r:id="rId7"/>
    <p:sldId id="260" r:id="rId8"/>
    <p:sldId id="281" r:id="rId9"/>
    <p:sldId id="273" r:id="rId10"/>
    <p:sldId id="274" r:id="rId11"/>
    <p:sldId id="275" r:id="rId12"/>
    <p:sldId id="276" r:id="rId13"/>
    <p:sldId id="258" r:id="rId14"/>
    <p:sldId id="261" r:id="rId15"/>
    <p:sldId id="264" r:id="rId16"/>
    <p:sldId id="267" r:id="rId17"/>
    <p:sldId id="266" r:id="rId18"/>
    <p:sldId id="283" r:id="rId19"/>
    <p:sldId id="284" r:id="rId20"/>
    <p:sldId id="277" r:id="rId21"/>
    <p:sldId id="278" r:id="rId22"/>
    <p:sldId id="262" r:id="rId23"/>
    <p:sldId id="268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52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13ECA1-51E4-4A5A-A2FA-5FEBA8FE29E0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F5FF22-F9D5-4701-A3A9-9F3AB7DE7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2FF19-A017-4D2F-86C4-D0CE468424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AC1C8-1911-412C-8EF9-DBB515627909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4F5A3-03BF-436F-97F8-4426CFB2CF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350DD-728D-4593-B7DD-C4928A111639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E4087-FD87-47E4-A350-761204B4D2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96B08-BA99-4881-B137-87429CE600A6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F0222-E35C-47A8-9551-7BC129207E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7CCF-DC7D-4C54-A174-6AB7A3E6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B4AC7-2B53-4510-AE6B-4A8F86138C73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1242E-0BBC-4163-BDF0-94A64D09B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26D15-C5C1-4556-827D-2F5785797E84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1D011-B615-4F88-8BE5-F86762293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4F5EA-F850-49D3-AB14-0629FCF6219A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BD97D-E841-411A-8252-0F4A48FA4F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171BA-8B22-4B3F-AF6B-D80065C0DA7A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B4049-FC72-4170-9736-F2F4A8C6A5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4C7CE-846B-49CC-8FDA-A029328A8D9A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A7B9C-2F27-4916-A873-9E691E486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1BE80-72D8-4201-A3D7-2CC2C220FB18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9F977-1C13-4E60-A6AD-8A731A943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8707B-590B-4AC5-B8C9-495DE9A61D0E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1691-41E3-4645-BEE8-86E9789BA1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DDB58-F843-46F7-B023-147146727446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0A449DE-6208-4F61-8B14-CBE06D0642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581F91-FEAC-40F0-836B-854D55628F5B}" type="datetimeFigureOut">
              <a:rPr lang="ru-RU" smtClean="0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DC9796A-A666-4D32-B672-61D48114B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dl-ru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i.ytimg.com/vi/xmonRohL2g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44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ЯНАО     "Ноябрьский колледж профессиональных и информационных технологий"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курса группы 1631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Специальность: 44.02.02 «Преподавание в начальных классах»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Хлебникова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Виктория Сергеевна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практики: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Сизихина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008" y="2060848"/>
            <a:ext cx="89289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+mn-lt"/>
              </a:rPr>
              <a:t>Практическая работа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+mn-lt"/>
              </a:rPr>
              <a:t>Тема: «Новые </a:t>
            </a:r>
            <a:r>
              <a:rPr lang="ru-RU" sz="4000" b="1" i="1" dirty="0" smtClean="0">
                <a:solidFill>
                  <a:srgbClr val="FFFF00"/>
                </a:solidFill>
                <a:latin typeface="+mn-lt"/>
              </a:rPr>
              <a:t>информационные технологии в образовательном пространстве </a:t>
            </a:r>
            <a:r>
              <a:rPr lang="ru-RU" sz="4000" b="1" i="1" dirty="0" smtClean="0">
                <a:solidFill>
                  <a:srgbClr val="FFFF00"/>
                </a:solidFill>
                <a:latin typeface="+mn-lt"/>
              </a:rPr>
              <a:t>школы»</a:t>
            </a:r>
            <a:endParaRPr lang="ru-RU" sz="40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использования современного </a:t>
            </a: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ИКТ в образовании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 action="ppaction://hlinksldjump"/>
              </a:rPr>
              <a:t>Представление материала с помощью компьютера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 action="ppaction://hlinksldjump"/>
              </a:rPr>
              <a:t>Использование мультимедиа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" action="ppaction://noaction"/>
              </a:rPr>
              <a:t>Диагностика и рейтинговая оценка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" action="ppaction://noaction"/>
              </a:rPr>
              <a:t>Создание электронных УМК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" action="ppaction://noaction"/>
              </a:rPr>
              <a:t>Дистанционное обучение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 action="ppaction://hlinksldjump"/>
              </a:rPr>
              <a:t>Организация общения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D53A-BDD8-4574-8FBC-3BD18B501434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Представление материалов с помощью 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компьютера и</a:t>
            </a:r>
            <a:r>
              <a:rPr lang="en-US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SMART 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доски </a:t>
            </a:r>
            <a:endParaRPr lang="ru-RU" sz="3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Презентации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Публикации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Электронные таблицы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Базы данных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Дидактические и методические материалы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Сайты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BB3F8-0FDB-406F-AEE6-5C76CE23D306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Создание и использование сайтов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Информационные сайты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Организационные сайты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Сайты проекта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Сайт дистанционной поддержки обучения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E718-84A0-41C9-81B5-BBCCCE532C1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5365" name="Рисунок 8" descr="Фото22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16338"/>
            <a:ext cx="4608513" cy="288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6400800" cy="4248150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dirty="0" smtClean="0"/>
              <a:t>наличие системы средств «общения» 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с информацией; 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dirty="0" smtClean="0"/>
              <a:t>  наличие системы для самостоятельной работы   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с информацией;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dirty="0" smtClean="0"/>
              <a:t>  наличие интенсивных связей между  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участниками образовательного процесса      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познавательной учебной деятельности.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 новой информационно-образовательной средой школы  мы понимаем совокупность условий обеспечивающих обучение:</a:t>
            </a:r>
            <a:endParaRPr kumimoji="0" lang="ru-RU" sz="38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8229600" cy="7200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Интерактивная доска на уроке</a:t>
            </a:r>
            <a:b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8435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988840"/>
            <a:ext cx="1666875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411760" y="1412776"/>
            <a:ext cx="646271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600" i="1" dirty="0">
                <a:latin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</a:rPr>
              <a:t>«Пусть  будет  для  учащихся  золотым                              </a:t>
            </a:r>
          </a:p>
          <a:p>
            <a:pPr algn="r" eaLnBrk="0" hangingPunct="0"/>
            <a:r>
              <a:rPr lang="ru-RU" b="1" i="1" dirty="0">
                <a:latin typeface="Times New Roman" pitchFamily="18" charset="0"/>
              </a:rPr>
              <a:t>                      правилом:       всё,         что         только       </a:t>
            </a:r>
          </a:p>
          <a:p>
            <a:pPr algn="r" eaLnBrk="0" hangingPunct="0"/>
            <a:r>
              <a:rPr lang="ru-RU" b="1" i="1" dirty="0">
                <a:latin typeface="Times New Roman" pitchFamily="18" charset="0"/>
              </a:rPr>
              <a:t>                      возможно,        предоставлять          для           </a:t>
            </a:r>
          </a:p>
          <a:p>
            <a:pPr algn="r" eaLnBrk="0" hangingPunct="0"/>
            <a:r>
              <a:rPr lang="ru-RU" b="1" i="1" dirty="0">
                <a:latin typeface="Times New Roman" pitchFamily="18" charset="0"/>
              </a:rPr>
              <a:t>                      восприятия    чувствами,    а    именно:   </a:t>
            </a:r>
          </a:p>
          <a:p>
            <a:pPr algn="r" eaLnBrk="0" hangingPunct="0"/>
            <a:r>
              <a:rPr lang="ru-RU" b="1" i="1" dirty="0">
                <a:latin typeface="Times New Roman" pitchFamily="18" charset="0"/>
              </a:rPr>
              <a:t>                      видимое –  для  восприятия    зрением,     </a:t>
            </a:r>
          </a:p>
          <a:p>
            <a:pPr algn="r" eaLnBrk="0" hangingPunct="0"/>
            <a:r>
              <a:rPr lang="ru-RU" b="1" i="1" dirty="0">
                <a:latin typeface="Times New Roman" pitchFamily="18" charset="0"/>
              </a:rPr>
              <a:t>                      слышимое – слухом, запахи – обонянием, подлежащее вкусу – вкусом, доступное осязанию – путем осязания. Если какие-либо предметы сразу можно воспринять несколькими чувствами, пусть они сразу схватываются несколькими чувствами…»</a:t>
            </a:r>
            <a:r>
              <a:rPr lang="ru-RU" sz="2000" b="1" i="1" dirty="0">
                <a:latin typeface="Times New Roman" pitchFamily="18" charset="0"/>
              </a:rPr>
              <a:t> </a:t>
            </a:r>
          </a:p>
          <a:p>
            <a:pPr algn="just" eaLnBrk="0" hangingPunct="0"/>
            <a:endParaRPr lang="ru-RU" sz="1400" i="1" dirty="0">
              <a:solidFill>
                <a:srgbClr val="B02A00"/>
              </a:solidFill>
              <a:latin typeface="Times New Roman" pitchFamily="18" charset="0"/>
            </a:endParaRPr>
          </a:p>
          <a:p>
            <a:pPr algn="r" eaLnBrk="0" hangingPunct="0"/>
            <a:r>
              <a:rPr lang="ru-RU" b="1" i="1" dirty="0">
                <a:solidFill>
                  <a:srgbClr val="B02A00"/>
                </a:solidFill>
                <a:latin typeface="Times New Roman" pitchFamily="18" charset="0"/>
              </a:rPr>
              <a:t>                         Ян </a:t>
            </a:r>
            <a:r>
              <a:rPr lang="ru-RU" b="1" i="1" dirty="0" err="1">
                <a:solidFill>
                  <a:srgbClr val="B02A00"/>
                </a:solidFill>
                <a:latin typeface="Times New Roman" pitchFamily="18" charset="0"/>
              </a:rPr>
              <a:t>Амос</a:t>
            </a:r>
            <a:r>
              <a:rPr lang="ru-RU" b="1" i="1" dirty="0">
                <a:solidFill>
                  <a:srgbClr val="B02A00"/>
                </a:solidFill>
                <a:latin typeface="Times New Roman" pitchFamily="18" charset="0"/>
              </a:rPr>
              <a:t> Коменский</a:t>
            </a:r>
            <a:r>
              <a:rPr lang="ru-RU" b="1" i="1" dirty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18437" name="Рисунок 5" descr="Рисунок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97425"/>
            <a:ext cx="1944688" cy="146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Рисунок 6" descr="Рисунок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797425"/>
            <a:ext cx="2008187" cy="1509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9" name="Рисунок 7" descr="Рисунок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97425"/>
            <a:ext cx="1958975" cy="147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Рисунок 8" descr="Рисунок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797425"/>
            <a:ext cx="1958975" cy="147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1"/>
          <p:cNvSpPr>
            <a:spLocks noChangeArrowheads="1" noChangeShapeType="1" noTextEdit="1"/>
          </p:cNvSpPr>
          <p:nvPr/>
        </p:nvSpPr>
        <p:spPr bwMode="auto">
          <a:xfrm>
            <a:off x="1331640" y="764704"/>
            <a:ext cx="6985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Интерактивная доска на уроке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39552" y="1124744"/>
            <a:ext cx="79200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539750"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9E0000"/>
                </a:solidFill>
                <a:latin typeface="Times New Roman" pitchFamily="18" charset="0"/>
                <a:cs typeface="+mn-cs"/>
              </a:rPr>
              <a:t>Преимущества: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+mn-cs"/>
            </a:endParaRP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материалы к уроку можно приготовить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заранее;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можно создавать ссылки с одного файла на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другой, например, аудио, видео-файлы или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dirty="0" err="1">
                <a:latin typeface="Times New Roman" pitchFamily="18" charset="0"/>
                <a:cs typeface="+mn-cs"/>
              </a:rPr>
              <a:t>интернет-страницы</a:t>
            </a:r>
            <a:r>
              <a:rPr lang="ru-RU" sz="2800" dirty="0">
                <a:latin typeface="Times New Roman" pitchFamily="18" charset="0"/>
                <a:cs typeface="+mn-cs"/>
              </a:rPr>
              <a:t>;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материал можно структурировать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по страницам;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после занятия файлы можно сохранить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(в начальном или конечном виде) в школьной  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сети, чтобы ученики всегда имели доступ </a:t>
            </a:r>
          </a:p>
          <a:p>
            <a:pPr indent="539750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dirty="0">
                <a:latin typeface="Times New Roman" pitchFamily="18" charset="0"/>
                <a:cs typeface="+mn-cs"/>
              </a:rPr>
              <a:t>к ним.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51520" y="1484784"/>
            <a:ext cx="748823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800" i="1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Drag and drop (</a:t>
            </a:r>
            <a:r>
              <a:rPr lang="ru-RU" sz="2800" dirty="0">
                <a:latin typeface="Times New Roman" pitchFamily="18" charset="0"/>
              </a:rPr>
              <a:t>тащить и отпустить).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</a:rPr>
              <a:t> Просмотр страниц в любом порядке                             </a:t>
            </a:r>
          </a:p>
          <a:p>
            <a:r>
              <a:rPr lang="ru-RU" sz="2800" dirty="0">
                <a:latin typeface="Times New Roman" pitchFamily="18" charset="0"/>
              </a:rPr>
              <a:t>    и возврат к страницам.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</a:rPr>
              <a:t> Умное перо.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</a:rPr>
              <a:t> Работа с конструктором.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</a:rPr>
              <a:t> Управление аудио и видео вложениями, </a:t>
            </a:r>
          </a:p>
          <a:p>
            <a:r>
              <a:rPr lang="ru-RU" sz="2800" dirty="0">
                <a:latin typeface="Times New Roman" pitchFamily="18" charset="0"/>
              </a:rPr>
              <a:t>    интерактивными вложениями.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</a:rPr>
              <a:t> Записи на экране.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</a:rPr>
              <a:t> Использование фонов и картинок </a:t>
            </a:r>
          </a:p>
          <a:p>
            <a:r>
              <a:rPr lang="ru-RU" sz="2800" dirty="0">
                <a:latin typeface="Times New Roman" pitchFamily="18" charset="0"/>
              </a:rPr>
              <a:t>    из коллекции шаблонов и рисунков.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</a:rPr>
              <a:t> Работа с различными цветами;</a:t>
            </a:r>
          </a:p>
        </p:txBody>
      </p:sp>
      <p:sp>
        <p:nvSpPr>
          <p:cNvPr id="20483" name="WordArt 11"/>
          <p:cNvSpPr>
            <a:spLocks noChangeArrowheads="1" noChangeShapeType="1" noTextEdit="1"/>
          </p:cNvSpPr>
          <p:nvPr/>
        </p:nvSpPr>
        <p:spPr bwMode="auto">
          <a:xfrm>
            <a:off x="1043608" y="692696"/>
            <a:ext cx="6985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Интерактивная доска на уроке</a:t>
            </a:r>
          </a:p>
        </p:txBody>
      </p:sp>
      <p:pic>
        <p:nvPicPr>
          <p:cNvPr id="8194" name="Picture 2" descr="https://ds04.infourok.ru/uploads/ex/0648/000793df-399e9e9c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37112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1"/>
          <p:cNvSpPr>
            <a:spLocks noChangeArrowheads="1" noChangeShapeType="1" noTextEdit="1"/>
          </p:cNvSpPr>
          <p:nvPr/>
        </p:nvSpPr>
        <p:spPr bwMode="auto">
          <a:xfrm>
            <a:off x="1331640" y="620688"/>
            <a:ext cx="6985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Интерактивная доска на уроке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23528" y="980728"/>
            <a:ext cx="80295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Работа с текстом и изображениями.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Создание заметок с помощью электронных чернил.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Сохранение сделанных заметок. 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Коллективный просмотр Web-сайтов.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Создание с помощью шаблонов и  изображений   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собственных заданий для занятий.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Демонстрация и нанесение заметок поверх 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образовательных видеоклипов.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Использование встроенного в программное 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обеспечение интерактивной доски презентационного 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инструментария для обогащения дидактического 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материала.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Демонстрация презентаций, созданных учащимися.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Использование электронных 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+mn-cs"/>
              </a:rPr>
              <a:t>интерактивных образовательных ресурсов.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65162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в обеспечении равенства доступа к ИКТ;</a:t>
            </a:r>
          </a:p>
          <a:p>
            <a:pPr>
              <a:buFont typeface="Arial" charset="0"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качества образования;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и поддержка лучших практик интеграции ИКТ в обучение;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освоения учащимися учебного материала;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в учебный процесс таких образовательных технологий, как формирующее оценивание и дифференцированное обучение;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4868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Основными целями внедрения модели«1 ученик:1 компьютер» являются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G:\фото\IMG_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924944"/>
            <a:ext cx="2376264" cy="183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5309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нетбука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на уроке</a:t>
            </a:r>
            <a:endParaRPr lang="ru-RU" sz="36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 работы;</a:t>
            </a:r>
          </a:p>
          <a:p>
            <a:pPr eaLnBrk="0" hangingPunct="0">
              <a:buFont typeface="Arial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индивидуальной работы;</a:t>
            </a:r>
          </a:p>
          <a:p>
            <a:pPr eaLnBrk="0" hangingPunct="0">
              <a:buFontTx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взаимоконтроля;</a:t>
            </a:r>
          </a:p>
          <a:p>
            <a:pPr eaLnBrk="0" hangingPunct="0">
              <a:buFontTx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отработки навыков;</a:t>
            </a:r>
          </a:p>
          <a:p>
            <a:pPr eaLnBrk="0" hangingPunct="0">
              <a:buFontTx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моментального контроля(исключается субъективность оценки) и коррекции работы;</a:t>
            </a:r>
          </a:p>
          <a:p>
            <a:pPr eaLnBrk="0" hangingPunct="0">
              <a:buFontTx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работы над ошибками по «горячим» следам;</a:t>
            </a:r>
          </a:p>
          <a:p>
            <a:pPr eaLnBrk="0" hangingPunct="0">
              <a:buFontTx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сохранения материалов урока и последующей рефлексии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Пользователь\Рабочий стол\фото для аттес (4)\2а класс фото\P121091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628800"/>
            <a:ext cx="2376264" cy="219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C:\Documents and Settings\Пользователь\Рабочий стол\фото для аттес (4)\2а класс фото\P121090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92280" y="4869160"/>
            <a:ext cx="1771675" cy="1778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DEFD1-8B7D-40FE-AFB2-ADB87ED3661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144016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</a:rPr>
              <a:t>Важнейшее условие и одновременно средство формирования </a:t>
            </a:r>
            <a:b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</a:rPr>
              <a:t>новой системы образования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информационно-образовательная среда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https://www.tyuiu.ru/wp-content/uploads/2017/05/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81692"/>
            <a:ext cx="5328592" cy="4276308"/>
          </a:xfrm>
          <a:prstGeom prst="rect">
            <a:avLst/>
          </a:prstGeom>
          <a:noFill/>
        </p:spPr>
      </p:pic>
      <p:pic>
        <p:nvPicPr>
          <p:cNvPr id="10" name="Рисунок 12" descr="GEDC00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5403" y="2780928"/>
            <a:ext cx="220908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http://vestikavkaza.ru/upload/2016-09-09/b4892aedc2e9989d9c65b754f74936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45224"/>
            <a:ext cx="1979712" cy="121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13" descr="IMG_20150210_0957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24944"/>
            <a:ext cx="2149659" cy="1611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мультимедиа</a:t>
            </a:r>
            <a:endParaRPr lang="ru-RU" sz="4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772400" cy="19431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cs typeface="Times New Roman" pitchFamily="18" charset="0"/>
              </a:rPr>
              <a:t>Мультимедиа</a:t>
            </a:r>
            <a:r>
              <a:rPr lang="ru-RU" sz="2400" dirty="0" smtClean="0">
                <a:cs typeface="Times New Roman" pitchFamily="18" charset="0"/>
              </a:rPr>
              <a:t> – многокомпонентная среда, которая позволяет использовать текст, звук, графику, видео, анимацию в интерактивном режиме.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cs typeface="Times New Roman" pitchFamily="18" charset="0"/>
              </a:rPr>
              <a:t>	Состав </a:t>
            </a:r>
            <a:r>
              <a:rPr lang="ru-RU" sz="2400" b="1" dirty="0" err="1" smtClean="0">
                <a:cs typeface="Times New Roman" pitchFamily="18" charset="0"/>
              </a:rPr>
              <a:t>мультмедийного</a:t>
            </a:r>
            <a:r>
              <a:rPr lang="ru-RU" sz="2400" b="1" dirty="0" smtClean="0">
                <a:cs typeface="Times New Roman" pitchFamily="18" charset="0"/>
              </a:rPr>
              <a:t> документа: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D299B-C9F3-417C-B1D2-13EB61CEA3A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1547664" y="3429000"/>
            <a:ext cx="5372100" cy="2417763"/>
            <a:chOff x="2421" y="899"/>
            <a:chExt cx="8460" cy="4320"/>
          </a:xfrm>
        </p:grpSpPr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2421" y="899"/>
              <a:ext cx="8460" cy="432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5481" y="251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ru-RU" sz="1400" b="1">
                  <a:latin typeface="Times New Roman" pitchFamily="18" charset="0"/>
                </a:rPr>
                <a:t>Базовый </a:t>
              </a:r>
              <a:br>
                <a:rPr lang="ru-RU" sz="1400" b="1">
                  <a:latin typeface="Times New Roman" pitchFamily="18" charset="0"/>
                </a:rPr>
              </a:br>
              <a:r>
                <a:rPr lang="ru-RU" sz="1400" b="1">
                  <a:latin typeface="Times New Roman" pitchFamily="18" charset="0"/>
                </a:rPr>
                <a:t>текст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2781" y="107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900"/>
                </a:spcBef>
              </a:pPr>
              <a:r>
                <a:rPr lang="ru-RU" sz="1400" b="1">
                  <a:latin typeface="Times New Roman" pitchFamily="18" charset="0"/>
                </a:rPr>
                <a:t>Графика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5481" y="107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Внутренние гиперссылки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8361" y="107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900"/>
                </a:spcBef>
              </a:pPr>
              <a:r>
                <a:rPr lang="ru-RU" sz="1400" b="1">
                  <a:latin typeface="Times New Roman" pitchFamily="18" charset="0"/>
                </a:rPr>
                <a:t>GIF-анимация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39" name="Rectangle 10"/>
            <p:cNvSpPr>
              <a:spLocks noChangeArrowheads="1"/>
            </p:cNvSpPr>
            <p:nvPr/>
          </p:nvSpPr>
          <p:spPr bwMode="auto">
            <a:xfrm>
              <a:off x="8361" y="251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900"/>
                </a:spcBef>
              </a:pPr>
              <a:r>
                <a:rPr lang="ru-RU" sz="1400" b="1">
                  <a:latin typeface="Times New Roman" pitchFamily="18" charset="0"/>
                </a:rPr>
                <a:t>Ролловеры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40" name="Rectangle 11"/>
            <p:cNvSpPr>
              <a:spLocks noChangeArrowheads="1"/>
            </p:cNvSpPr>
            <p:nvPr/>
          </p:nvSpPr>
          <p:spPr bwMode="auto">
            <a:xfrm>
              <a:off x="8361" y="395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ru-RU" sz="1400" b="1">
                  <a:latin typeface="Times New Roman" pitchFamily="18" charset="0"/>
                </a:rPr>
                <a:t>Цифровое</a:t>
              </a:r>
              <a:br>
                <a:rPr lang="ru-RU" sz="1400" b="1">
                  <a:latin typeface="Times New Roman" pitchFamily="18" charset="0"/>
                </a:rPr>
              </a:br>
              <a:r>
                <a:rPr lang="ru-RU" sz="1400" b="1">
                  <a:latin typeface="Times New Roman" pitchFamily="18" charset="0"/>
                </a:rPr>
                <a:t>видео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41" name="Rectangle 12"/>
            <p:cNvSpPr>
              <a:spLocks noChangeArrowheads="1"/>
            </p:cNvSpPr>
            <p:nvPr/>
          </p:nvSpPr>
          <p:spPr bwMode="auto">
            <a:xfrm>
              <a:off x="5481" y="395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ru-RU" sz="1400" b="1">
                  <a:latin typeface="Times New Roman" pitchFamily="18" charset="0"/>
                </a:rPr>
                <a:t>Встраиваемые компоненты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42" name="Rectangle 13"/>
            <p:cNvSpPr>
              <a:spLocks noChangeArrowheads="1"/>
            </p:cNvSpPr>
            <p:nvPr/>
          </p:nvSpPr>
          <p:spPr bwMode="auto">
            <a:xfrm>
              <a:off x="2781" y="3959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ru-RU" sz="1400" b="1">
                  <a:latin typeface="Times New Roman" pitchFamily="18" charset="0"/>
                </a:rPr>
                <a:t>Цифровое </a:t>
              </a:r>
              <a:br>
                <a:rPr lang="ru-RU" sz="1400" b="1">
                  <a:latin typeface="Times New Roman" pitchFamily="18" charset="0"/>
                </a:rPr>
              </a:br>
              <a:r>
                <a:rPr lang="ru-RU" sz="1400" b="1">
                  <a:latin typeface="Times New Roman" pitchFamily="18" charset="0"/>
                </a:rPr>
                <a:t>аудио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43" name="Rectangle 14"/>
            <p:cNvSpPr>
              <a:spLocks noChangeArrowheads="1"/>
            </p:cNvSpPr>
            <p:nvPr/>
          </p:nvSpPr>
          <p:spPr bwMode="auto">
            <a:xfrm>
              <a:off x="2745" y="2520"/>
              <a:ext cx="21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ru-RU" sz="1400" b="1">
                  <a:latin typeface="Times New Roman" pitchFamily="18" charset="0"/>
                </a:rPr>
                <a:t>Flash-анимация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2544" name="Line 15"/>
            <p:cNvSpPr>
              <a:spLocks noChangeShapeType="1"/>
            </p:cNvSpPr>
            <p:nvPr/>
          </p:nvSpPr>
          <p:spPr bwMode="auto">
            <a:xfrm>
              <a:off x="7641" y="30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16"/>
            <p:cNvSpPr>
              <a:spLocks noChangeShapeType="1"/>
            </p:cNvSpPr>
            <p:nvPr/>
          </p:nvSpPr>
          <p:spPr bwMode="auto">
            <a:xfrm>
              <a:off x="7641" y="3599"/>
              <a:ext cx="72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17"/>
            <p:cNvSpPr>
              <a:spLocks noChangeShapeType="1"/>
            </p:cNvSpPr>
            <p:nvPr/>
          </p:nvSpPr>
          <p:spPr bwMode="auto">
            <a:xfrm flipV="1">
              <a:off x="7641" y="2159"/>
              <a:ext cx="72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18"/>
            <p:cNvSpPr>
              <a:spLocks noChangeShapeType="1"/>
            </p:cNvSpPr>
            <p:nvPr/>
          </p:nvSpPr>
          <p:spPr bwMode="auto">
            <a:xfrm>
              <a:off x="7641" y="30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19"/>
            <p:cNvSpPr>
              <a:spLocks noChangeShapeType="1"/>
            </p:cNvSpPr>
            <p:nvPr/>
          </p:nvSpPr>
          <p:spPr bwMode="auto">
            <a:xfrm>
              <a:off x="6561" y="359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20"/>
            <p:cNvSpPr>
              <a:spLocks noChangeShapeType="1"/>
            </p:cNvSpPr>
            <p:nvPr/>
          </p:nvSpPr>
          <p:spPr bwMode="auto">
            <a:xfrm flipH="1">
              <a:off x="4941" y="3599"/>
              <a:ext cx="54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Line 21"/>
            <p:cNvSpPr>
              <a:spLocks noChangeShapeType="1"/>
            </p:cNvSpPr>
            <p:nvPr/>
          </p:nvSpPr>
          <p:spPr bwMode="auto">
            <a:xfrm flipH="1">
              <a:off x="4941" y="3059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Line 22"/>
            <p:cNvSpPr>
              <a:spLocks noChangeShapeType="1"/>
            </p:cNvSpPr>
            <p:nvPr/>
          </p:nvSpPr>
          <p:spPr bwMode="auto">
            <a:xfrm flipH="1" flipV="1">
              <a:off x="4941" y="2159"/>
              <a:ext cx="54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Line 23"/>
            <p:cNvSpPr>
              <a:spLocks noChangeShapeType="1"/>
            </p:cNvSpPr>
            <p:nvPr/>
          </p:nvSpPr>
          <p:spPr bwMode="auto">
            <a:xfrm flipV="1">
              <a:off x="6561" y="215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229600" cy="438912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b="1" dirty="0" smtClean="0">
                <a:cs typeface="Times New Roman" pitchFamily="18" charset="0"/>
              </a:rPr>
              <a:t>ДО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cs typeface="Times New Roman" pitchFamily="18" charset="0"/>
              </a:rPr>
              <a:t>форма обучения, при которой взаимодействие учителя и учащихся и учащихся между собой осуществляется на расстоянии и отражает все присущие учебному процессу компоненты (цели, содержание, методы, орг. формы, средства), реализуемые специфичными средствами </a:t>
            </a:r>
            <a:r>
              <a:rPr lang="ru-RU" sz="2400" dirty="0" err="1" smtClean="0">
                <a:cs typeface="Times New Roman" pitchFamily="18" charset="0"/>
              </a:rPr>
              <a:t>интернет-технологий</a:t>
            </a:r>
            <a:r>
              <a:rPr lang="ru-RU" sz="2400" dirty="0" smtClean="0">
                <a:cs typeface="Times New Roman" pitchFamily="18" charset="0"/>
              </a:rPr>
              <a:t> или другими средствами, предусматривающими интерактивность.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cs typeface="Times New Roman" pitchFamily="18" charset="0"/>
              </a:rPr>
              <a:t>Средства организации: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cs typeface="Times New Roman" pitchFamily="18" charset="0"/>
              </a:rPr>
              <a:t>Сайты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cs typeface="Times New Roman" pitchFamily="18" charset="0"/>
              </a:rPr>
              <a:t>Специальные инструментальные средства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DLMS </a:t>
            </a:r>
            <a:r>
              <a:rPr lang="ru-RU" sz="2400" dirty="0" smtClean="0">
                <a:cs typeface="Times New Roman" pitchFamily="18" charset="0"/>
              </a:rPr>
              <a:t>или оболочки для ДО)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AD84-47F0-42F4-A49C-79E964A0F623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39952" y="1052736"/>
            <a:ext cx="570932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Мы воспринимаем</a:t>
            </a:r>
            <a:b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</a:b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 rot="10800000" flipV="1">
            <a:off x="4787900" y="5805488"/>
            <a:ext cx="3898900" cy="792162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rgbClr val="820019"/>
                </a:solidFill>
              </a:rPr>
              <a:t>Уильям </a:t>
            </a:r>
            <a:r>
              <a:rPr lang="ru-RU" i="1" dirty="0" err="1" smtClean="0">
                <a:solidFill>
                  <a:srgbClr val="820019"/>
                </a:solidFill>
              </a:rPr>
              <a:t>Глассер</a:t>
            </a:r>
            <a:endParaRPr lang="ru-RU" i="1" dirty="0" smtClean="0">
              <a:solidFill>
                <a:srgbClr val="820019"/>
              </a:solidFill>
            </a:endParaRP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81" name="Содержимое 9" descr="ce4f02ad2847007e029dd9dd83c499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429000"/>
            <a:ext cx="4392613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48064" y="1628799"/>
            <a:ext cx="3538736" cy="4752529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10%  из того, что мы ЧИТАЕМ,</a:t>
            </a:r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20%  из того, что мы СЛЫШИМ,</a:t>
            </a:r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30%  из того, что мы ВИДИМ,</a:t>
            </a:r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50%  из того, что мы ВИДИМ и СЛЫШИМ,</a:t>
            </a:r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70%  из того, что ОБСУЖДАЕМ с другими,</a:t>
            </a:r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80%  из того, что мы ИСПЫТЫВАЕМ лично,</a:t>
            </a:r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95%  из того, что мы ПРЕПОДАЁМ кому-то ещё</a:t>
            </a:r>
            <a:r>
              <a:rPr lang="ru-RU" dirty="0" smtClean="0"/>
              <a:t>.</a:t>
            </a:r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4583" name="Рисунок 10" descr="4d7ff48a76abe784d5164ed57debf2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1944687" cy="242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Рисунок 11" descr="3516df4c0e481509831108b2f2eeaac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550" y="1124743"/>
            <a:ext cx="1701649" cy="201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2"/>
          <p:cNvSpPr txBox="1">
            <a:spLocks noChangeArrowheads="1"/>
          </p:cNvSpPr>
          <p:nvPr/>
        </p:nvSpPr>
        <p:spPr bwMode="auto">
          <a:xfrm>
            <a:off x="3348038" y="620713"/>
            <a:ext cx="547211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«Скажи мне, </a:t>
            </a:r>
          </a:p>
          <a:p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                    и я забуду.</a:t>
            </a:r>
          </a:p>
          <a:p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Покажи мне, –  </a:t>
            </a:r>
          </a:p>
          <a:p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                  я смогу запомнить.</a:t>
            </a:r>
          </a:p>
          <a:p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Позволь мне это сделать самому,</a:t>
            </a:r>
          </a:p>
          <a:p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И это станет моим навсегда»</a:t>
            </a:r>
          </a:p>
          <a:p>
            <a:endParaRPr lang="ru-RU" sz="3200" dirty="0">
              <a:solidFill>
                <a:srgbClr val="9E0000"/>
              </a:solidFill>
              <a:latin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</a:rPr>
              <a:t>                       </a:t>
            </a:r>
            <a:r>
              <a:rPr lang="ru-RU" sz="2800" i="1" dirty="0">
                <a:latin typeface="Times New Roman" pitchFamily="18" charset="0"/>
              </a:rPr>
              <a:t>Древняя мудрость</a:t>
            </a:r>
            <a:r>
              <a:rPr lang="ru-RU" sz="2400" b="1" i="1" dirty="0">
                <a:latin typeface="Times New Roman" pitchFamily="18" charset="0"/>
              </a:rPr>
              <a:t>      </a:t>
            </a:r>
            <a:r>
              <a:rPr lang="ru-RU" sz="2400" i="1" dirty="0">
                <a:latin typeface="Times New Roman" pitchFamily="18" charset="0"/>
              </a:rPr>
              <a:t>                                                                                       </a:t>
            </a:r>
          </a:p>
        </p:txBody>
      </p:sp>
      <p:pic>
        <p:nvPicPr>
          <p:cNvPr id="25603" name="Picture 5" descr="DSC01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046412" cy="431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8229600" cy="5669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dirty="0" err="1" smtClean="0">
                <a:cs typeface="Times New Roman" pitchFamily="18" charset="0"/>
              </a:rPr>
              <a:t>Загвязинский</a:t>
            </a:r>
            <a:r>
              <a:rPr lang="ru-RU" dirty="0" smtClean="0">
                <a:cs typeface="Times New Roman" pitchFamily="18" charset="0"/>
              </a:rPr>
              <a:t> В.И. Теория обучения: Современная интерпретация. – М.: Издательский центр «Академия», 2001.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 err="1" smtClean="0">
                <a:cs typeface="Times New Roman" pitchFamily="18" charset="0"/>
              </a:rPr>
              <a:t>Состояне</a:t>
            </a:r>
            <a:r>
              <a:rPr lang="ru-RU" dirty="0" smtClean="0">
                <a:cs typeface="Times New Roman" pitchFamily="18" charset="0"/>
              </a:rPr>
              <a:t> информатизации общего образования / Аналитический обзор. – М.: ООО «</a:t>
            </a:r>
            <a:r>
              <a:rPr lang="ru-RU" dirty="0" err="1" smtClean="0">
                <a:cs typeface="Times New Roman" pitchFamily="18" charset="0"/>
              </a:rPr>
              <a:t>Аллана</a:t>
            </a:r>
            <a:r>
              <a:rPr lang="ru-RU" dirty="0" smtClean="0">
                <a:cs typeface="Times New Roman" pitchFamily="18" charset="0"/>
              </a:rPr>
              <a:t>», 2003.</a:t>
            </a:r>
          </a:p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3000" dirty="0" smtClean="0">
                <a:cs typeface="Times New Roman" pitchFamily="18" charset="0"/>
                <a:hlinkClick r:id="rId2"/>
              </a:rPr>
              <a:t>://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3000" dirty="0" smtClean="0">
                <a:cs typeface="Times New Roman" pitchFamily="18" charset="0"/>
                <a:hlinkClick r:id="rId2"/>
              </a:rPr>
              <a:t>.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ecdl</a:t>
            </a:r>
            <a:r>
              <a:rPr lang="ru-RU" sz="3000" dirty="0" smtClean="0">
                <a:cs typeface="Times New Roman" pitchFamily="18" charset="0"/>
                <a:hlinkClick r:id="rId2"/>
              </a:rPr>
              <a:t>-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3000" dirty="0" smtClean="0">
                <a:cs typeface="Times New Roman" pitchFamily="18" charset="0"/>
                <a:hlinkClick r:id="rId2"/>
              </a:rPr>
              <a:t>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r>
              <a:rPr lang="ru-RU" sz="3000" dirty="0" smtClean="0">
                <a:cs typeface="Times New Roman" pitchFamily="18" charset="0"/>
              </a:rPr>
              <a:t> - стандарт «Европейские Компьютерные права».</a:t>
            </a:r>
          </a:p>
          <a:p>
            <a:pPr marL="533400" indent="-533400">
              <a:buFont typeface="Wingdings" pitchFamily="2" charset="2"/>
              <a:buNone/>
            </a:pPr>
            <a:endParaRPr lang="ru-RU" dirty="0" smtClean="0">
              <a:cs typeface="Times New Roman" pitchFamily="18" charset="0"/>
            </a:endParaRPr>
          </a:p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ru-RU" sz="3000" dirty="0" smtClean="0"/>
          </a:p>
          <a:p>
            <a:pPr marL="533400" indent="-533400">
              <a:buFont typeface="Wingdings" pitchFamily="2" charset="2"/>
              <a:buAutoNum type="arabicPeriod"/>
            </a:pPr>
            <a:endParaRPr lang="ru-RU" dirty="0" smtClean="0"/>
          </a:p>
          <a:p>
            <a:pPr marL="533400" indent="-533400">
              <a:buFont typeface="Wingdings" pitchFamily="2" charset="2"/>
              <a:buAutoNum type="arabicPeriod"/>
            </a:pPr>
            <a:endParaRPr lang="ru-RU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B89FF-CE27-4E61-B56C-D4B06EF04D55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229600" cy="5669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Изменения в современном образовании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cs typeface="Times New Roman" pitchFamily="18" charset="0"/>
              </a:rPr>
              <a:t>Меняются цели и задачи, стоящие перед образованием, происходит перенос с усвоения знаний на формирование компетентности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cs typeface="Times New Roman" pitchFamily="18" charset="0"/>
              </a:rPr>
              <a:t>Личностно-ориентированное образование: ведущий вид  деятельности – познавательная, деятельность учения).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cs typeface="Times New Roman" pitchFamily="18" charset="0"/>
              </a:rPr>
              <a:t>Изменяется понимание «</a:t>
            </a:r>
            <a:r>
              <a:rPr lang="ru-RU" sz="2400" dirty="0" err="1" smtClean="0">
                <a:cs typeface="Times New Roman" pitchFamily="18" charset="0"/>
              </a:rPr>
              <a:t>фундаментализации</a:t>
            </a:r>
            <a:r>
              <a:rPr lang="ru-RU" sz="2400" dirty="0" smtClean="0">
                <a:cs typeface="Times New Roman" pitchFamily="18" charset="0"/>
              </a:rPr>
              <a:t>» образования (база для непрерывного </a:t>
            </a:r>
            <a:r>
              <a:rPr lang="ru-RU" sz="2400" dirty="0" err="1" smtClean="0">
                <a:cs typeface="Times New Roman" pitchFamily="18" charset="0"/>
              </a:rPr>
              <a:t>образования,уметь</a:t>
            </a:r>
            <a:r>
              <a:rPr lang="ru-RU" sz="2400" dirty="0" smtClean="0">
                <a:cs typeface="Times New Roman" pitchFamily="18" charset="0"/>
              </a:rPr>
              <a:t>, владея системой знаний).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	Это способствует внедрению новых педагогических технологий в образовательный процесс отечественной школы.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DEFD1-8B7D-40FE-AFB2-ADB87ED3661C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Суть понятия 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 новые информационные </a:t>
            </a: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технологии в образовании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Двойственная трактовка ИТ: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Научное направление (совокупность знаний о способах и средствах работы с информационными ресурсами).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Конкретный способ работы с информацией (способ и средства сбора , обработки и передачи информации для получения новых сведений об изучаемом объекте).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	(В какой-то степени все педагогические технологии являются информационными – обмен информации между педагогом и обучающимся)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C1DA5-D242-4F25-BD44-4A493F5B33B2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Педагогические цели 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использования новых  </a:t>
            </a: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ИКТ в 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lang="ru-RU" sz="3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ru-RU" sz="2400" dirty="0" smtClean="0">
                <a:cs typeface="Times New Roman" pitchFamily="18" charset="0"/>
              </a:rPr>
              <a:t>Развитие личности обучающегося - подготовка к самостоятельной продуктивной деятельности в условиях информационного общества:</a:t>
            </a:r>
          </a:p>
          <a:p>
            <a:pPr marL="952500" lvl="1" indent="-495300"/>
            <a:r>
              <a:rPr lang="ru-RU" dirty="0" smtClean="0">
                <a:cs typeface="Times New Roman" pitchFamily="18" charset="0"/>
              </a:rPr>
              <a:t>развитие мышления,</a:t>
            </a:r>
          </a:p>
          <a:p>
            <a:pPr marL="952500" lvl="1" indent="-495300"/>
            <a:r>
              <a:rPr lang="ru-RU" dirty="0" smtClean="0">
                <a:cs typeface="Times New Roman" pitchFamily="18" charset="0"/>
              </a:rPr>
              <a:t>развитие коммуникативных способностей,</a:t>
            </a:r>
          </a:p>
          <a:p>
            <a:pPr marL="952500" lvl="1" indent="-495300"/>
            <a:r>
              <a:rPr lang="ru-RU" dirty="0" smtClean="0">
                <a:cs typeface="Times New Roman" pitchFamily="18" charset="0"/>
              </a:rPr>
              <a:t>развитие навыков исследовательской деятельности,</a:t>
            </a:r>
          </a:p>
          <a:p>
            <a:pPr marL="952500" lvl="1" indent="-495300"/>
            <a:r>
              <a:rPr lang="ru-RU" dirty="0" smtClean="0">
                <a:cs typeface="Times New Roman" pitchFamily="18" charset="0"/>
              </a:rPr>
              <a:t>формирование умений принимать решения в сложных ситуациях,</a:t>
            </a:r>
          </a:p>
          <a:p>
            <a:pPr marL="952500" lvl="1" indent="-495300"/>
            <a:r>
              <a:rPr lang="ru-RU" dirty="0" smtClean="0">
                <a:cs typeface="Times New Roman" pitchFamily="18" charset="0"/>
              </a:rPr>
              <a:t>формирование информационной культуры.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EE8BC-15F0-4E1C-8BB0-43D9FCC7B20B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Rectangle 16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772400" cy="83671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ИКТ компетентности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25" name="Group 17"/>
          <p:cNvGraphicFramePr>
            <a:graphicFrameLocks noGrp="1"/>
          </p:cNvGraphicFramePr>
          <p:nvPr>
            <p:ph type="tbl" idx="1"/>
          </p:nvPr>
        </p:nvGraphicFramePr>
        <p:xfrm>
          <a:off x="323528" y="1556792"/>
          <a:ext cx="8641282" cy="4805088"/>
        </p:xfrm>
        <a:graphic>
          <a:graphicData uri="http://schemas.openxmlformats.org/drawingml/2006/table">
            <a:tbl>
              <a:tblPr/>
              <a:tblGrid>
                <a:gridCol w="999883"/>
                <a:gridCol w="7641399"/>
              </a:tblGrid>
              <a:tr h="1939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нахождение информации с использованием ресурсов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Internet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простых (без рисунков и таблиц) и сложных (с таблицами, рисунками и схемами) документов в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расчетных таблиц в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Excel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 использованием формул, а также математических, логических, статистических функций, построение диаграмм;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баз данных однотабличных и многотабличных, построение запросов, форм и отчетов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Про-фес-сио-наль-ный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использование ресурсов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Internet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для поиска информации для организации образовательной деятельности школьников;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использование текстовых процессоров для оформления учебно-программной документации и создания материалов для учебного процесса;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использование табличных процессоров для рейтинговой системы оценки и создания компьютерных тестов;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использование СУБД  для учета результатов образовательной деятельности школьников;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использование специализированных инструментальных систем для создания компьютерных тестов;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разработка и использование электронных УМК; </a:t>
                      </a:r>
                    </a:p>
                    <a:p>
                      <a:pPr marL="0" marR="0" lvl="0" indent="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использование инструментальных программ для создания собственных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Internet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-ресурсов.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49726-7F17-41C3-ADC3-FF33477C8341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3623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Создание банка интернет - ресурсов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43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8569325" cy="504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55776" y="548680"/>
            <a:ext cx="3673475" cy="3594100"/>
          </a:xfrm>
          <a:noFill/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042988" y="4292600"/>
            <a:ext cx="2439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</a:rPr>
              <a:t>Модели обучения</a:t>
            </a:r>
          </a:p>
          <a:p>
            <a:pPr algn="ctr"/>
            <a:r>
              <a:rPr lang="ru-RU" b="1" i="1" dirty="0">
                <a:latin typeface="Times New Roman" pitchFamily="18" charset="0"/>
              </a:rPr>
              <a:t>с применением ИКТ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056188" y="45005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148263" y="4292600"/>
            <a:ext cx="2820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</a:rPr>
              <a:t>Традиционные модели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 обучения</a:t>
            </a:r>
            <a:endParaRPr lang="en-US">
              <a:latin typeface="Book Antiqua" pitchFamily="18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84138" y="5084763"/>
            <a:ext cx="8883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</a:rPr>
              <a:t>Оптимальное решение – 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модель, объединяющая в себе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 лучшие стороны этих подходов.</a:t>
            </a:r>
            <a:endParaRPr lang="en-US" sz="2400" b="1" i="1" dirty="0">
              <a:latin typeface="Book Antiqua" pitchFamily="18" charset="0"/>
            </a:endParaRPr>
          </a:p>
          <a:p>
            <a:pPr algn="ctr"/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Взаимосвязь педагогических </a:t>
            </a:r>
            <a:r>
              <a:rPr lang="ru-RU" sz="3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новых  </a:t>
            </a:r>
            <a:r>
              <a:rPr lang="ru-RU" sz="3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информационных технологий</a:t>
            </a:r>
          </a:p>
        </p:txBody>
      </p:sp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3C26-415F-4F51-A93A-DD4A826F27C7}" type="slidenum">
              <a:rPr lang="ru-RU"/>
              <a:pPr>
                <a:defRPr/>
              </a:pPr>
              <a:t>9</a:t>
            </a:fld>
            <a:endParaRPr lang="ru-RU"/>
          </a:p>
        </p:txBody>
      </p:sp>
      <p:grpSp>
        <p:nvGrpSpPr>
          <p:cNvPr id="12292" name="Group 25"/>
          <p:cNvGrpSpPr>
            <a:grpSpLocks/>
          </p:cNvGrpSpPr>
          <p:nvPr/>
        </p:nvGrpSpPr>
        <p:grpSpPr bwMode="auto">
          <a:xfrm>
            <a:off x="539750" y="2025650"/>
            <a:ext cx="8353425" cy="4319588"/>
            <a:chOff x="340" y="1207"/>
            <a:chExt cx="5262" cy="2721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919" y="2155"/>
              <a:ext cx="2099" cy="8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ИНФОРМАЦИОННЫЕ</a:t>
              </a:r>
            </a:p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ТЕХНОЛОГИИ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519" y="1207"/>
              <a:ext cx="2056" cy="5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Технология</a:t>
              </a:r>
              <a:br>
                <a:rPr lang="ru-RU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ru-RU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модульного обучения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3318" y="1207"/>
              <a:ext cx="2056" cy="5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Проектный метод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476" y="3392"/>
              <a:ext cx="2056" cy="5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Технология развития </a:t>
              </a:r>
              <a:b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критического мышления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232" y="3392"/>
              <a:ext cx="2055" cy="5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Групповое обучение</a:t>
              </a: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H="1" flipV="1">
              <a:off x="1788" y="1743"/>
              <a:ext cx="875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138" y="1743"/>
              <a:ext cx="787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V="1">
              <a:off x="3100" y="1743"/>
              <a:ext cx="831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>
              <a:off x="3363" y="1743"/>
              <a:ext cx="830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V="1">
              <a:off x="1568" y="2979"/>
              <a:ext cx="832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>
              <a:off x="1832" y="2979"/>
              <a:ext cx="830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H="1" flipV="1">
              <a:off x="2882" y="2979"/>
              <a:ext cx="874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232" y="2979"/>
              <a:ext cx="786" cy="4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6" name="Rectangle 19"/>
            <p:cNvSpPr>
              <a:spLocks noChangeArrowheads="1"/>
            </p:cNvSpPr>
            <p:nvPr/>
          </p:nvSpPr>
          <p:spPr bwMode="auto">
            <a:xfrm>
              <a:off x="4263" y="2296"/>
              <a:ext cx="1339" cy="5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Обучение в </a:t>
              </a:r>
            </a:p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сотрудничестве</a:t>
              </a:r>
            </a:p>
          </p:txBody>
        </p:sp>
        <p:sp>
          <p:nvSpPr>
            <p:cNvPr id="12307" name="Rectangle 20"/>
            <p:cNvSpPr>
              <a:spLocks noChangeArrowheads="1"/>
            </p:cNvSpPr>
            <p:nvPr/>
          </p:nvSpPr>
          <p:spPr bwMode="auto">
            <a:xfrm>
              <a:off x="340" y="2273"/>
              <a:ext cx="1339" cy="5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Портфель</a:t>
              </a:r>
            </a:p>
            <a:p>
              <a:pPr algn="ctr"/>
              <a:r>
                <a:rPr lang="ru-RU" sz="2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ученика</a:t>
              </a:r>
            </a:p>
          </p:txBody>
        </p:sp>
        <p:sp>
          <p:nvSpPr>
            <p:cNvPr id="12308" name="Line 21"/>
            <p:cNvSpPr>
              <a:spLocks noChangeShapeType="1"/>
            </p:cNvSpPr>
            <p:nvPr/>
          </p:nvSpPr>
          <p:spPr bwMode="auto">
            <a:xfrm flipH="1" flipV="1">
              <a:off x="1678" y="2614"/>
              <a:ext cx="24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09" name="Line 22"/>
            <p:cNvSpPr>
              <a:spLocks noChangeShapeType="1"/>
            </p:cNvSpPr>
            <p:nvPr/>
          </p:nvSpPr>
          <p:spPr bwMode="auto">
            <a:xfrm>
              <a:off x="4014" y="2636"/>
              <a:ext cx="24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10" name="Line 23"/>
            <p:cNvSpPr>
              <a:spLocks noChangeShapeType="1"/>
            </p:cNvSpPr>
            <p:nvPr/>
          </p:nvSpPr>
          <p:spPr bwMode="auto">
            <a:xfrm flipH="1" flipV="1">
              <a:off x="4014" y="2455"/>
              <a:ext cx="24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311" name="Line 24"/>
            <p:cNvSpPr>
              <a:spLocks noChangeShapeType="1"/>
            </p:cNvSpPr>
            <p:nvPr/>
          </p:nvSpPr>
          <p:spPr bwMode="auto">
            <a:xfrm>
              <a:off x="1678" y="2455"/>
              <a:ext cx="24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1053</Words>
  <Application>Microsoft Office PowerPoint</Application>
  <PresentationFormat>Экран (4:3)</PresentationFormat>
  <Paragraphs>216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Важнейшее условие и одновременно средство формирования  новой системы образования –  информационно-образовательная среда</vt:lpstr>
      <vt:lpstr>Изменения в современном образовании</vt:lpstr>
      <vt:lpstr>Суть понятия « новые информационные технологии в образовании»</vt:lpstr>
      <vt:lpstr>Педагогические цели использования новых  ИКТ в образовании</vt:lpstr>
      <vt:lpstr>Структура и содержание ИКТ компетентности педагога</vt:lpstr>
      <vt:lpstr>Создание банка интернет - ресурсов</vt:lpstr>
      <vt:lpstr>Слайд 8</vt:lpstr>
      <vt:lpstr>Взаимосвязь педагогических и новых  информационных технологий</vt:lpstr>
      <vt:lpstr>Основные направления использования современного ИКТ в образовании</vt:lpstr>
      <vt:lpstr>Представление материалов с помощью компьютера и SMART доски </vt:lpstr>
      <vt:lpstr>Создание и использование сайтов</vt:lpstr>
      <vt:lpstr>Слайд 13</vt:lpstr>
      <vt:lpstr>Интерактивная доска на уроке </vt:lpstr>
      <vt:lpstr>Слайд 15</vt:lpstr>
      <vt:lpstr>Слайд 16</vt:lpstr>
      <vt:lpstr>Слайд 17</vt:lpstr>
      <vt:lpstr>Слайд 18</vt:lpstr>
      <vt:lpstr>Слайд 19</vt:lpstr>
      <vt:lpstr>Использование мультимедиа</vt:lpstr>
      <vt:lpstr>Дистанционное обучение</vt:lpstr>
      <vt:lpstr>Мы воспринимаем </vt:lpstr>
      <vt:lpstr>Слайд 23</vt:lpstr>
      <vt:lpstr>Использованные ресурсы: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 в образовательном процессе</dc:title>
  <dc:creator>USER</dc:creator>
  <cp:lastModifiedBy>Home</cp:lastModifiedBy>
  <cp:revision>16</cp:revision>
  <dcterms:created xsi:type="dcterms:W3CDTF">2015-02-11T17:10:25Z</dcterms:created>
  <dcterms:modified xsi:type="dcterms:W3CDTF">2018-12-24T21:32:18Z</dcterms:modified>
</cp:coreProperties>
</file>