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4"/>
  </p:notesMasterIdLst>
  <p:sldIdLst>
    <p:sldId id="267" r:id="rId2"/>
    <p:sldId id="257" r:id="rId3"/>
    <p:sldId id="272" r:id="rId4"/>
    <p:sldId id="279" r:id="rId5"/>
    <p:sldId id="273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6" r:id="rId14"/>
    <p:sldId id="271" r:id="rId15"/>
    <p:sldId id="264" r:id="rId16"/>
    <p:sldId id="269" r:id="rId17"/>
    <p:sldId id="276" r:id="rId18"/>
    <p:sldId id="274" r:id="rId19"/>
    <p:sldId id="277" r:id="rId20"/>
    <p:sldId id="278" r:id="rId21"/>
    <p:sldId id="275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B96C-D39F-4C3D-9EDE-4E3734971684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1FF0B-F60F-46F0-82D7-A5542CA23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1FF0B-F60F-46F0-82D7-A5542CA23D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4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1FF0B-F60F-46F0-82D7-A5542CA23D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5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1FF0B-F60F-46F0-82D7-A5542CA23D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1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4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9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2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8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5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42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A2008C-4E55-4E81-9F50-3F55A3D5525C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393076-C69D-435E-8015-B1437003B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680996" y="2525914"/>
            <a:ext cx="7014900" cy="306734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Мастер-класс по теме: </a:t>
            </a: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«Применение 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кейс-метода в организации учебно-образовательного 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</a:rPr>
              <a:t>процесса» 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201" y="5570090"/>
            <a:ext cx="9738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Составители: </a:t>
            </a:r>
          </a:p>
          <a:p>
            <a:r>
              <a:rPr lang="ru-RU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Хаустова Л.И., преподаватель Основ микробиологии и иммунологии, к.б.н.</a:t>
            </a:r>
          </a:p>
          <a:p>
            <a:r>
              <a:rPr lang="ru-RU" dirty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Мусиенко А.Б., преподаватель Основ микробиологии и иммунологии</a:t>
            </a:r>
            <a:endParaRPr lang="ru-RU" dirty="0">
              <a:ln w="1016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914" y="394757"/>
            <a:ext cx="10799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900" cmpd="sng">
                  <a:solidFill>
                    <a:schemeClr val="accent4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</a:p>
          <a:p>
            <a:pPr algn="ctr"/>
            <a:r>
              <a:rPr lang="ru-RU" sz="1600" b="1" dirty="0">
                <a:ln w="900" cmpd="sng">
                  <a:solidFill>
                    <a:schemeClr val="accent4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ОБРАЗОВАТЕЛЬНОЕ УЧРЕЖДЕНИЕ ДЕПАРТАМЕНТА ЗДРАВООХРАНЕНИЯ ГОРОДА МОСКВЫ</a:t>
            </a:r>
            <a:br>
              <a:rPr lang="ru-RU" sz="1600" b="1" dirty="0">
                <a:ln w="900" cmpd="sng">
                  <a:solidFill>
                    <a:schemeClr val="accent4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900" cmpd="sng">
                  <a:solidFill>
                    <a:schemeClr val="accent4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«МЕДИЦИНСКИЙ КОЛЛЕДЖ №2»</a:t>
            </a:r>
          </a:p>
        </p:txBody>
      </p:sp>
    </p:spTree>
    <p:extLst>
      <p:ext uri="{BB962C8B-B14F-4D97-AF65-F5344CB8AC3E}">
        <p14:creationId xmlns:p14="http://schemas.microsoft.com/office/powerpoint/2010/main" val="3006899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61796" y="1332280"/>
            <a:ext cx="7420865" cy="4822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5148" y="649223"/>
            <a:ext cx="108905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tabLst>
                <a:tab pos="450850" algn="l"/>
                <a:tab pos="1163638" algn="l"/>
                <a:tab pos="16208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ПРОВЕДЕНИЯ  ЗАНЯТИЯ КЕЙС - МЕТОДОМ </a:t>
            </a:r>
          </a:p>
        </p:txBody>
      </p:sp>
      <p:pic>
        <p:nvPicPr>
          <p:cNvPr id="7170" name="Picture 2" descr="http://pngimg.com/uploads/teacher/teacher_PNG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44"/>
          <a:stretch/>
        </p:blipFill>
        <p:spPr bwMode="auto">
          <a:xfrm>
            <a:off x="7652518" y="4435523"/>
            <a:ext cx="2230143" cy="22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Марина\Desktop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3741" y="1084242"/>
            <a:ext cx="6849213" cy="4932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060704" y="478337"/>
            <a:ext cx="102321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(АЛГОРИТМ) РАБОТЫ ПО КЕЙС-МЕТОДУ</a:t>
            </a:r>
          </a:p>
        </p:txBody>
      </p:sp>
      <p:pic>
        <p:nvPicPr>
          <p:cNvPr id="5" name="Picture 2" descr="http://pngimg.com/uploads/teacher/teacher_PNG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44"/>
          <a:stretch/>
        </p:blipFill>
        <p:spPr bwMode="auto">
          <a:xfrm>
            <a:off x="7737577" y="2541895"/>
            <a:ext cx="3760438" cy="38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651" y="735633"/>
            <a:ext cx="8231101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Важной проблемой обучения посредством применения  кейс-метода  является проблема оценивания деятельности студентов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данной разработке представлена 40 - бальная система исчисления оценки. 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 многокомпонентный метод формирования итоговой оценки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Составными общей оценки будут оценки за следующие позиции: </a:t>
            </a: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в занятии, измеренное уровнем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подготовленные презентации, доклады,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рефераты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студента в аудитории представляется минимальной мерой участия в дискуссии. Даже если студент молчит все время, он непроизвольно воспринимает мысли, которые высказываются другими, и следит за логикой обсуждения. Просто присутствие на всех занятиях обеспечивает положительное минимальное значение оценки за компонент «активность в обсуждении</a:t>
            </a: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Кейс - методика требует оценивание не только набора определенных знаний, но и  умение студентов анализировать конкретную ситуацию, принимать решение, логически мыслить. Поэтому основную долю заданий  должны составлять презентации на конкретные ситуации, их анализ и обсуждение. </a:t>
            </a:r>
          </a:p>
        </p:txBody>
      </p:sp>
      <p:pic>
        <p:nvPicPr>
          <p:cNvPr id="8194" name="Picture 2" descr="https://f3.upet.com/o_k2y1Dzz5IV_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" b="100000" l="0" r="97266">
                        <a14:foregroundMark x1="25313" y1="29218" x2="60547" y2="22428"/>
                        <a14:foregroundMark x1="69688" y1="12757" x2="9531" y2="36008"/>
                        <a14:foregroundMark x1="16328" y1="15741" x2="68594" y2="34259"/>
                        <a14:foregroundMark x1="65703" y1="14918" x2="41484" y2="42798"/>
                        <a14:foregroundMark x1="26406" y1="38889" x2="68047" y2="32407"/>
                        <a14:foregroundMark x1="71563" y1="32819" x2="68984" y2="8951"/>
                        <a14:foregroundMark x1="72813" y1="9362" x2="12109" y2="14918"/>
                        <a14:foregroundMark x1="12109" y1="14918" x2="14297" y2="41770"/>
                        <a14:foregroundMark x1="13984" y1="42490" x2="77266" y2="34259"/>
                        <a14:foregroundMark x1="77266" y1="35700" x2="73906" y2="6996"/>
                        <a14:foregroundMark x1="74531" y1="7716" x2="18359" y2="38169"/>
                        <a14:foregroundMark x1="18359" y1="24588" x2="69922" y2="26337"/>
                        <a14:foregroundMark x1="51719" y1="14918" x2="39844" y2="36008"/>
                        <a14:foregroundMark x1="47344" y1="18827" x2="29766" y2="19547"/>
                        <a14:foregroundMark x1="68047" y1="22942" x2="58906" y2="22942"/>
                        <a14:foregroundMark x1="83281" y1="85494" x2="82969" y2="96399"/>
                        <a14:foregroundMark x1="83516" y1="87449" x2="82344" y2="97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07" y="4804012"/>
            <a:ext cx="2704840" cy="2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ин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406" y="1081960"/>
            <a:ext cx="8175009" cy="608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01003" y="558740"/>
            <a:ext cx="92627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146050" algn="ctr"/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ОЦЕНКИ ПО КЕЙС – ЗАДАНИЯМ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597">
            <a:off x="-254858" y="3782986"/>
            <a:ext cx="4318704" cy="34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68795" y="0"/>
            <a:ext cx="8584136" cy="6870859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40 - 30 баллов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малая группа владеет материалом в полной мере, представление материала соответствует  указанным критериям (не менее 8),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29 - 20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малая группа владеет материалом в достаточной мере, представление материала соответствует почти всем критериям (не менее 6),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AutoNum type="arabicPlain" startAt="29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19 - 10 баллов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малая группа владеет материалом не в полной мере, представление материала не соответствует всем критериям (не менее 4),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Менее 10 баллов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малая группа не владеет материалом, представление материала соответствует  лишь отдельным критериям (менее 2),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 критическая (2),  однако,   физическое присутствие обеспечивает положительное минимальное значение оценки.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banner2.kisspng.com/20180418/lse/kisspng-owl-photography-clip-art-owl-5ad761637778c2.96933639152406461148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94" y="866236"/>
            <a:ext cx="3784105" cy="54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afanews.com/new/images/v-krymu-otmechayut-chto-zabolevaemost-kishechnymi-infektsiyami-na-22-vyshe-obychnogo__1_2018-09-12-11-38-0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070" y1="59342" x2="72070" y2="78331"/>
                        <a14:foregroundMark x1="68945" y1="53446" x2="63477" y2="58116"/>
                        <a14:foregroundMark x1="65820" y1="63629" x2="62305" y2="64548"/>
                        <a14:foregroundMark x1="63867" y1="63017" x2="66211" y2="71899"/>
                        <a14:foregroundMark x1="52441" y1="79250" x2="43066" y2="77106"/>
                        <a14:foregroundMark x1="27051" y1="23660" x2="29395" y2="31700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/>
          <a:stretch/>
        </p:blipFill>
        <p:spPr bwMode="auto">
          <a:xfrm>
            <a:off x="7820166" y="1348885"/>
            <a:ext cx="3907807" cy="52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614" y="1444420"/>
            <a:ext cx="7771105" cy="400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«Инфекции, связанные с оказанием медицинской помощи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проведенные в разных странах мира, свидетельствуют о значительном распространении </a:t>
            </a:r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ИСМП </a:t>
            </a:r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(6-8%), большом медицинском и социально-экономическом ущербе, наносимом ими.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определяет актуальность проблемы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ИСМП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здравоохранения и обосновывает  необходимость   углубленного освоения   студентами темы 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«Инфекции, связанные с оказанием медицинской помощи». 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состоит из 3 структурированных кейсов, содержащих по 3 вопроса, отражающих  все аспекты проблемы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ИСМП. Каждый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кейс разрабатывается малой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группой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студентов. Малая группа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необходимой информации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ее анализ,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презентаций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докладов,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рефератов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прямом </a:t>
            </a:r>
            <a:endParaRPr lang="ru-RU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обсуждении проблемы ИСМП. </a:t>
            </a:r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frame1.loadup.ru/d7/82/2019391.7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412" y="4241633"/>
            <a:ext cx="4066054" cy="253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60060" y="540724"/>
            <a:ext cx="101610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КЕЙС-МЕТОДА НА ПРАКТИКЕ В РАМКАХ ДИСЦИПЛИНЫ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иммунологии</a:t>
            </a:r>
          </a:p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56350"/>
              </p:ext>
            </p:extLst>
          </p:nvPr>
        </p:nvGraphicFramePr>
        <p:xfrm>
          <a:off x="323850" y="188913"/>
          <a:ext cx="8496300" cy="2160588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8496300"/>
              </a:tblGrid>
              <a:tr h="2160588">
                <a:tc>
                  <a:txBody>
                    <a:bodyPr/>
                    <a:lstStyle/>
                    <a:p>
                      <a:pPr marL="10382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628650" algn="l"/>
                        </a:tabLst>
                      </a:pPr>
                      <a:endParaRPr kumimoji="0" lang="ru-RU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7429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 Unicode" pitchFamily="34" charset="0"/>
                        <a:buAutoNum type="arabicPeriod"/>
                        <a:tabLst>
                          <a:tab pos="269875" algn="l"/>
                          <a:tab pos="628650" algn="l"/>
                        </a:tabLst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КЕЙС: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269875" algn="l"/>
                          <a:tab pos="719138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ПОНЯТИЕ О ИСМП  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9875" algn="l"/>
                          <a:tab pos="719138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(БОЛЬНИЧНАЯ, ГОСПИТАЛЬНАЯ,  НОЗОКОМИАЛЬНАЯ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9875" algn="l"/>
                          <a:tab pos="62865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ИСТОРИЯ ПРОБЛЕМЫ ИСМП</a:t>
                      </a:r>
                    </a:p>
                    <a:p>
                      <a:pPr marL="630238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9875" algn="l"/>
                          <a:tab pos="62865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3.ГОСПИТАЛЬНЫЕ ШТАММЫ  МИКРООРГАНИЗМОВ (МИКРОБНЫЙ ПЕЙЗАЖ ИСМП)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28566"/>
              </p:ext>
            </p:extLst>
          </p:nvPr>
        </p:nvGraphicFramePr>
        <p:xfrm>
          <a:off x="2514600" y="2349500"/>
          <a:ext cx="9363456" cy="195732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363456"/>
              </a:tblGrid>
              <a:tr h="19573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9875" algn="l"/>
                          <a:tab pos="495300" algn="l"/>
                        </a:tabLst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2.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КЕЙС:</a:t>
                      </a:r>
                    </a:p>
                    <a:p>
                      <a:pPr marL="457200" marR="0" lvl="0" indent="-7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269875" algn="l"/>
                          <a:tab pos="457200" algn="l"/>
                          <a:tab pos="495300" algn="l"/>
                          <a:tab pos="719138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 ИСТОЧНИКИ, МЕХАНИЗМЫ, ПУТИ РАСПРОСТРАНЕНИЯ ИСМП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2. СПЕЦИФИЧЕСКИЕ РЕЖИМНЫЕ МЕРОПРИЯТИЯ ПО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ПРОФИЛАКТИКЕ ИСМП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269875" algn="l"/>
                          <a:tab pos="457200" algn="l"/>
                          <a:tab pos="495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3. ОСНОВНЫЕ ПРИЧИНЫ ВОЗНИКНОВЕНИЯ ИСМП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87610"/>
              </p:ext>
            </p:extLst>
          </p:nvPr>
        </p:nvGraphicFramePr>
        <p:xfrm>
          <a:off x="323850" y="4306824"/>
          <a:ext cx="8496300" cy="227685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8496300"/>
              </a:tblGrid>
              <a:tr h="2276856"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69875" algn="l"/>
                          <a:tab pos="449263" algn="l"/>
                        </a:tabLst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КЕЙС: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4061"/>
                        </a:buClr>
                        <a:buSzPts val="1400"/>
                        <a:buFont typeface="+mj-lt"/>
                        <a:buNone/>
                        <a:tabLst>
                          <a:tab pos="269875" algn="l"/>
                          <a:tab pos="98901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РЕЗЕРВУАРЫ И ТИПИЧНЫЕ МЕСТА ОБИТАНИЯ МИКРООРГАНИЗМОВ В МЕДИЦИНСКИХ УЧРЕЖДЕНИЯХ 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4061"/>
                        </a:buClr>
                        <a:buSzPts val="1400"/>
                        <a:buFont typeface="+mj-lt"/>
                        <a:buNone/>
                        <a:tabLst>
                          <a:tab pos="269875" algn="l"/>
                          <a:tab pos="98901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ПРОФИЛАКТИКА ИСМП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44061"/>
                        </a:buClr>
                        <a:buSzPts val="1400"/>
                        <a:buFont typeface="+mj-lt"/>
                        <a:buNone/>
                        <a:tabLst>
                          <a:tab pos="269875" algn="l"/>
                          <a:tab pos="989013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ИНФЕКЦИОННАЯ БЕЗОПАСНОСТЬ МЕДИЦИНСКОГО ПЕРСОНАЛА ЛПУ.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pic>
        <p:nvPicPr>
          <p:cNvPr id="5" name="Picture 2" descr="https://banner2.kisspng.com/20180418/lse/kisspng-owl-photography-clip-art-owl-5ad761637778c2.96933639152406461148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687"/>
          <a:stretch/>
        </p:blipFill>
        <p:spPr bwMode="auto">
          <a:xfrm>
            <a:off x="8431076" y="3834624"/>
            <a:ext cx="3784105" cy="30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fanews.com/new/images/v-krymu-otmechayut-chto-zabolevaemost-kishechnymi-infektsiyami-na-22-vyshe-obychnogo__1_2018-09-12-11-38-0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070" y1="59342" x2="72070" y2="78331"/>
                        <a14:foregroundMark x1="68945" y1="53446" x2="63477" y2="58116"/>
                        <a14:foregroundMark x1="65820" y1="63629" x2="62305" y2="64548"/>
                        <a14:foregroundMark x1="63867" y1="63017" x2="66211" y2="71899"/>
                        <a14:foregroundMark x1="52441" y1="79250" x2="43066" y2="77106"/>
                        <a14:foregroundMark x1="27051" y1="23660" x2="29395" y2="31700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/>
          <a:stretch/>
        </p:blipFill>
        <p:spPr bwMode="auto">
          <a:xfrm>
            <a:off x="7820166" y="1348885"/>
            <a:ext cx="3907807" cy="521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079538" y="601633"/>
            <a:ext cx="10277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КЕЙС-МЕТОД  ОБУЧЕНИЯ </a:t>
            </a:r>
          </a:p>
          <a:p>
            <a:pPr algn="ctr" eaLnBrk="0" hangingPunct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ТЕМЕ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«Инфекции, связанные с оказанием медицинской помощи»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ПОНИМАНИЯ:</a:t>
            </a:r>
          </a:p>
          <a:p>
            <a:pPr algn="just" eaLnBrk="0" hangingPunct="0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87661"/>
              </p:ext>
            </p:extLst>
          </p:nvPr>
        </p:nvGraphicFramePr>
        <p:xfrm>
          <a:off x="970356" y="2526135"/>
          <a:ext cx="7341131" cy="31237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341131"/>
              </a:tblGrid>
              <a:tr h="31237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52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ИСКЛЮЧИТЕЛЬНОЙ ЗНАЧИМОСТИ ПРОБЛЕМЫ ВБИ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52425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52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ОСОБОЙ РОЛИ СРЕДНЕГО МЕДПЕРСОНАЛА  В ПРОФИЛАКТИКЕ ВБИ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52425" algn="l"/>
                        </a:tabLst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352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НЕОБХОДИМОСТИ НЕУКОСНИТЕЛЬНОГО ВЫПОЛНЕНИЯ ТРЕБОВАНИЙ САНИТАРНО-ГИГИЕНИЧЕСКОГО РЕЖИМА ЛЕЧЕБНЫХ  УЧРЕЖДЕНИЙ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ripptips.ru/wp-content/uploads/2017/04/bacteria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8" y="177421"/>
            <a:ext cx="6632812" cy="66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445" y="586854"/>
            <a:ext cx="7629098" cy="612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«Микрофлора тела человека»</a:t>
            </a:r>
          </a:p>
          <a:p>
            <a:pPr algn="just"/>
            <a:r>
              <a:rPr lang="ru-RU" sz="2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</a:t>
            </a:r>
            <a:r>
              <a:rPr lang="ru-RU" sz="2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представляет собой совокупность </a:t>
            </a:r>
            <a:r>
              <a:rPr lang="ru-RU" sz="22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микробиоценозов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характеризующихся определенным составом и занимающих тот или иной биотоп 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  <a:r>
              <a:rPr lang="ru-RU" sz="2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тела человека играет чрезвычайно важную роль в поддержании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оптимальном уровне. Это определяет актуальность проблемы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дисбактериоза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здравоохранения и обосновывает  необходимость   углубленного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освоения студентами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«Микрофлора тела человека».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Кейс состоит из 3 структурированных кейсов, содержащих по 3 вопроса, отражающих  все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аспекты темы и  проблемы дисбактериоза.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Каждый кейс разрабатывается малой группой студентов. Малая группа осуществляет сбор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необходимой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информации,  ее анализ, представляет материал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виде презентаций, докладов, рефератов, участвует в прямом </a:t>
            </a:r>
            <a:r>
              <a:rPr lang="ru-RU" sz="2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обсуждении темы. </a:t>
            </a:r>
            <a:endParaRPr lang="ru-RU" sz="2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" y="271181"/>
            <a:ext cx="9866376" cy="20005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КЕЙС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нормальной микрофлоры человека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кожи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состава нормальной микрофлоры. Причины дисбактериоза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160" y="1991809"/>
            <a:ext cx="10018776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нормальной микрофлора для жизнедеятельности и здоровья человека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кишечника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дисбактериоза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770" y="3930801"/>
            <a:ext cx="9774936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дыхательной системы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Микрофлора мочеполовой системы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восстановления нормальной микрофлоры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423081" y="713232"/>
            <a:ext cx="6124023" cy="2693968"/>
          </a:xfrm>
          <a:prstGeom prst="verticalScroll">
            <a:avLst>
              <a:gd name="adj" fmla="val 2207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“«Объединяться вместе — начало, быть вместе — прогресс, и работать вместе —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успех » 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– </a:t>
            </a:r>
            <a:r>
              <a:rPr lang="ru-RU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Henry</a:t>
            </a:r>
            <a:r>
              <a:rPr lang="ru-RU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Ford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465325" y="1215010"/>
            <a:ext cx="3985146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b="1" i="1" dirty="0">
                <a:ln w="1905"/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Хороший учитель - как свеча. </a:t>
            </a:r>
            <a:endParaRPr lang="ru-RU" altLang="ru-RU" sz="3600" b="1" i="1" dirty="0" smtClean="0">
              <a:ln w="1905"/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600" b="1" i="1" dirty="0" smtClean="0">
                <a:ln w="1905"/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Он </a:t>
            </a:r>
            <a:r>
              <a:rPr lang="ru-RU" altLang="ru-RU" sz="3600" b="1" i="1" dirty="0">
                <a:ln w="1905"/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растворяет себя для того, чтобы дать другим свет. Автор неизвестен</a:t>
            </a:r>
            <a:endParaRPr lang="ru-RU" altLang="ru-RU" sz="3600" b="1" i="1" dirty="0">
              <a:ln w="1905"/>
              <a:solidFill>
                <a:schemeClr val="accent6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0" y="3218770"/>
            <a:ext cx="5340777" cy="36392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212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053" y="625678"/>
            <a:ext cx="9504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КЕЙС-МЕТОД  ОБУЧЕНИЯ </a:t>
            </a:r>
          </a:p>
          <a:p>
            <a:pPr algn="ctr" eaLnBrk="0" hangingPunct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ТЕМЕ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«Микрофлора организма человека»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ОБЕСПЕЧИВАЕТ ФОРМИРОВАНИЕ ПОНИМАНИЯ: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5357" y="2177500"/>
            <a:ext cx="8996058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ермина «нормальная микрофлора человека»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нормальной микрофлоры в жизнедеятельности и здоровья человека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ричин и симптомов дисбактериоза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ринципов восстановления нормальной микрофлоры организма человека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59864/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20529"/>
          <a:stretch/>
        </p:blipFill>
        <p:spPr bwMode="auto">
          <a:xfrm>
            <a:off x="2689085" y="2279986"/>
            <a:ext cx="7176539" cy="4065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4978" y="567481"/>
            <a:ext cx="8904755" cy="1827579"/>
          </a:xfrm>
          <a:prstGeom prst="horizontalScroll">
            <a:avLst>
              <a:gd name="adj" fmla="val 1677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имитация реального события –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пециальные проблемные задачи, в которых студенту предлагают осмыслить реальную профессиональную ситуацию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35652" y="1665133"/>
            <a:ext cx="8174736" cy="516843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с кейсами в первый раз,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боится неизвестности: как воспримет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новшество? </a:t>
            </a:r>
            <a:endParaRPr 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обратный отклик? </a:t>
            </a:r>
            <a:endParaRPr 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станут ли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хуже учиться? </a:t>
            </a:r>
            <a:endParaRPr 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эти вопросы довольно трудно, но педагог должен попробовать: в большинстве случаев отклик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 превзойдет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самые смелые ожидания!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936" y="1127721"/>
            <a:ext cx="9010928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50"/>
              </a:lnSpc>
              <a:spcAft>
                <a:spcPts val="0"/>
              </a:spcAft>
            </a:pPr>
            <a:r>
              <a:rPr lang="ru-RU" sz="32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Небольшие рекомендации по работе с </a:t>
            </a:r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кейсами:</a:t>
            </a:r>
            <a:endParaRPr lang="ru-RU" sz="32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МикроФлора, конференция\фотоконференция\IMG_4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157" y="518615"/>
            <a:ext cx="3795762" cy="275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89" y="2967115"/>
            <a:ext cx="6678591" cy="389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37550" y="1145497"/>
            <a:ext cx="10365244" cy="2726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использованию кейс-технологий положили в далекие 1920-е годы ученые Бизнес-школы Гарварда. В то время это было связано с потребностью студентов-юристов и экономистов в разработке и анализе практического материала, причем такого, который заставляет подумать, включить логику. Само название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произошло от латинского термина «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под которым понимают нестандартную, трудноразрешимую ситуацию. Еще в 50-е годы прошлого столетия на Западе этот метод был признан одним из наиболее эффективных методов бизнес-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коучинга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была поставлена задача адаптации его под другие сферы научного знания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482" y="579660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СПРАВКА.  ИСТОКИ КЕЙС-МЕТОДА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spiriton.com.ua/wp-content/uploads/2017/08/diverse_graduates-20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" b="91583" l="0" r="98650">
                        <a14:foregroundMark x1="41250" y1="20917" x2="41850" y2="64583"/>
                        <a14:foregroundMark x1="56350" y1="24000" x2="57050" y2="71833"/>
                        <a14:foregroundMark x1="71300" y1="24750" x2="72250" y2="71250"/>
                        <a14:foregroundMark x1="25950" y1="27583" x2="25950" y2="67833"/>
                        <a14:foregroundMark x1="12350" y1="25917" x2="12800" y2="67833"/>
                        <a14:foregroundMark x1="12450" y1="16417" x2="12450" y2="16417"/>
                        <a14:foregroundMark x1="13150" y1="22667" x2="13850" y2="28000"/>
                        <a14:foregroundMark x1="17600" y1="61333" x2="17700" y2="63250"/>
                        <a14:foregroundMark x1="9700" y1="60917" x2="7550" y2="63083"/>
                        <a14:foregroundMark x1="6950" y1="63583" x2="6950" y2="63583"/>
                        <a14:foregroundMark x1="40350" y1="70083" x2="40350" y2="79833"/>
                        <a14:foregroundMark x1="44100" y1="69500" x2="43450" y2="80917"/>
                        <a14:foregroundMark x1="47550" y1="63083" x2="48250" y2="63583"/>
                        <a14:foregroundMark x1="48700" y1="63583" x2="48700" y2="63583"/>
                        <a14:foregroundMark x1="42300" y1="38667" x2="43900" y2="43833"/>
                        <a14:foregroundMark x1="51100" y1="43417" x2="52350" y2="49333"/>
                        <a14:foregroundMark x1="50150" y1="44583" x2="49500" y2="44417"/>
                        <a14:foregroundMark x1="51450" y1="43833" x2="51750" y2="42500"/>
                        <a14:foregroundMark x1="51100" y1="44417" x2="50850" y2="41917"/>
                        <a14:foregroundMark x1="77600" y1="60167" x2="78050" y2="63417"/>
                        <a14:foregroundMark x1="66850" y1="61167" x2="66750" y2="63833"/>
                        <a14:foregroundMark x1="84900" y1="70833" x2="84350" y2="80000"/>
                        <a14:foregroundMark x1="84450" y1="81917" x2="82950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0" y="3644076"/>
            <a:ext cx="5783082" cy="346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метод бизнес-</a:t>
            </a:r>
            <a:r>
              <a:rPr lang="ru-RU" b="1" dirty="0" err="1" smtClean="0">
                <a:solidFill>
                  <a:schemeClr val="accent2"/>
                </a:solidFill>
              </a:rPr>
              <a:t>коучинга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1965278"/>
            <a:ext cx="9601196" cy="39105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Суть метода</a:t>
            </a:r>
          </a:p>
          <a:p>
            <a:r>
              <a:rPr lang="ru-RU" b="1" dirty="0">
                <a:solidFill>
                  <a:schemeClr val="accent2"/>
                </a:solidFill>
              </a:rPr>
              <a:t>Коучинг (coaching) - это инструмент, предназначенный для раскрытия потенциала человека с целью максимального повышения его эффективности в персональной и профессиональной деятельности.</a:t>
            </a:r>
          </a:p>
          <a:p>
            <a:r>
              <a:rPr lang="ru-RU" b="1" dirty="0">
                <a:solidFill>
                  <a:schemeClr val="accent2"/>
                </a:solidFill>
              </a:rPr>
              <a:t>Коучинг (англ. coaching) — метод консалтинга и тренинга, в процессе которого человек, называющийся «</a:t>
            </a:r>
            <a:r>
              <a:rPr lang="ru-RU" b="1" dirty="0" err="1">
                <a:solidFill>
                  <a:schemeClr val="accent2"/>
                </a:solidFill>
              </a:rPr>
              <a:t>коуч</a:t>
            </a:r>
            <a:r>
              <a:rPr lang="ru-RU" b="1" dirty="0">
                <a:solidFill>
                  <a:schemeClr val="accent2"/>
                </a:solidFill>
              </a:rPr>
              <a:t>», помогает обучающемуся достичь некой жизненной или профессиональной цели. В отличие от </a:t>
            </a:r>
            <a:r>
              <a:rPr lang="ru-RU" b="1" dirty="0" err="1">
                <a:solidFill>
                  <a:schemeClr val="accent2"/>
                </a:solidFill>
              </a:rPr>
              <a:t>менторства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err="1">
                <a:solidFill>
                  <a:schemeClr val="accent2"/>
                </a:solidFill>
              </a:rPr>
              <a:t>коучинг</a:t>
            </a:r>
            <a:r>
              <a:rPr lang="ru-RU" b="1" dirty="0">
                <a:solidFill>
                  <a:schemeClr val="accent2"/>
                </a:solidFill>
              </a:rPr>
              <a:t> сфокусирован на достижении чётко определённых целей вместо общего развития</a:t>
            </a:r>
          </a:p>
          <a:p>
            <a:r>
              <a:rPr lang="ru-RU" b="1" dirty="0">
                <a:solidFill>
                  <a:schemeClr val="accent2"/>
                </a:solidFill>
              </a:rPr>
              <a:t>Коучинг - это набор техник, заимствованных из различных профессий, дополненный целым рядом специфических приемов и направленный на быстрое достижение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108608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С КОМПЬЮ РАБОТА\3 с компью работа\фотки конференция 24.04\IMG_5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0" y="2620370"/>
            <a:ext cx="4902557" cy="36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416" y="1137008"/>
            <a:ext cx="11031311" cy="1855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технология </a:t>
            </a:r>
            <a:r>
              <a:rPr lang="ru-RU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кейсового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 пришла в конце 1990-х.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актуальности обращения к кейсам пришло с пониманием того, что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учителем, механический пересказ текста, «линейные» ответы на вопросы педагога являются не только образовательным «тупиком», но и серьезной методологической проблемой, отказ от решения которой приводил к снижению образовательного уровня в целом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732" y="570494"/>
            <a:ext cx="915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КЕЙСОВОГО ОБУЧЕНИЯ  В РОССИЮ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5708" y="3087620"/>
            <a:ext cx="5457458" cy="3055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 же время, социально-экономическая, политическая и духовная ситуация в стране на рубеже веков требовала активного усвоения подрастающим поколением уроков, актуализировала необходимость мыслить нестандартно и самостоятельно. Эта актуализация стала хорошей питательной средой для активного взращивания </a:t>
            </a:r>
            <a:r>
              <a:rPr lang="ru-RU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кейсового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обучения.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3" l="0" r="96488">
                        <a14:foregroundMark x1="51237" y1="12616" x2="58260" y2="47588"/>
                        <a14:foregroundMark x1="73743" y1="54360" x2="47007" y2="59555"/>
                        <a14:foregroundMark x1="72785" y1="38126" x2="75100" y2="69481"/>
                        <a14:foregroundMark x1="77494" y1="43321" x2="53631" y2="61317"/>
                        <a14:foregroundMark x1="66560" y1="37384" x2="76696" y2="67161"/>
                        <a14:foregroundMark x1="80208" y1="46660" x2="63687" y2="73006"/>
                        <a14:foregroundMark x1="59617" y1="61132" x2="44852" y2="50464"/>
                        <a14:foregroundMark x1="29769" y1="18924" x2="15403" y2="28850"/>
                        <a14:foregroundMark x1="13089" y1="23469" x2="21229" y2="18738"/>
                        <a14:foregroundMark x1="25060" y1="13080" x2="20591" y2="19852"/>
                        <a14:foregroundMark x1="24102" y1="11688" x2="21229" y2="19202"/>
                        <a14:foregroundMark x1="25299" y1="11688" x2="18675" y2="19852"/>
                        <a14:foregroundMark x1="21389" y1="21429" x2="10535" y2="22078"/>
                        <a14:foregroundMark x1="10694" y1="22727" x2="16760" y2="32653"/>
                        <a14:foregroundMark x1="36951" y1="57699" x2="36951" y2="93970"/>
                        <a14:foregroundMark x1="56105" y1="68275" x2="24900" y2="83859"/>
                        <a14:foregroundMark x1="60016" y1="94434" x2="47566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" y="1090908"/>
            <a:ext cx="596741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162309" y="1090908"/>
            <a:ext cx="6337138" cy="609528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5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Сущность кейс-метода </a:t>
            </a:r>
            <a:r>
              <a:rPr lang="ru-RU" sz="215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состоит в том, что учебный материал подается студентам виде проблемных заданий  (кейсов).    </a:t>
            </a: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5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При осуществлении кейс-метода обучения студенты и преподаватели участвуют в прямом обсуждении деловых ситуаций и проблем.</a:t>
            </a: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5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Метод ориентирован на самостоятельную индивидуальную и групповую деятельность студентов.</a:t>
            </a: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5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Знания приобретаются в результате активной творческой работы: самостоятельного сбора необходимой информации, ее анализа, обсуждения в группах, самоконтроля процесса получения знаний и его результатов.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452" y="567688"/>
            <a:ext cx="690419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2970213" algn="ctr"/>
                <a:tab pos="3489325" algn="l"/>
                <a:tab pos="4071938" algn="l"/>
                <a:tab pos="4652963" algn="l"/>
                <a:tab pos="5235575" algn="l"/>
                <a:tab pos="5816600" algn="l"/>
                <a:tab pos="5940425" algn="r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ln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КРАТКОЕ ОПИСАНИЕ КЕЙС-МЕТОДА</a:t>
            </a:r>
          </a:p>
        </p:txBody>
      </p:sp>
    </p:spTree>
    <p:extLst>
      <p:ext uri="{BB962C8B-B14F-4D97-AF65-F5344CB8AC3E}">
        <p14:creationId xmlns:p14="http://schemas.microsoft.com/office/powerpoint/2010/main" val="1196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6" b="97852" l="0" r="100000">
                        <a14:foregroundMark x1="4102" y1="24414" x2="4980" y2="24902"/>
                        <a14:foregroundMark x1="80664" y1="19043" x2="80664" y2="20605"/>
                        <a14:foregroundMark x1="31738" y1="79102" x2="32227" y2="83594"/>
                        <a14:foregroundMark x1="91602" y1="26660" x2="90430" y2="59961"/>
                        <a14:foregroundMark x1="95117" y1="37109" x2="96484" y2="36914"/>
                        <a14:foregroundMark x1="95996" y1="39063" x2="97070" y2="42578"/>
                        <a14:foregroundMark x1="71582" y1="30859" x2="73926" y2="28223"/>
                        <a14:foregroundMark x1="55273" y1="29297" x2="58203" y2="32617"/>
                        <a14:foregroundMark x1="46875" y1="26367" x2="45313" y2="32227"/>
                        <a14:foregroundMark x1="31445" y1="82422" x2="37695" y2="81543"/>
                        <a14:foregroundMark x1="7520" y1="56641" x2="8203" y2="45703"/>
                        <a14:foregroundMark x1="6641" y1="41797" x2="4785" y2="46680"/>
                        <a14:foregroundMark x1="5078" y1="52832" x2="4102" y2="59082"/>
                        <a14:foregroundMark x1="3027" y1="54688" x2="3027" y2="59277"/>
                        <a14:foregroundMark x1="7227" y1="33105" x2="3906" y2="35059"/>
                        <a14:foregroundMark x1="3027" y1="34668" x2="2637" y2="41992"/>
                        <a14:foregroundMark x1="32617" y1="34570" x2="29492" y2="34570"/>
                        <a14:backgroundMark x1="1270" y1="38379" x2="1465" y2="46387"/>
                        <a14:backgroundMark x1="1758" y1="47559" x2="1465" y2="69141"/>
                        <a14:backgroundMark x1="14648" y1="65820" x2="15723" y2="74902"/>
                        <a14:backgroundMark x1="7324" y1="74023" x2="7520" y2="77734"/>
                        <a14:backgroundMark x1="7715" y1="74219" x2="8789" y2="68262"/>
                        <a14:backgroundMark x1="27246" y1="47070" x2="27246" y2="47070"/>
                        <a14:backgroundMark x1="27441" y1="45801" x2="27539" y2="48145"/>
                        <a14:backgroundMark x1="27734" y1="62598" x2="28223" y2="66699"/>
                        <a14:backgroundMark x1="34668" y1="83496" x2="34668" y2="72266"/>
                        <a14:backgroundMark x1="34863" y1="69824" x2="34668" y2="65527"/>
                        <a14:backgroundMark x1="31055" y1="82910" x2="30859" y2="79590"/>
                        <a14:backgroundMark x1="41309" y1="30859" x2="41309" y2="28809"/>
                        <a14:backgroundMark x1="27734" y1="32617" x2="27930" y2="27539"/>
                        <a14:backgroundMark x1="14844" y1="30371" x2="16113" y2="32129"/>
                        <a14:backgroundMark x1="54883" y1="24414" x2="52441" y2="31348"/>
                        <a14:backgroundMark x1="68359" y1="24902" x2="69531" y2="29980"/>
                        <a14:backgroundMark x1="98438" y1="32227" x2="99805" y2="59961"/>
                        <a14:backgroundMark x1="81055" y1="24902" x2="83594" y2="2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5" y="291670"/>
            <a:ext cx="4569960" cy="452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0774" y="407418"/>
            <a:ext cx="654710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КЕЙС-МЕТОДА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2369580"/>
            <a:ext cx="8993875" cy="486941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овладение навыками анализа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отработка умений работы с информацией, получения дополнительной информации, необходимой  для уточнения, доработки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приобретение  навыков группового анализа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приобретение  навыков четкого и точного изложения итоговой работы в устной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выработка навыков осуществления самоанализа, самоконтроля и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самооценки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профессиональных ориентаций, развитие интеллектуальных и познавательных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способностей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общих и профессиональных компетенций, обеспечивающих студентам возможность успешно конкурировать на рынках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труда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Pc\Desktop\МикроФлора, конференция\КЕЙС- МЕТОДИЧКИ\ФОТО с конф.ВБИ\IMGP4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47" y="177421"/>
            <a:ext cx="4156078" cy="310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etzar.ru/wp-content/uploads/2016/03/shutterstock_320079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0" b="98125" l="0" r="100000">
                        <a14:foregroundMark x1="28300" y1="87875" x2="73875" y2="87675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75" y="503189"/>
            <a:ext cx="6236101" cy="62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5673" y="1260927"/>
            <a:ext cx="7769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1763" eaLnBrk="0" hangingPunct="0">
              <a:tabLst>
                <a:tab pos="457200" algn="l"/>
              </a:tabLst>
            </a:pPr>
            <a:r>
              <a:rPr lang="ru-RU" sz="2000" b="1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2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пакет документов и обозначенных тем для освоения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31763" eaLnBrk="0" hangingPunct="0">
              <a:tabLst>
                <a:tab pos="457200" algn="l"/>
              </a:tabLst>
            </a:pP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131763" eaLnBrk="0" hangingPunct="0">
              <a:tabLst>
                <a:tab pos="457200" algn="l"/>
              </a:tabLst>
            </a:pP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студентам предлагаются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31763" eaLnBrk="0" hangingPunct="0">
              <a:tabLst>
                <a:tab pos="457200" algn="l"/>
              </a:tabLst>
            </a:pP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темы программы, проблемы, 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 err="1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–методическое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обеспечение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наглядный, раздаточный или другой </a:t>
            </a:r>
            <a:endParaRPr lang="ru-RU" sz="2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иллюстративный материал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литература основная и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 работы с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кейсом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критерии оценки </a:t>
            </a: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7271" y="601304"/>
            <a:ext cx="693619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indent="131763" algn="ctr">
              <a:tabLst>
                <a:tab pos="457200" algn="l"/>
              </a:tabLst>
            </a:pPr>
            <a:r>
              <a:rPr lang="ru-RU" sz="2800" b="1" dirty="0">
                <a:ln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И СОДЕРЖАНИЕ КЕЙСА</a:t>
            </a:r>
          </a:p>
        </p:txBody>
      </p:sp>
    </p:spTree>
    <p:extLst>
      <p:ext uri="{BB962C8B-B14F-4D97-AF65-F5344CB8AC3E}">
        <p14:creationId xmlns:p14="http://schemas.microsoft.com/office/powerpoint/2010/main" val="274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6531429" y="1181266"/>
            <a:ext cx="4639517" cy="574452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 eaLnBrk="0" hangingPunct="0">
              <a:buFont typeface="Wingdings" panose="05000000000000000000" pitchFamily="2" charset="2"/>
              <a:buChar char="Ø"/>
              <a:tabLst>
                <a:tab pos="180975" algn="l"/>
                <a:tab pos="457200" algn="l"/>
              </a:tabLst>
            </a:pP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000" b="1" i="1" dirty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изучить кейс –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endParaRPr lang="ru-RU" sz="2000" b="1" i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  <a:tabLst>
                <a:tab pos="180975" algn="l"/>
                <a:tab pos="457200" algn="l"/>
              </a:tabLst>
            </a:pPr>
            <a:r>
              <a:rPr lang="ru-RU" sz="2000" b="1" i="1" dirty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распределить задания между студентами малых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endParaRPr lang="ru-RU" sz="2000" b="1" i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  <a:tabLst>
                <a:tab pos="180975" algn="l"/>
                <a:tab pos="457200" algn="l"/>
              </a:tabLst>
            </a:pPr>
            <a:r>
              <a:rPr lang="ru-RU" sz="2000" b="1" i="1" dirty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кейсы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endParaRPr lang="ru-RU" sz="2000" b="1" i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  <a:tabLst>
                <a:tab pos="180975" algn="l"/>
                <a:tab pos="457200" algn="l"/>
              </a:tabLst>
            </a:pPr>
            <a:r>
              <a:rPr lang="ru-RU" sz="2000" b="1" i="1" dirty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выступить перед группой представителям каждой малой группы, представив выполненные задания в печатном и электронном виде (реферат, доклад, презентация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>
              <a:tabLst>
                <a:tab pos="180975" algn="l"/>
                <a:tab pos="457200" algn="l"/>
              </a:tabLst>
            </a:pPr>
            <a:endParaRPr lang="ru-RU" sz="2000" b="1" i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eaLnBrk="0" hangingPunct="0">
              <a:buFont typeface="Wingdings" panose="05000000000000000000" pitchFamily="2" charset="2"/>
              <a:buChar char="Ø"/>
              <a:tabLst>
                <a:tab pos="180975" algn="l"/>
                <a:tab pos="457200" algn="l"/>
              </a:tabLst>
            </a:pPr>
            <a:r>
              <a:rPr lang="ru-RU" sz="2000" b="1" i="1" dirty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обсудить выполненную работу и  провести </a:t>
            </a:r>
            <a:r>
              <a:rPr lang="ru-RU" sz="2000" b="1" i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взаимную оценку</a:t>
            </a:r>
            <a:endParaRPr lang="ru-RU" sz="2000" b="1" i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6380" y="473398"/>
            <a:ext cx="76606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ИНСТРУКЦИЯ ДЛЯ РАБОТЫ ГРУПП</a:t>
            </a:r>
            <a:endParaRPr lang="ru-RU" sz="3200" b="1" dirty="0">
              <a:ln/>
              <a:solidFill>
                <a:schemeClr val="accent2"/>
              </a:solidFill>
            </a:endParaRPr>
          </a:p>
        </p:txBody>
      </p:sp>
      <p:pic>
        <p:nvPicPr>
          <p:cNvPr id="2050" name="Picture 2" descr="C:\Users\Pc\Desktop\С КОМПЬЮ РАБОТА\3 с компью работа\фотки конференция 24.04\20180421_11015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9" t="4681"/>
          <a:stretch/>
        </p:blipFill>
        <p:spPr bwMode="auto">
          <a:xfrm>
            <a:off x="668740" y="1058173"/>
            <a:ext cx="5677469" cy="55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919</TotalTime>
  <Words>1190</Words>
  <Application>Microsoft Office PowerPoint</Application>
  <PresentationFormat>Произвольный</PresentationFormat>
  <Paragraphs>140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 метод бизнес-коучинга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Pc</cp:lastModifiedBy>
  <cp:revision>161</cp:revision>
  <dcterms:created xsi:type="dcterms:W3CDTF">2018-11-12T07:19:07Z</dcterms:created>
  <dcterms:modified xsi:type="dcterms:W3CDTF">2018-11-22T08:03:13Z</dcterms:modified>
</cp:coreProperties>
</file>