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/>
              <a:t>«Взаимодействие учителя-логопеда и специалистов по сопровождению детей </a:t>
            </a:r>
            <a:br>
              <a:rPr lang="ru-RU" sz="3100" dirty="0"/>
            </a:br>
            <a:r>
              <a:rPr lang="ru-RU" sz="3100" dirty="0"/>
              <a:t>с речевыми нарушениями в условиях </a:t>
            </a:r>
            <a:r>
              <a:rPr lang="ru-RU" sz="3100" dirty="0" err="1"/>
              <a:t>логопункта</a:t>
            </a:r>
            <a:r>
              <a:rPr lang="ru-RU" sz="3100" dirty="0"/>
              <a:t> ДОУ».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0852" y="4629150"/>
            <a:ext cx="4000500" cy="1931670"/>
          </a:xfrm>
        </p:spPr>
        <p:txBody>
          <a:bodyPr/>
          <a:lstStyle/>
          <a:p>
            <a:pPr algn="r"/>
            <a:r>
              <a:rPr lang="ru-RU" dirty="0" smtClean="0"/>
              <a:t>Жидких Елена Викторовна- </a:t>
            </a:r>
            <a:r>
              <a:rPr lang="ru-RU" dirty="0"/>
              <a:t>учитель-логопед</a:t>
            </a:r>
          </a:p>
          <a:p>
            <a:pPr algn="r"/>
            <a:r>
              <a:rPr lang="ru-RU" dirty="0"/>
              <a:t>МБДОУ </a:t>
            </a:r>
            <a:r>
              <a:rPr lang="ru-RU" dirty="0" smtClean="0"/>
              <a:t>д</a:t>
            </a:r>
            <a:r>
              <a:rPr lang="en-US" dirty="0"/>
              <a:t>/</a:t>
            </a:r>
            <a:r>
              <a:rPr lang="ru-RU" dirty="0" smtClean="0"/>
              <a:t>с№31 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. Ждановский.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3112128"/>
            <a:ext cx="4258627" cy="30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0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0"/>
            <a:ext cx="6080760" cy="6697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Музыкальные </a:t>
            </a:r>
            <a:r>
              <a:rPr lang="ru-RU" i="1" dirty="0" smtClean="0"/>
              <a:t>руководители </a:t>
            </a:r>
            <a:r>
              <a:rPr lang="ru-RU" dirty="0" smtClean="0"/>
              <a:t>также </a:t>
            </a:r>
            <a:r>
              <a:rPr lang="ru-RU" dirty="0"/>
              <a:t>используют в различных частях своих </a:t>
            </a:r>
            <a:r>
              <a:rPr lang="ru-RU" dirty="0" smtClean="0"/>
              <a:t>занятиях </a:t>
            </a:r>
            <a:r>
              <a:rPr lang="ru-RU" dirty="0" err="1" smtClean="0"/>
              <a:t>логоритмические</a:t>
            </a:r>
            <a:r>
              <a:rPr lang="ru-RU" dirty="0" smtClean="0"/>
              <a:t> </a:t>
            </a:r>
            <a:r>
              <a:rPr lang="ru-RU" dirty="0"/>
              <a:t>упражнения с целью формирования </a:t>
            </a:r>
            <a:r>
              <a:rPr lang="ru-RU" dirty="0" err="1"/>
              <a:t>слухо</a:t>
            </a:r>
            <a:r>
              <a:rPr lang="ru-RU" dirty="0"/>
              <a:t>-зрительно-двигательной </a:t>
            </a:r>
            <a:r>
              <a:rPr lang="ru-RU" dirty="0" smtClean="0"/>
              <a:t>координации. Используя </a:t>
            </a:r>
            <a:r>
              <a:rPr lang="ru-RU" dirty="0"/>
              <a:t>в </a:t>
            </a:r>
            <a:r>
              <a:rPr lang="ru-RU" dirty="0" err="1"/>
              <a:t>распевках</a:t>
            </a:r>
            <a:r>
              <a:rPr lang="ru-RU" dirty="0"/>
              <a:t> слоговые цепочки, они развивают фонематический слух, дикцию, высоту </a:t>
            </a:r>
            <a:r>
              <a:rPr lang="ru-RU" dirty="0" smtClean="0"/>
              <a:t>и силу </a:t>
            </a:r>
            <a:r>
              <a:rPr lang="ru-RU" dirty="0"/>
              <a:t>голоса. В песнях, музыкальных играх работают над музыкально-ритмическим рисунком, </a:t>
            </a:r>
            <a:r>
              <a:rPr lang="ru-RU" dirty="0" smtClean="0"/>
              <a:t>что в </a:t>
            </a:r>
            <a:r>
              <a:rPr lang="ru-RU" dirty="0"/>
              <a:t>свою очередь влияет на развитие </a:t>
            </a:r>
            <a:r>
              <a:rPr lang="ru-RU" dirty="0" err="1"/>
              <a:t>сукцессивных</a:t>
            </a:r>
            <a:r>
              <a:rPr lang="ru-RU" dirty="0"/>
              <a:t> способностей, наличие которых необходимо </a:t>
            </a:r>
            <a:r>
              <a:rPr lang="ru-RU" dirty="0" smtClean="0"/>
              <a:t>для предупреждения </a:t>
            </a:r>
            <a:r>
              <a:rPr lang="ru-RU" dirty="0"/>
              <a:t>нарушений чтения и письма при обучении в школе. </a:t>
            </a:r>
            <a:r>
              <a:rPr lang="ru-RU" dirty="0" smtClean="0"/>
              <a:t> Специальными </a:t>
            </a:r>
            <a:r>
              <a:rPr lang="ru-RU" dirty="0"/>
              <a:t>исследованиями установлено, что уровень развития речи детей находится </a:t>
            </a:r>
            <a:r>
              <a:rPr lang="ru-RU" dirty="0" smtClean="0"/>
              <a:t>в прямой </a:t>
            </a:r>
            <a:r>
              <a:rPr lang="ru-RU" dirty="0"/>
              <a:t>зависимости от степени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</a:t>
            </a:r>
            <a:r>
              <a:rPr lang="ru-RU" dirty="0"/>
              <a:t>тонких дифференцированных движений рук.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74486"/>
            <a:ext cx="4842510" cy="66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1160" y="0"/>
            <a:ext cx="672084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Одним из важнейших направлений в коррекционно-воспитательной деятельности </a:t>
            </a:r>
            <a:r>
              <a:rPr lang="ru-RU" i="1" dirty="0" smtClean="0"/>
              <a:t>логопеда ДОУ является работа </a:t>
            </a:r>
            <a:r>
              <a:rPr lang="ru-RU" i="1" dirty="0"/>
              <a:t>с </a:t>
            </a:r>
            <a:r>
              <a:rPr lang="ru-RU" i="1" dirty="0" smtClean="0"/>
              <a:t>родителями </a:t>
            </a:r>
            <a:r>
              <a:rPr lang="ru-RU" dirty="0" smtClean="0"/>
              <a:t>потому</a:t>
            </a:r>
            <a:r>
              <a:rPr lang="ru-RU" dirty="0"/>
              <a:t>, что первостепенное влияние на речевое </a:t>
            </a:r>
            <a:r>
              <a:rPr lang="ru-RU" dirty="0" smtClean="0"/>
              <a:t>развитие оказывает </a:t>
            </a:r>
            <a:r>
              <a:rPr lang="ru-RU" dirty="0"/>
              <a:t>семья </a:t>
            </a:r>
            <a:r>
              <a:rPr lang="ru-RU" dirty="0"/>
              <a:t> </a:t>
            </a:r>
            <a:r>
              <a:rPr lang="ru-RU" dirty="0" smtClean="0"/>
              <a:t>          (</a:t>
            </a:r>
            <a:r>
              <a:rPr lang="ru-RU" dirty="0"/>
              <a:t>родители ребенка). Неоспорима важность привлечения родителей к </a:t>
            </a:r>
            <a:r>
              <a:rPr lang="ru-RU" dirty="0" smtClean="0"/>
              <a:t>активному участию </a:t>
            </a:r>
            <a:r>
              <a:rPr lang="ru-RU" dirty="0"/>
              <a:t>в коррекционном процессе по преодолению речевого дефекта у ребенка, так как это </a:t>
            </a:r>
            <a:r>
              <a:rPr lang="ru-RU" dirty="0" smtClean="0"/>
              <a:t>во многом </a:t>
            </a:r>
            <a:r>
              <a:rPr lang="ru-RU" dirty="0"/>
              <a:t>облегчает работу специалиста и ускоряет успехи ребенка. Изначально родители </a:t>
            </a:r>
            <a:r>
              <a:rPr lang="ru-RU" dirty="0" smtClean="0"/>
              <a:t>в известной </a:t>
            </a:r>
            <a:r>
              <a:rPr lang="ru-RU" dirty="0"/>
              <a:t>мере привыкают к речи своих детей и не замечают в ней недочетов, а поэтому и </a:t>
            </a:r>
            <a:r>
              <a:rPr lang="ru-RU" dirty="0" smtClean="0"/>
              <a:t>не помогают </a:t>
            </a:r>
            <a:r>
              <a:rPr lang="ru-RU" dirty="0"/>
              <a:t>им усваивать правильную речь. Логопед разъясняет родителям, как важно </a:t>
            </a:r>
            <a:r>
              <a:rPr lang="ru-RU" dirty="0" smtClean="0"/>
              <a:t>правильно формировать </a:t>
            </a:r>
            <a:r>
              <a:rPr lang="ru-RU" dirty="0"/>
              <a:t>речь детей и показывает им в чем состоит логопедическая работа, </a:t>
            </a:r>
            <a:r>
              <a:rPr lang="ru-RU" dirty="0" smtClean="0"/>
              <a:t>подчеркивая полезность </a:t>
            </a:r>
            <a:r>
              <a:rPr lang="ru-RU" dirty="0"/>
              <a:t>разумных требований к ребенку и необходимость закрепления достигнутого в </a:t>
            </a:r>
            <a:r>
              <a:rPr lang="ru-RU" dirty="0" smtClean="0"/>
              <a:t>детском саду</a:t>
            </a:r>
            <a:r>
              <a:rPr lang="ru-RU" dirty="0"/>
              <a:t>. В своей работе использую </a:t>
            </a:r>
            <a:r>
              <a:rPr lang="ru-RU" dirty="0" err="1" smtClean="0"/>
              <a:t>разнообразныеформы</a:t>
            </a:r>
            <a:r>
              <a:rPr lang="ru-RU" dirty="0" smtClean="0"/>
              <a:t>: родительские </a:t>
            </a:r>
            <a:r>
              <a:rPr lang="ru-RU" dirty="0"/>
              <a:t>собрания, </a:t>
            </a:r>
            <a:r>
              <a:rPr lang="ru-RU" dirty="0" smtClean="0"/>
              <a:t>проведение открытых </a:t>
            </a:r>
            <a:r>
              <a:rPr lang="ru-RU" dirty="0"/>
              <a:t>индивидуальных занятий, консультации, написание домашних заданий для </a:t>
            </a:r>
            <a:r>
              <a:rPr lang="ru-RU" dirty="0" smtClean="0"/>
              <a:t>совместной работы </a:t>
            </a:r>
            <a:r>
              <a:rPr lang="ru-RU" dirty="0"/>
              <a:t>ребёнка с родителями по закреплению достигнутых результатов. Кроме заданий </a:t>
            </a:r>
            <a:r>
              <a:rPr lang="ru-RU" dirty="0" smtClean="0"/>
              <a:t>на закрепление </a:t>
            </a:r>
            <a:r>
              <a:rPr lang="ru-RU" dirty="0"/>
              <a:t>звукопроизношения, </a:t>
            </a:r>
            <a:r>
              <a:rPr lang="ru-RU" dirty="0" err="1"/>
              <a:t>звуко</a:t>
            </a:r>
            <a:r>
              <a:rPr lang="ru-RU" dirty="0"/>
              <a:t>-слогового анализа, грамматического строя, дети так </a:t>
            </a:r>
            <a:r>
              <a:rPr lang="ru-RU" dirty="0" smtClean="0"/>
              <a:t>же выполняют </a:t>
            </a:r>
            <a:r>
              <a:rPr lang="ru-RU" dirty="0"/>
              <a:t>задания по развитию </a:t>
            </a:r>
            <a:r>
              <a:rPr lang="ru-RU" dirty="0" err="1"/>
              <a:t>графомоторных</a:t>
            </a:r>
            <a:r>
              <a:rPr lang="ru-RU" dirty="0"/>
              <a:t> навыков. В каждой группе, с которой </a:t>
            </a:r>
            <a:r>
              <a:rPr lang="ru-RU" dirty="0" smtClean="0"/>
              <a:t>работаю, созданы </a:t>
            </a:r>
            <a:r>
              <a:rPr lang="ru-RU" dirty="0"/>
              <a:t>родительские логопедические уголки. Родители других групп также </a:t>
            </a:r>
            <a:r>
              <a:rPr lang="ru-RU" dirty="0" smtClean="0"/>
              <a:t>получают логопедическую </a:t>
            </a:r>
            <a:r>
              <a:rPr lang="ru-RU" dirty="0"/>
              <a:t>информацию о речевом развитии детей через родительские уголки</a:t>
            </a:r>
            <a:r>
              <a:rPr lang="ru-RU" dirty="0" smtClean="0"/>
              <a:t>..</a:t>
            </a:r>
          </a:p>
          <a:p>
            <a:pPr marL="0" indent="0">
              <a:buNone/>
            </a:pPr>
            <a:r>
              <a:rPr lang="ru-RU" dirty="0" smtClean="0"/>
              <a:t>  Участвуя в образовательно-воспитательном процессе, родители постепенно становятся более активными, начинают </a:t>
            </a:r>
            <a:r>
              <a:rPr lang="ru-RU" dirty="0" err="1" smtClean="0"/>
              <a:t>ответственнее</a:t>
            </a:r>
            <a:r>
              <a:rPr lang="ru-RU" dirty="0" smtClean="0"/>
              <a:t> относиться к оказанию помощи своим детям по закреплению навыков звукопроизношения. Только тесный контакт в работе логопеда и родителей может способствовать устранению речевых нарушений в дошкольном возрасте, а значит и дальнейшему полноценному школьному обучению.  Таким образом, взаимодействие специалистов позволяет вовлекать в сферу коррекционно-речевой работы более широкий круг детей, полнее использовать резервы коррекционно- педагогического воздействия, повысить эффективность работы </a:t>
            </a:r>
            <a:r>
              <a:rPr lang="ru-RU" dirty="0" err="1" smtClean="0"/>
              <a:t>логопункта</a:t>
            </a:r>
            <a:r>
              <a:rPr lang="ru-RU" dirty="0" smtClean="0"/>
              <a:t>, увеличить процент детей, выпущенных с грамотной речью и правильным произношением, повысить качество образовательного процесса.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1" y="891540"/>
            <a:ext cx="5341569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5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46863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5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" y="685800"/>
            <a:ext cx="11841480" cy="15201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Одним из основных направлений модернизации образования является </a:t>
            </a:r>
            <a:r>
              <a:rPr lang="ru-RU" dirty="0" smtClean="0">
                <a:solidFill>
                  <a:schemeClr val="bg1"/>
                </a:solidFill>
              </a:rPr>
              <a:t>обеспечение </a:t>
            </a:r>
            <a:r>
              <a:rPr lang="ru-RU" dirty="0" err="1" smtClean="0">
                <a:solidFill>
                  <a:schemeClr val="bg1"/>
                </a:solidFill>
              </a:rPr>
              <a:t>осударственной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гарантии доступности и равных возможностей получения </a:t>
            </a:r>
            <a:r>
              <a:rPr lang="ru-RU" dirty="0" smtClean="0">
                <a:solidFill>
                  <a:schemeClr val="bg1"/>
                </a:solidFill>
              </a:rPr>
              <a:t>полноценного образования </a:t>
            </a:r>
            <a:r>
              <a:rPr lang="ru-RU" dirty="0">
                <a:solidFill>
                  <a:schemeClr val="bg1"/>
                </a:solidFill>
              </a:rPr>
              <a:t>детьми с ограниченными возможностями здоровья. Не секрет, что нарушение речи </a:t>
            </a:r>
            <a:r>
              <a:rPr lang="ru-RU" dirty="0" smtClean="0">
                <a:solidFill>
                  <a:schemeClr val="bg1"/>
                </a:solidFill>
              </a:rPr>
              <a:t>в последнее </a:t>
            </a:r>
            <a:r>
              <a:rPr lang="ru-RU" dirty="0">
                <a:solidFill>
                  <a:schemeClr val="bg1"/>
                </a:solidFill>
              </a:rPr>
              <a:t>время стало всё более распространенным явлением среди детей дошкольного возраста.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Правильная речь </a:t>
            </a:r>
            <a:r>
              <a:rPr lang="ru-RU" dirty="0">
                <a:solidFill>
                  <a:schemeClr val="bg1"/>
                </a:solidFill>
              </a:rPr>
              <a:t>– один из показателей готовности ребенка к обучению в школе, залог </a:t>
            </a:r>
            <a:r>
              <a:rPr lang="ru-RU" dirty="0" smtClean="0">
                <a:solidFill>
                  <a:schemeClr val="bg1"/>
                </a:solidFill>
              </a:rPr>
              <a:t>успешного освоения </a:t>
            </a:r>
            <a:r>
              <a:rPr lang="ru-RU" dirty="0">
                <a:solidFill>
                  <a:schemeClr val="bg1"/>
                </a:solidFill>
              </a:rPr>
              <a:t>грамоты и чтения в дальнейшем: письменная речь формируется на основе устной.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870" y="1931670"/>
            <a:ext cx="45834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Если вовремя не устранить нарушения звукопроизношения, лексики, грамматики, фонематических процессов и др., у детей дошкольного возраста возникнут трудности общения с окружающими, а в дальнейшем определенные изменения личности на пути развития «ребенок - подросток -взрослый», когда закомплексованность человека будет мешать ему учиться и в полной мере раскрывать свои природные способности и интеллектуальные возможности. Исходя из этого, следует, что дети с нарушениями речевого развития должны быть обеспечены специальными условиями для воспитания и обучения  в дошкольных образовательных учреждениях.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20" y="2086719"/>
            <a:ext cx="6550700" cy="43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4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2430" y="182880"/>
            <a:ext cx="7989570" cy="6515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u="sng" dirty="0"/>
              <a:t>В чём заключается специфика работы на дошкольном </a:t>
            </a:r>
            <a:r>
              <a:rPr lang="ru-RU" sz="1200" u="sng" dirty="0" err="1"/>
              <a:t>логопункте</a:t>
            </a:r>
            <a:r>
              <a:rPr lang="ru-RU" sz="1200" u="sng" dirty="0"/>
              <a:t> и чем отличается работа</a:t>
            </a:r>
          </a:p>
          <a:p>
            <a:pPr marL="0" indent="0">
              <a:buNone/>
            </a:pPr>
            <a:r>
              <a:rPr lang="ru-RU" sz="1200" u="sng" dirty="0"/>
              <a:t>логопеда </a:t>
            </a:r>
            <a:r>
              <a:rPr lang="ru-RU" sz="1200" u="sng" dirty="0" err="1"/>
              <a:t>логопункта</a:t>
            </a:r>
            <a:r>
              <a:rPr lang="ru-RU" sz="1200" u="sng" dirty="0"/>
              <a:t> от работы логопеда в группе для детей с нарушениями речи? Можно назвать</a:t>
            </a:r>
          </a:p>
          <a:p>
            <a:pPr marL="0" indent="0">
              <a:buNone/>
            </a:pPr>
            <a:r>
              <a:rPr lang="ru-RU" sz="1200" u="sng" dirty="0"/>
              <a:t>несколько основных отличий:</a:t>
            </a:r>
          </a:p>
          <a:p>
            <a:r>
              <a:rPr lang="ru-RU" sz="1200" dirty="0"/>
              <a:t>1. Работа логопеда в массовом дошкольном учреждении по своей структуре значительно</a:t>
            </a:r>
          </a:p>
          <a:p>
            <a:pPr marL="0" indent="0">
              <a:buNone/>
            </a:pPr>
            <a:r>
              <a:rPr lang="ru-RU" sz="1200" dirty="0"/>
              <a:t>отличается от работы логопеда речевой группы. Это связано в первую очередь с тем, что логопед</a:t>
            </a:r>
          </a:p>
          <a:p>
            <a:pPr marL="0" indent="0">
              <a:buNone/>
            </a:pPr>
            <a:r>
              <a:rPr lang="ru-RU" sz="1200" dirty="0"/>
              <a:t>на </a:t>
            </a:r>
            <a:r>
              <a:rPr lang="ru-RU" sz="1200" dirty="0" err="1"/>
              <a:t>логопункте</a:t>
            </a:r>
            <a:r>
              <a:rPr lang="ru-RU" sz="1200" dirty="0"/>
              <a:t> встраивается в общеобразовательный процесс, а не идет с ним параллельно как это</a:t>
            </a:r>
          </a:p>
          <a:p>
            <a:pPr marL="0" indent="0">
              <a:buNone/>
            </a:pPr>
            <a:r>
              <a:rPr lang="ru-RU" sz="1200" dirty="0"/>
              <a:t>принято в речевых группах.</a:t>
            </a:r>
          </a:p>
          <a:p>
            <a:r>
              <a:rPr lang="ru-RU" sz="1200" dirty="0"/>
              <a:t>2. В логопедической группе состав детей не меняется в течение года, на одного логопеда</a:t>
            </a:r>
          </a:p>
          <a:p>
            <a:pPr marL="0" indent="0">
              <a:buNone/>
            </a:pPr>
            <a:r>
              <a:rPr lang="ru-RU" sz="1200" dirty="0"/>
              <a:t>приходится до 12 человек, в зависимости от речевого заключения. На </a:t>
            </a:r>
            <a:r>
              <a:rPr lang="ru-RU" sz="1200" dirty="0" err="1"/>
              <a:t>логопункте</a:t>
            </a:r>
            <a:r>
              <a:rPr lang="ru-RU" sz="1200" dirty="0"/>
              <a:t> дети поступают</a:t>
            </a:r>
          </a:p>
          <a:p>
            <a:pPr marL="0" indent="0">
              <a:buNone/>
            </a:pPr>
            <a:r>
              <a:rPr lang="ru-RU" sz="1200" dirty="0"/>
              <a:t>и выбывают в течение года, при этом одновременно у одного логопеда занимаются 25 человек;</a:t>
            </a:r>
          </a:p>
          <a:p>
            <a:r>
              <a:rPr lang="ru-RU" sz="1200" dirty="0"/>
              <a:t>3. В логопедической группе дети имеют одинаковое речевое заключение, что определяет</a:t>
            </a:r>
          </a:p>
          <a:p>
            <a:pPr marL="0" indent="0">
              <a:buNone/>
            </a:pPr>
            <a:r>
              <a:rPr lang="ru-RU" sz="1200" dirty="0"/>
              <a:t>программу занятий. На </a:t>
            </a:r>
            <a:r>
              <a:rPr lang="ru-RU" sz="1200" dirty="0" err="1"/>
              <a:t>логопункте</a:t>
            </a:r>
            <a:r>
              <a:rPr lang="ru-RU" sz="1200" dirty="0"/>
              <a:t> одновременно занимаются дети с различными речевыми</a:t>
            </a:r>
          </a:p>
          <a:p>
            <a:pPr marL="0" indent="0">
              <a:buNone/>
            </a:pPr>
            <a:r>
              <a:rPr lang="ru-RU" sz="1200" dirty="0"/>
              <a:t>заключениями (ФФНР, ОНР, </a:t>
            </a:r>
            <a:r>
              <a:rPr lang="ru-RU" sz="1200" dirty="0" err="1"/>
              <a:t>логоневроз</a:t>
            </a:r>
            <a:r>
              <a:rPr lang="ru-RU" sz="1200" dirty="0"/>
              <a:t>, дизартрия, </a:t>
            </a:r>
            <a:r>
              <a:rPr lang="ru-RU" sz="1200" dirty="0" err="1"/>
              <a:t>дислалия</a:t>
            </a:r>
            <a:r>
              <a:rPr lang="ru-RU" sz="1200" dirty="0"/>
              <a:t> и др.)</a:t>
            </a:r>
          </a:p>
          <a:p>
            <a:r>
              <a:rPr lang="ru-RU" sz="1200" dirty="0"/>
              <a:t>4. Логопед на </a:t>
            </a:r>
            <a:r>
              <a:rPr lang="ru-RU" sz="1200" dirty="0" err="1"/>
              <a:t>логопункте</a:t>
            </a:r>
            <a:r>
              <a:rPr lang="ru-RU" sz="1200" dirty="0"/>
              <a:t> работает по режиму отличающемуся от режима речевой группы.</a:t>
            </a:r>
          </a:p>
          <a:p>
            <a:pPr marL="0" indent="0">
              <a:buNone/>
            </a:pPr>
            <a:r>
              <a:rPr lang="ru-RU" sz="1200" dirty="0"/>
              <a:t>Основными формами организации работы с детьми, имеющими нарушения речи, являются</a:t>
            </a:r>
          </a:p>
          <a:p>
            <a:pPr marL="0" indent="0">
              <a:buNone/>
            </a:pPr>
            <a:r>
              <a:rPr lang="ru-RU" sz="1200" dirty="0"/>
              <a:t>индивидуальные и подгрупповые занятия. Наши занятия кратковременные (15-20минут),</a:t>
            </a:r>
          </a:p>
          <a:p>
            <a:pPr marL="0" indent="0">
              <a:buNone/>
            </a:pPr>
            <a:r>
              <a:rPr lang="ru-RU" sz="1200" dirty="0"/>
              <a:t>краткосрочные (2-3 раза в неделю) и рассчитаны на 6-ти или 12 месячный срок обучения. </a:t>
            </a:r>
          </a:p>
          <a:p>
            <a:r>
              <a:rPr lang="ru-RU" sz="1200" dirty="0"/>
              <a:t>5. Логопед на </a:t>
            </a:r>
            <a:r>
              <a:rPr lang="ru-RU" sz="1200" dirty="0" err="1"/>
              <a:t>логопункте</a:t>
            </a:r>
            <a:r>
              <a:rPr lang="ru-RU" sz="1200" dirty="0"/>
              <a:t> вынужден вклиниваться в процесс обучения в тот день, когда ребенок</a:t>
            </a:r>
          </a:p>
          <a:p>
            <a:pPr marL="0" indent="0">
              <a:buNone/>
            </a:pPr>
            <a:r>
              <a:rPr lang="ru-RU" sz="1200" dirty="0"/>
              <a:t>посещает его занятия. Сами дети с речевыми нарушениями получают коррекционную помощь</a:t>
            </a:r>
          </a:p>
          <a:p>
            <a:pPr marL="0" indent="0">
              <a:buNone/>
            </a:pPr>
            <a:r>
              <a:rPr lang="ru-RU" sz="1200" dirty="0"/>
              <a:t>порционно, а не ежедневно, как дети логопедической группы.</a:t>
            </a:r>
          </a:p>
          <a:p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1398270"/>
            <a:ext cx="38671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16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32" y="0"/>
            <a:ext cx="11614468" cy="36152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	</a:t>
            </a:r>
            <a:r>
              <a:rPr lang="ru-RU" u="sng" dirty="0" smtClean="0"/>
              <a:t>Деятельность </a:t>
            </a:r>
            <a:r>
              <a:rPr lang="ru-RU" u="sng" dirty="0" err="1"/>
              <a:t>логопункта</a:t>
            </a:r>
            <a:r>
              <a:rPr lang="ru-RU" u="sng" dirty="0"/>
              <a:t> направлена на решение трех основных задач:</a:t>
            </a:r>
          </a:p>
          <a:p>
            <a:r>
              <a:rPr lang="ru-RU" dirty="0" smtClean="0"/>
              <a:t> выявление </a:t>
            </a:r>
            <a:r>
              <a:rPr lang="ru-RU" dirty="0"/>
              <a:t>детей, имеющих речевые нарушения;</a:t>
            </a:r>
          </a:p>
          <a:p>
            <a:r>
              <a:rPr lang="ru-RU" dirty="0" smtClean="0"/>
              <a:t> </a:t>
            </a:r>
            <a:r>
              <a:rPr lang="ru-RU" dirty="0"/>
              <a:t>коррекция речевых нарушений;</a:t>
            </a:r>
          </a:p>
          <a:p>
            <a:r>
              <a:rPr lang="ru-RU" dirty="0" smtClean="0"/>
              <a:t> </a:t>
            </a:r>
            <a:r>
              <a:rPr lang="ru-RU" dirty="0"/>
              <a:t>профилактика возникновения речевых нарушений у детей дошкольного возраста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16" y="3143250"/>
            <a:ext cx="7078316" cy="34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22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71450"/>
            <a:ext cx="12009120" cy="66065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/>
              <a:t>С целью повышения эффективности коррекционно-развивающей работы и объединения усилий </a:t>
            </a:r>
            <a:r>
              <a:rPr lang="ru-RU" i="1" dirty="0" smtClean="0"/>
              <a:t>в данном </a:t>
            </a:r>
            <a:r>
              <a:rPr lang="ru-RU" i="1" dirty="0"/>
              <a:t>направлении, в нашем ДОУ </a:t>
            </a:r>
            <a:r>
              <a:rPr lang="ru-RU" i="1" dirty="0" smtClean="0"/>
              <a:t>выстраивается модель коррекционно-развивающей деятельности  посредством</a:t>
            </a:r>
            <a:r>
              <a:rPr lang="ru-RU" i="1" dirty="0"/>
              <a:t>: </a:t>
            </a:r>
          </a:p>
          <a:p>
            <a:pPr marL="0" indent="0">
              <a:buNone/>
            </a:pPr>
            <a:r>
              <a:rPr lang="ru-RU" dirty="0"/>
              <a:t>- создания команды сотрудничества, куда вошли учитель-логопед, педагог-психолог, </a:t>
            </a:r>
            <a:r>
              <a:rPr lang="ru-RU" dirty="0" smtClean="0"/>
              <a:t>воспитатели, музыкальные </a:t>
            </a:r>
            <a:r>
              <a:rPr lang="ru-RU" dirty="0"/>
              <a:t>руководители, инструкторы по физической культуре, медсестра; </a:t>
            </a:r>
          </a:p>
          <a:p>
            <a:pPr marL="0" indent="0">
              <a:buNone/>
            </a:pPr>
            <a:r>
              <a:rPr lang="ru-RU" dirty="0"/>
              <a:t>- повышения профессионального уровня всех специалистов; </a:t>
            </a:r>
          </a:p>
          <a:p>
            <a:pPr marL="0" indent="0">
              <a:buNone/>
            </a:pPr>
            <a:r>
              <a:rPr lang="ru-RU" dirty="0"/>
              <a:t>-организации в группах коррекционно-развивающей среды, стимулирующей речевое и </a:t>
            </a:r>
            <a:r>
              <a:rPr lang="ru-RU" dirty="0" smtClean="0"/>
              <a:t>личностное развитие </a:t>
            </a:r>
            <a:r>
              <a:rPr lang="ru-RU" dirty="0"/>
              <a:t>ребенка. </a:t>
            </a:r>
          </a:p>
          <a:p>
            <a:pPr marL="0" indent="0">
              <a:buNone/>
            </a:pPr>
            <a:r>
              <a:rPr lang="ru-RU" b="1" dirty="0"/>
              <a:t>При этом решаются следующие задачи</a:t>
            </a:r>
            <a:r>
              <a:rPr lang="ru-RU" dirty="0"/>
              <a:t>:</a:t>
            </a:r>
          </a:p>
          <a:p>
            <a:r>
              <a:rPr lang="ru-RU" dirty="0" smtClean="0"/>
              <a:t>Своевременно </a:t>
            </a:r>
            <a:r>
              <a:rPr lang="ru-RU" dirty="0"/>
              <a:t>выявлять детей с речевыми нарушениями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Выстраивать механизм взаимодействия между специалистами: </a:t>
            </a:r>
          </a:p>
          <a:p>
            <a:pPr marL="0" indent="0">
              <a:buNone/>
            </a:pPr>
            <a:r>
              <a:rPr lang="ru-RU" dirty="0"/>
              <a:t>-учитель-логопед - педагог-психолог; </a:t>
            </a:r>
          </a:p>
          <a:p>
            <a:pPr marL="0" indent="0">
              <a:buNone/>
            </a:pPr>
            <a:r>
              <a:rPr lang="ru-RU" dirty="0"/>
              <a:t>-учитель-логопед - воспитатель;</a:t>
            </a:r>
          </a:p>
          <a:p>
            <a:pPr marL="0" indent="0">
              <a:buNone/>
            </a:pPr>
            <a:r>
              <a:rPr lang="ru-RU" dirty="0"/>
              <a:t>-учитель-логопед - инструктор по физической культуре;</a:t>
            </a:r>
          </a:p>
          <a:p>
            <a:pPr marL="0" indent="0">
              <a:buNone/>
            </a:pPr>
            <a:r>
              <a:rPr lang="ru-RU" dirty="0"/>
              <a:t>-учитель-логопед - музыкальный руководитель;</a:t>
            </a:r>
          </a:p>
          <a:p>
            <a:r>
              <a:rPr lang="ru-RU" dirty="0" smtClean="0"/>
              <a:t>Осуществлять </a:t>
            </a:r>
            <a:r>
              <a:rPr lang="ru-RU" dirty="0"/>
              <a:t>тесное взаимодействие с родителями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Создать пространственно-речевую среду в ДОУ;</a:t>
            </a:r>
          </a:p>
          <a:p>
            <a:r>
              <a:rPr lang="ru-RU" dirty="0" smtClean="0"/>
              <a:t>Корректировать </a:t>
            </a:r>
            <a:r>
              <a:rPr lang="ru-RU" dirty="0"/>
              <a:t>и предупреждать речевые нарушения во всех видах </a:t>
            </a:r>
            <a:r>
              <a:rPr lang="ru-RU" dirty="0" smtClean="0"/>
              <a:t>деятельности. </a:t>
            </a:r>
          </a:p>
          <a:p>
            <a:pPr marL="0" indent="0">
              <a:buNone/>
            </a:pPr>
            <a:r>
              <a:rPr lang="ru-RU" dirty="0" smtClean="0"/>
              <a:t>Взаимодействие </a:t>
            </a:r>
            <a:r>
              <a:rPr lang="ru-RU" dirty="0"/>
              <a:t>в работе начинается с психолого-медико-педагогического обследования, </a:t>
            </a:r>
            <a:r>
              <a:rPr lang="ru-RU" dirty="0" smtClean="0"/>
              <a:t>которое проводится </a:t>
            </a:r>
            <a:r>
              <a:rPr lang="ru-RU" dirty="0"/>
              <a:t>учителем-логопедом совместно с психологом ДОУ. </a:t>
            </a:r>
            <a:r>
              <a:rPr lang="ru-RU" b="1" dirty="0"/>
              <a:t>Задача обследования </a:t>
            </a:r>
            <a:r>
              <a:rPr lang="ru-RU" dirty="0" smtClean="0"/>
              <a:t>– определить уровень </a:t>
            </a:r>
            <a:r>
              <a:rPr lang="ru-RU" dirty="0"/>
              <a:t>общего и речевого развития каждого ребенка.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30" y="2663190"/>
            <a:ext cx="3870960" cy="25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69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" y="0"/>
            <a:ext cx="7738110" cy="69380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Результаты данного обследования показывают, что наряду с различными отклонениями в</a:t>
            </a:r>
          </a:p>
          <a:p>
            <a:pPr marL="0" indent="0">
              <a:buNone/>
            </a:pPr>
            <a:r>
              <a:rPr lang="ru-RU" dirty="0"/>
              <a:t>фонетике, лексике и грамматике у большинства детей нарушены в той или иной степени</a:t>
            </a:r>
          </a:p>
          <a:p>
            <a:pPr marL="0" indent="0">
              <a:buNone/>
            </a:pPr>
            <a:r>
              <a:rPr lang="ru-RU" dirty="0"/>
              <a:t>психические процессы памяти, внимания, мышления, навыки конструктивной деятельности и т.п. </a:t>
            </a:r>
          </a:p>
          <a:p>
            <a:pPr marL="0" indent="0">
              <a:buNone/>
            </a:pPr>
            <a:r>
              <a:rPr lang="ru-RU" dirty="0"/>
              <a:t>Успешной коррекционная работа в ДОУ может считаться только при достаточно высоком уровне</a:t>
            </a:r>
          </a:p>
          <a:p>
            <a:pPr marL="0" indent="0">
              <a:buNone/>
            </a:pPr>
            <a:r>
              <a:rPr lang="ru-RU" dirty="0" err="1"/>
              <a:t>сформированности</a:t>
            </a:r>
            <a:r>
              <a:rPr lang="ru-RU" dirty="0"/>
              <a:t> основных психических процессов, познавательных интересов и полноценного</a:t>
            </a:r>
          </a:p>
          <a:p>
            <a:pPr marL="0" indent="0">
              <a:buNone/>
            </a:pPr>
            <a:r>
              <a:rPr lang="ru-RU" dirty="0"/>
              <a:t>речевого развития детей. И здесь основным принципом организации работы является оказание</a:t>
            </a:r>
          </a:p>
          <a:p>
            <a:pPr marL="0" indent="0">
              <a:buNone/>
            </a:pPr>
            <a:r>
              <a:rPr lang="ru-RU" dirty="0"/>
              <a:t>комплексной психолого-педагогической помощи детям, имеющим речевые нарушения. Поэтому,</a:t>
            </a:r>
          </a:p>
          <a:p>
            <a:pPr marL="0" indent="0">
              <a:buNone/>
            </a:pPr>
            <a:r>
              <a:rPr lang="ru-RU" dirty="0"/>
              <a:t>наиболее тесная связь в условиях </a:t>
            </a:r>
            <a:r>
              <a:rPr lang="ru-RU" dirty="0" err="1"/>
              <a:t>логопункта</a:t>
            </a:r>
            <a:r>
              <a:rPr lang="ru-RU" dirty="0"/>
              <a:t> осуществляется между</a:t>
            </a:r>
          </a:p>
          <a:p>
            <a:pPr marL="0" indent="0">
              <a:buNone/>
            </a:pPr>
            <a:r>
              <a:rPr lang="ru-RU" dirty="0"/>
              <a:t>логопедом и </a:t>
            </a:r>
            <a:r>
              <a:rPr lang="ru-RU" dirty="0" smtClean="0"/>
              <a:t>психологом который, в первую очередь, проводит коррекционную работу по </a:t>
            </a:r>
          </a:p>
          <a:p>
            <a:pPr marL="0" indent="0">
              <a:buNone/>
            </a:pPr>
            <a:r>
              <a:rPr lang="ru-RU" dirty="0" smtClean="0"/>
              <a:t>формированию психических процессов</a:t>
            </a:r>
            <a:r>
              <a:rPr lang="ru-RU" dirty="0"/>
              <a:t>, стимулирует речевую активность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коммуникативные навыки у детей с </a:t>
            </a:r>
            <a:r>
              <a:rPr lang="ru-RU" dirty="0" smtClean="0"/>
              <a:t>тяжёлыми речевыми </a:t>
            </a:r>
            <a:r>
              <a:rPr lang="ru-RU" dirty="0"/>
              <a:t>нарушениями. </a:t>
            </a:r>
          </a:p>
          <a:p>
            <a:pPr marL="0" indent="0">
              <a:buNone/>
            </a:pPr>
            <a:r>
              <a:rPr lang="ru-RU" dirty="0"/>
              <a:t>Хотя в работе логопеда и психолога существуют закономерные различия функциональных</a:t>
            </a:r>
          </a:p>
          <a:p>
            <a:pPr marL="0" indent="0">
              <a:buNone/>
            </a:pPr>
            <a:r>
              <a:rPr lang="ru-RU" dirty="0"/>
              <a:t>обязанностей, однако в задачах их деятельности видна общая логика построения коррекционно-</a:t>
            </a:r>
          </a:p>
          <a:p>
            <a:pPr marL="0" indent="0">
              <a:buNone/>
            </a:pPr>
            <a:r>
              <a:rPr lang="ru-RU" dirty="0"/>
              <a:t>образовательного процесса. Психолог и логопед имеют возможность осуществлять помощь, как</a:t>
            </a:r>
          </a:p>
          <a:p>
            <a:pPr marL="0" indent="0">
              <a:buNone/>
            </a:pPr>
            <a:r>
              <a:rPr lang="ru-RU" dirty="0"/>
              <a:t>каждому ребенку, так и группе детей, имеющих речевые дефекты: отслеживать процесс развития,</a:t>
            </a:r>
          </a:p>
          <a:p>
            <a:pPr marL="0" indent="0">
              <a:buNone/>
            </a:pPr>
            <a:r>
              <a:rPr lang="ru-RU" dirty="0"/>
              <a:t>заниматься глубокой и всесторонней профилактической, коррекционной и развивающей работой с</a:t>
            </a:r>
          </a:p>
          <a:p>
            <a:pPr marL="0" indent="0">
              <a:buNone/>
            </a:pPr>
            <a:r>
              <a:rPr lang="ru-RU" dirty="0"/>
              <a:t>детьми, осуществлять индивидуальную поддержку тех, кто в ней нуждается. Для этого ежегодно</a:t>
            </a:r>
          </a:p>
          <a:p>
            <a:pPr marL="0" indent="0">
              <a:buNone/>
            </a:pPr>
            <a:r>
              <a:rPr lang="ru-RU" dirty="0"/>
              <a:t>совместно с психологом составляются карты индивидуальной коррекционной работы по</a:t>
            </a:r>
          </a:p>
          <a:p>
            <a:pPr marL="0" indent="0">
              <a:buNone/>
            </a:pPr>
            <a:r>
              <a:rPr lang="ru-RU" dirty="0"/>
              <a:t>сопровождению детей с тяжелыми речевыми нарушениями. Кроме того, при совместной</a:t>
            </a:r>
          </a:p>
          <a:p>
            <a:pPr marL="0" indent="0">
              <a:buNone/>
            </a:pPr>
            <a:r>
              <a:rPr lang="ru-RU" dirty="0"/>
              <a:t>деятельности появляется возможность осуществлять методическую работу, разрабатывать</a:t>
            </a:r>
          </a:p>
          <a:p>
            <a:pPr marL="0" indent="0">
              <a:buNone/>
            </a:pPr>
            <a:r>
              <a:rPr lang="ru-RU" dirty="0"/>
              <a:t>проекты, оказывающие влияние на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-образовательную среду ДОУ в целом. Таким</a:t>
            </a:r>
          </a:p>
          <a:p>
            <a:pPr marL="0" indent="0">
              <a:buNone/>
            </a:pPr>
            <a:r>
              <a:rPr lang="ru-RU" dirty="0"/>
              <a:t>образом, согласованность действий логопеда и психолога в условиях дошкольного</a:t>
            </a:r>
          </a:p>
          <a:p>
            <a:pPr marL="0" indent="0">
              <a:buNone/>
            </a:pPr>
            <a:r>
              <a:rPr lang="ru-RU" dirty="0"/>
              <a:t>логопедического пункта позволяет эффективно скорректировать имеющиеся нарушения развития</a:t>
            </a:r>
          </a:p>
          <a:p>
            <a:pPr marL="0" indent="0">
              <a:buNone/>
            </a:pPr>
            <a:r>
              <a:rPr lang="ru-RU" dirty="0"/>
              <a:t>речи, что помогает ребенку легко адаптироваться в дошкольной среде, успешно развиваться и</a:t>
            </a:r>
          </a:p>
          <a:p>
            <a:pPr marL="0" indent="0">
              <a:buNone/>
            </a:pPr>
            <a:r>
              <a:rPr lang="ru-RU" dirty="0"/>
              <a:t>обучаться.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30" y="862965"/>
            <a:ext cx="44119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60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232" y="57150"/>
            <a:ext cx="6539548" cy="6526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Расписание непосредственно образовательной деятельности ДОУ не включает </a:t>
            </a:r>
            <a:r>
              <a:rPr lang="ru-RU" i="1" dirty="0" smtClean="0"/>
              <a:t>специально отведенного </a:t>
            </a:r>
            <a:r>
              <a:rPr lang="ru-RU" i="1" dirty="0"/>
              <a:t>для занятий с логопедом времени, на котором параллельно с </a:t>
            </a:r>
            <a:r>
              <a:rPr lang="ru-RU" i="1" dirty="0" smtClean="0"/>
              <a:t>исправлением нарушений </a:t>
            </a:r>
            <a:r>
              <a:rPr lang="ru-RU" i="1" dirty="0"/>
              <a:t>звукопроизношения необходимо решать такие задачи как: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артикуляционной моторики; </a:t>
            </a:r>
          </a:p>
          <a:p>
            <a:r>
              <a:rPr lang="ru-RU" dirty="0" smtClean="0"/>
              <a:t> </a:t>
            </a:r>
            <a:r>
              <a:rPr lang="ru-RU" dirty="0"/>
              <a:t>развитие мелкой моторики и координации движений;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фонематического слуха, навыков звукового анализа и синтеза;</a:t>
            </a:r>
          </a:p>
          <a:p>
            <a:r>
              <a:rPr lang="ru-RU" dirty="0" smtClean="0"/>
              <a:t>обогащение </a:t>
            </a:r>
            <a:r>
              <a:rPr lang="ru-RU" dirty="0"/>
              <a:t>словарного запаса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формирование </a:t>
            </a:r>
            <a:r>
              <a:rPr lang="ru-RU" dirty="0"/>
              <a:t>грамматического строя речи;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связной речи в соответствии с возрастной нормой;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573125"/>
            <a:ext cx="3736314" cy="54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57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440"/>
            <a:ext cx="11898630" cy="67665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Совершенно очевидно, что решение такого комплекса задач возможно только при </a:t>
            </a:r>
            <a:r>
              <a:rPr lang="ru-RU" dirty="0" smtClean="0"/>
              <a:t>тесном взаимодействии</a:t>
            </a:r>
          </a:p>
          <a:p>
            <a:pPr marL="0" indent="0" algn="ctr">
              <a:buNone/>
            </a:pPr>
            <a:r>
              <a:rPr lang="ru-RU" dirty="0" smtClean="0"/>
              <a:t> с </a:t>
            </a:r>
            <a:r>
              <a:rPr lang="ru-RU" i="1" dirty="0" smtClean="0"/>
              <a:t>воспитателем</a:t>
            </a:r>
            <a:r>
              <a:rPr lang="ru-RU" dirty="0" smtClean="0"/>
              <a:t>, который </a:t>
            </a:r>
            <a:r>
              <a:rPr lang="ru-RU" dirty="0"/>
              <a:t>ежедневно и, достаточно продолжительно общается с</a:t>
            </a:r>
          </a:p>
          <a:p>
            <a:pPr marL="0" indent="0" algn="ctr">
              <a:buNone/>
            </a:pPr>
            <a:r>
              <a:rPr lang="ru-RU" dirty="0"/>
              <a:t>детьми, знает их склонности, интересы и, следовательно, может определить оптимальные формы</a:t>
            </a:r>
          </a:p>
          <a:p>
            <a:pPr marL="0" indent="0" algn="ctr">
              <a:buNone/>
            </a:pPr>
            <a:r>
              <a:rPr lang="ru-RU" dirty="0"/>
              <a:t>включения необходимых заданий коррекционной и развивающей направленности. Проводимая</a:t>
            </a:r>
          </a:p>
          <a:p>
            <a:pPr marL="0" indent="0" algn="ctr">
              <a:buNone/>
            </a:pPr>
            <a:r>
              <a:rPr lang="ru-RU" dirty="0"/>
              <a:t>воспитателями детских садов грамотная работа с детьми, имеющими недостатки в речевом</a:t>
            </a:r>
          </a:p>
          <a:p>
            <a:pPr marL="0" indent="0" algn="ctr">
              <a:buNone/>
            </a:pPr>
            <a:r>
              <a:rPr lang="ru-RU" dirty="0"/>
              <a:t>развитии, имеет огромное, часто решающее, значение в эффективности коррекционного процесса.</a:t>
            </a:r>
          </a:p>
          <a:p>
            <a:pPr marL="0" indent="0" algn="ctr">
              <a:buNone/>
            </a:pPr>
            <a:r>
              <a:rPr lang="ru-RU" i="1" dirty="0"/>
              <a:t>Основная цель этой работы </a:t>
            </a:r>
            <a:r>
              <a:rPr lang="ru-RU" dirty="0"/>
              <a:t>- создание воспитателями такой</a:t>
            </a:r>
          </a:p>
          <a:p>
            <a:pPr marL="0" indent="0" algn="ctr">
              <a:buNone/>
            </a:pPr>
            <a:r>
              <a:rPr lang="ru-RU" dirty="0"/>
              <a:t>предметной среды, которая способствовала бы максимально полному раскрытию потенциальных</a:t>
            </a:r>
          </a:p>
          <a:p>
            <a:pPr marL="0" indent="0" algn="ctr">
              <a:buNone/>
            </a:pPr>
            <a:r>
              <a:rPr lang="ru-RU" dirty="0"/>
              <a:t>речевых возможностей воспитанников, предупреждению у них трудностей в речевом развитии.</a:t>
            </a:r>
          </a:p>
          <a:p>
            <a:pPr marL="0" indent="0" algn="ctr">
              <a:buNone/>
            </a:pPr>
            <a:r>
              <a:rPr lang="ru-RU" dirty="0"/>
              <a:t>Организация предметно-развивающей среды, а также повышенное внимание к детям с высокой</a:t>
            </a:r>
          </a:p>
          <a:p>
            <a:pPr marL="0" indent="0" algn="ctr">
              <a:buNone/>
            </a:pPr>
            <a:r>
              <a:rPr lang="ru-RU" dirty="0"/>
              <a:t>степенью риска формирования речевых недостатков составляют основное содержание</a:t>
            </a:r>
          </a:p>
          <a:p>
            <a:pPr marL="0" indent="0" algn="ctr">
              <a:buNone/>
            </a:pPr>
            <a:r>
              <a:rPr lang="ru-RU" dirty="0"/>
              <a:t>деятельности воспитателя в рамках профилактического направления. С этой целью во всех</a:t>
            </a:r>
          </a:p>
          <a:p>
            <a:pPr marL="0" indent="0" algn="ctr">
              <a:buNone/>
            </a:pPr>
            <a:r>
              <a:rPr lang="ru-RU" dirty="0"/>
              <a:t>группах у нас созданы коррекционные, сенсорно-речевые уголки с разнообразным материалом.</a:t>
            </a:r>
          </a:p>
          <a:p>
            <a:pPr marL="0" indent="0" algn="ctr">
              <a:buNone/>
            </a:pPr>
            <a:r>
              <a:rPr lang="ru-RU" dirty="0"/>
              <a:t>Здесь имеются дидактические игры, предметные и сюжетные картинки. Представлен широкий</a:t>
            </a:r>
          </a:p>
          <a:p>
            <a:pPr marL="0" indent="0" algn="ctr">
              <a:buNone/>
            </a:pPr>
            <a:r>
              <a:rPr lang="ru-RU" dirty="0"/>
              <a:t>выбор пособий по развитию мелкой моторики: наборы мелких игрушек, фасоли, пуговиц для</a:t>
            </a:r>
          </a:p>
          <a:p>
            <a:pPr marL="0" indent="0" algn="ctr">
              <a:buNone/>
            </a:pPr>
            <a:r>
              <a:rPr lang="ru-RU" dirty="0"/>
              <a:t>выкладывания узоров, круп в мешочках, трафареты, мозаики, различных размеров шары, </a:t>
            </a:r>
            <a:r>
              <a:rPr lang="ru-RU" dirty="0" err="1"/>
              <a:t>суджоки</a:t>
            </a:r>
            <a:r>
              <a:rPr lang="ru-RU" dirty="0"/>
              <a:t>,</a:t>
            </a:r>
          </a:p>
          <a:p>
            <a:pPr marL="0" indent="0" algn="ctr">
              <a:buNone/>
            </a:pPr>
            <a:r>
              <a:rPr lang="ru-RU" dirty="0"/>
              <a:t>верёвочки, сухие бассейны и т.п. Логопед отслеживает соответствие развивающей среды</a:t>
            </a:r>
          </a:p>
          <a:p>
            <a:pPr marL="0" indent="0" algn="ctr">
              <a:buNone/>
            </a:pPr>
            <a:r>
              <a:rPr lang="ru-RU" dirty="0"/>
              <a:t>возрастным потребностям детей, дает рекомендации воспитателям по ее обогащению. В ДОУ</a:t>
            </a:r>
          </a:p>
          <a:p>
            <a:pPr marL="0" indent="0" algn="ctr">
              <a:buNone/>
            </a:pPr>
            <a:r>
              <a:rPr lang="ru-RU" dirty="0"/>
              <a:t>накоплен опыт применения воспитателями пальчиковой гимнастики, многие используют её </a:t>
            </a:r>
            <a:r>
              <a:rPr lang="ru-RU" dirty="0" smtClean="0"/>
              <a:t>как </a:t>
            </a:r>
            <a:r>
              <a:rPr lang="ru-RU" dirty="0" err="1" smtClean="0"/>
              <a:t>физминутку</a:t>
            </a:r>
            <a:r>
              <a:rPr lang="ru-RU" dirty="0" smtClean="0"/>
              <a:t> </a:t>
            </a:r>
            <a:r>
              <a:rPr lang="ru-RU" dirty="0"/>
              <a:t>в занятиях.</a:t>
            </a:r>
          </a:p>
          <a:p>
            <a:pPr marL="0" indent="0" algn="ctr">
              <a:buNone/>
            </a:pPr>
            <a:r>
              <a:rPr lang="ru-RU" dirty="0"/>
              <a:t>Проводимая совместная работа воспитателей и логопеда показала, что тесное сотрудничество в</a:t>
            </a:r>
          </a:p>
          <a:p>
            <a:pPr marL="0" indent="0" algn="ctr">
              <a:buNone/>
            </a:pPr>
            <a:r>
              <a:rPr lang="ru-RU" dirty="0"/>
              <a:t>условиях ограниченного коррекционного воздействия на речь детей на </a:t>
            </a:r>
            <a:r>
              <a:rPr lang="ru-RU" dirty="0" err="1"/>
              <a:t>логопункте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общеразвивающего ДОУ, помогает в скорейшем решении задач коррекции речевых нарушений.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90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3670" y="145768"/>
            <a:ext cx="4697730" cy="64693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/>
              <a:t>Обсуждение путей решения коррекционно-речевых задач </a:t>
            </a:r>
            <a:r>
              <a:rPr lang="ru-RU" i="1" dirty="0" smtClean="0"/>
              <a:t>с инструктором по физической культуре</a:t>
            </a:r>
            <a:r>
              <a:rPr lang="ru-RU" dirty="0" smtClean="0"/>
              <a:t>, </a:t>
            </a:r>
            <a:r>
              <a:rPr lang="ru-RU" dirty="0"/>
              <a:t>привело к использованию им на занятиях </a:t>
            </a:r>
            <a:r>
              <a:rPr lang="ru-RU" dirty="0" err="1"/>
              <a:t>логоритмических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кинезиологических</a:t>
            </a:r>
            <a:r>
              <a:rPr lang="ru-RU" dirty="0" smtClean="0"/>
              <a:t> </a:t>
            </a:r>
            <a:r>
              <a:rPr lang="ru-RU" dirty="0"/>
              <a:t>упражнений, пальчиковой гимнастики. </a:t>
            </a:r>
            <a:r>
              <a:rPr lang="ru-RU" dirty="0" smtClean="0"/>
              <a:t>Большое внимание уделяется  </a:t>
            </a:r>
            <a:r>
              <a:rPr lang="ru-RU" dirty="0"/>
              <a:t>инструктором </a:t>
            </a:r>
            <a:r>
              <a:rPr lang="ru-RU" dirty="0" smtClean="0"/>
              <a:t>по физической культуре</a:t>
            </a:r>
            <a:r>
              <a:rPr lang="ru-RU" i="1" dirty="0" smtClean="0"/>
              <a:t> </a:t>
            </a:r>
            <a:r>
              <a:rPr lang="ru-RU" dirty="0" smtClean="0"/>
              <a:t>увеличению </a:t>
            </a:r>
            <a:r>
              <a:rPr lang="ru-RU" dirty="0"/>
              <a:t>объёма </a:t>
            </a:r>
            <a:r>
              <a:rPr lang="ru-RU" dirty="0" smtClean="0"/>
              <a:t>лёгких, выработке </a:t>
            </a:r>
            <a:r>
              <a:rPr lang="ru-RU" dirty="0"/>
              <a:t>правильного дыхания, необходимого детям для постановки звукопроизношения.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880110"/>
            <a:ext cx="5269230" cy="481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06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1631</Words>
  <Application>Microsoft Office PowerPoint</Application>
  <PresentationFormat>Широкоэкранный</PresentationFormat>
  <Paragraphs>104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Сектор</vt:lpstr>
      <vt:lpstr>«Взаимодействие учителя-логопеда и специалистов по сопровождению детей  с речевыми нарушениями в условиях логопункта ДОУ».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«Взаимодействие учителя-логопеда и специалистов по сопровождению детей  с речевыми нарушениями в условиях логопункта ДОУ».</dc:title>
  <dc:creator>Лида</dc:creator>
  <cp:lastModifiedBy>Лида</cp:lastModifiedBy>
  <cp:revision>7</cp:revision>
  <dcterms:created xsi:type="dcterms:W3CDTF">2017-03-24T23:21:14Z</dcterms:created>
  <dcterms:modified xsi:type="dcterms:W3CDTF">2017-03-25T00:23:03Z</dcterms:modified>
</cp:coreProperties>
</file>