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42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5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260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26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250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24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612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72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3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8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01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51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46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41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8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CEE2A-9FD5-40DC-A632-51E07C6B5E2A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862BE6-30CA-4558-8793-7D0593E08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8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1961_%D0%B3%D0%BE%D0%B4" TargetMode="External"/><Relationship Id="rId3" Type="http://schemas.openxmlformats.org/officeDocument/2006/relationships/hyperlink" Target="https://ru.wikipedia.org/wiki/%D0%9D%D0%BE%D0%B2%D0%BE%D1%87%D0%B5%D1%80%D0%BA%D0%B0%D1%81%D1%81%D0%BA" TargetMode="External"/><Relationship Id="rId7" Type="http://schemas.openxmlformats.org/officeDocument/2006/relationships/hyperlink" Target="https://ru.wikipedia.org/wiki/%D0%92%D0%AD%D0%BB%D0%9D%D0%98%D0%98" TargetMode="External"/><Relationship Id="rId12" Type="http://schemas.openxmlformats.org/officeDocument/2006/relationships/image" Target="../media/image1.jpg"/><Relationship Id="rId2" Type="http://schemas.openxmlformats.org/officeDocument/2006/relationships/hyperlink" Target="https://ru.wikipedia.org/wiki/%D0%92%D0%BB%D0%B0%D0%B4%D0%B8%D0%BC%D0%B8%D1%80_%D0%9B%D0%B5%D0%BD%D0%B8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D%D0%BE%D0%B2%D0%BE%D1%87%D0%B5%D1%80%D0%BA%D0%B0%D1%81%D1%81%D0%BA%D0%B8%D0%B9_%D1%8D%D0%BB%D0%B5%D0%BA%D1%82%D1%80%D0%BE%D0%B2%D0%BE%D0%B7%D0%BE%D1%81%D1%82%D1%80%D0%BE%D0%B8%D1%82%D0%B5%D0%BB%D1%8C%D0%BD%D1%8B%D0%B9_%D0%B7%D0%B0%D0%B2%D0%BE%D0%B4" TargetMode="External"/><Relationship Id="rId11" Type="http://schemas.openxmlformats.org/officeDocument/2006/relationships/hyperlink" Target="https://ru.wikipedia.org/wiki/1960-%D0%B5" TargetMode="External"/><Relationship Id="rId5" Type="http://schemas.openxmlformats.org/officeDocument/2006/relationships/hyperlink" Target="https://ru.wikipedia.org/wiki/%D0%9E%D1%81%D0%B5%D0%B2%D0%B0%D1%8F_%D1%84%D0%BE%D1%80%D0%BC%D1%83%D0%BB%D0%B0_%D1%82%D0%B5%D0%BF%D0%BB%D0%BE%D0%B2%D0%BE%D0%B7%D0%B0_%D0%B8_%D1%8D%D0%BB%D0%B5%D0%BA%D1%82%D1%80%D0%BE%D0%B2%D0%BE%D0%B7%D0%B0" TargetMode="External"/><Relationship Id="rId10" Type="http://schemas.openxmlformats.org/officeDocument/2006/relationships/hyperlink" Target="https://ru.wikipedia.org/wiki/%D0%98%D0%B3%D0%BD%D0%B8%D1%82%D1%80%D0%BE%D0%BD" TargetMode="External"/><Relationship Id="rId4" Type="http://schemas.openxmlformats.org/officeDocument/2006/relationships/hyperlink" Target="https://ru.wikipedia.org/wiki/%D0%AD%D0%BB%D0%B5%D0%BA%D1%82%D1%80%D0%BE%D0%B2%D0%BE%D0%B7" TargetMode="External"/><Relationship Id="rId9" Type="http://schemas.openxmlformats.org/officeDocument/2006/relationships/hyperlink" Target="https://ru.wikipedia.org/wiki/1995_%D0%B3%D0%BE%D0%B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1%8B%D1%81%D0%BE%D0%BA%D0%BE%D0%B2%D0%BE%D0%BB%D1%8C%D1%82%D0%BD%D1%8B%D0%B9_%D0%B2%D1%8B%D0%BA%D0%BB%D1%8E%D1%87%D0%B0%D1%82%D0%B5%D0%BB%D1%8C" TargetMode="External"/><Relationship Id="rId2" Type="http://schemas.openxmlformats.org/officeDocument/2006/relationships/hyperlink" Target="https://ru.wikipedia.org/wiki/%D0%A1%D0%B0%D0%B9%D0%BB%D0%B5%D0%BD%D1%82%D0%B1%D0%BB%D0%BE%D0%B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u.wikipedia.org/wiki/%D0%A4%D0%B0%D0%B7%D0%BE%D1%80%D0%B0%D1%81%D1%89%D0%B5%D0%BF%D0%B8%D1%82%D0%B5%D0%BB%D1%8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1%D1%83%D1%84%D0%B5%D1%80%D0%BD%D1%8B%D0%B5_%D1%84%D0%BE%D0%BD%D0%B0%D1%80%D0%B8" TargetMode="External"/><Relationship Id="rId2" Type="http://schemas.openxmlformats.org/officeDocument/2006/relationships/hyperlink" Target="https://ru.wikipedia.org/wiki/1970_%D0%B3%D0%BE%D0%B4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5458" y="1242466"/>
            <a:ext cx="8667482" cy="268558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700" dirty="0" smtClean="0"/>
              <a:t>ГБПОУ КК Новороссийский профессиональный техникум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4000" b="1" dirty="0" smtClean="0"/>
              <a:t>Презентация на тему</a:t>
            </a:r>
            <a:br>
              <a:rPr lang="ru-RU" sz="4000" b="1" dirty="0" smtClean="0"/>
            </a:br>
            <a:r>
              <a:rPr lang="ru-RU" sz="4000" b="1" dirty="0" smtClean="0"/>
              <a:t>Электровоз «Вл-80»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199" y="5197520"/>
            <a:ext cx="9144000" cy="15015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Выполнил работу студент</a:t>
            </a:r>
          </a:p>
          <a:p>
            <a:pPr algn="ctr"/>
            <a:r>
              <a:rPr lang="ru-RU" dirty="0" smtClean="0"/>
              <a:t>группы МЛ-163</a:t>
            </a:r>
          </a:p>
          <a:p>
            <a:pPr algn="ctr"/>
            <a:r>
              <a:rPr lang="ru-RU" dirty="0" err="1" smtClean="0"/>
              <a:t>Киронаки</a:t>
            </a:r>
            <a:r>
              <a:rPr lang="ru-RU" dirty="0" smtClean="0"/>
              <a:t> </a:t>
            </a:r>
            <a:r>
              <a:rPr lang="ru-RU" smtClean="0"/>
              <a:t>Дмитрий Александрович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9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89397"/>
            <a:ext cx="12191999" cy="132556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ВЛ80</a:t>
            </a:r>
            <a:r>
              <a:rPr lang="ru-RU" sz="2000" dirty="0"/>
              <a:t> (</a:t>
            </a:r>
            <a:r>
              <a:rPr lang="ru-RU" sz="2000" b="1" dirty="0">
                <a:hlinkClick r:id="rId2" tooltip="Владимир Ленин"/>
              </a:rPr>
              <a:t>В</a:t>
            </a:r>
            <a:r>
              <a:rPr lang="ru-RU" sz="2000" dirty="0">
                <a:hlinkClick r:id="rId2" tooltip="Владимир Ленин"/>
              </a:rPr>
              <a:t>ладимир </a:t>
            </a:r>
            <a:r>
              <a:rPr lang="ru-RU" sz="2000" b="1" dirty="0">
                <a:hlinkClick r:id="rId2" tooltip="Владимир Ленин"/>
              </a:rPr>
              <a:t>Л</a:t>
            </a:r>
            <a:r>
              <a:rPr lang="ru-RU" sz="2000" dirty="0">
                <a:hlinkClick r:id="rId2" tooltip="Владимир Ленин"/>
              </a:rPr>
              <a:t>енин</a:t>
            </a:r>
            <a:r>
              <a:rPr lang="ru-RU" sz="2000" dirty="0"/>
              <a:t>; первоначальное обозначение — </a:t>
            </a:r>
            <a:r>
              <a:rPr lang="ru-RU" sz="2000" b="1" dirty="0"/>
              <a:t>Н81</a:t>
            </a:r>
            <a:r>
              <a:rPr lang="ru-RU" sz="2000" dirty="0"/>
              <a:t> — </a:t>
            </a:r>
            <a:r>
              <a:rPr lang="ru-RU" sz="2000" dirty="0" err="1">
                <a:hlinkClick r:id="rId3" tooltip="Новочеркасск"/>
              </a:rPr>
              <a:t>новочеркасский</a:t>
            </a:r>
            <a:r>
              <a:rPr lang="ru-RU" sz="2000" dirty="0"/>
              <a:t>, </a:t>
            </a:r>
            <a:r>
              <a:rPr lang="ru-RU" sz="2000" b="1" dirty="0"/>
              <a:t>81</a:t>
            </a:r>
            <a:r>
              <a:rPr lang="ru-RU" sz="2000" dirty="0"/>
              <a:t>-я модель) — серия грузовых магистральных двухсекционных </a:t>
            </a:r>
            <a:r>
              <a:rPr lang="ru-RU" sz="2000" dirty="0">
                <a:hlinkClick r:id="rId4" tooltip="Электровоз"/>
              </a:rPr>
              <a:t>электровозов</a:t>
            </a:r>
            <a:r>
              <a:rPr lang="ru-RU" sz="2000" dirty="0"/>
              <a:t> переменного тока 25 </a:t>
            </a:r>
            <a:r>
              <a:rPr lang="ru-RU" sz="2000" dirty="0" err="1"/>
              <a:t>кВ</a:t>
            </a:r>
            <a:r>
              <a:rPr lang="ru-RU" sz="2000" dirty="0"/>
              <a:t> с </a:t>
            </a:r>
            <a:r>
              <a:rPr lang="ru-RU" sz="2000" dirty="0">
                <a:hlinkClick r:id="rId5" tooltip="Осевая формула тепловоза и электровоза"/>
              </a:rPr>
              <a:t>осевой формулой</a:t>
            </a:r>
            <a:r>
              <a:rPr lang="ru-RU" sz="2000" dirty="0"/>
              <a:t> 2(2</a:t>
            </a:r>
            <a:r>
              <a:rPr lang="ru-RU" sz="2000" baseline="-25000" dirty="0"/>
              <a:t>0</a:t>
            </a:r>
            <a:r>
              <a:rPr lang="ru-RU" sz="2000" dirty="0"/>
              <a:t>−2</a:t>
            </a:r>
            <a:r>
              <a:rPr lang="ru-RU" sz="2000" baseline="-25000" dirty="0"/>
              <a:t>0</a:t>
            </a:r>
            <a:r>
              <a:rPr lang="ru-RU" sz="2000" dirty="0"/>
              <a:t>). Прозвища: «Аврора», «</a:t>
            </a:r>
            <a:r>
              <a:rPr lang="ru-RU" sz="2000" dirty="0" err="1"/>
              <a:t>Выльник</a:t>
            </a:r>
            <a:r>
              <a:rPr lang="ru-RU" sz="2000" dirty="0"/>
              <a:t>», «</a:t>
            </a:r>
            <a:r>
              <a:rPr lang="ru-RU" sz="2000" dirty="0" err="1"/>
              <a:t>Кайсер</a:t>
            </a:r>
            <a:r>
              <a:rPr lang="ru-RU" sz="2000" dirty="0"/>
              <a:t>», «</a:t>
            </a:r>
            <a:r>
              <a:rPr lang="ru-RU" sz="2000" dirty="0" err="1"/>
              <a:t>ВОСЬМИДЕСЯТка</a:t>
            </a:r>
            <a:r>
              <a:rPr lang="ru-RU" sz="2000" dirty="0"/>
              <a:t>», «Мазей», а также, в зависимости от индекса, «Кашка», «</a:t>
            </a:r>
            <a:r>
              <a:rPr lang="ru-RU" sz="2000" dirty="0" err="1"/>
              <a:t>эСка</a:t>
            </a:r>
            <a:r>
              <a:rPr lang="ru-RU" sz="2000" dirty="0"/>
              <a:t>», «</a:t>
            </a:r>
            <a:r>
              <a:rPr lang="ru-RU" sz="2000" dirty="0" err="1"/>
              <a:t>эРка</a:t>
            </a:r>
            <a:r>
              <a:rPr lang="ru-RU" sz="2000" dirty="0"/>
              <a:t>», «</a:t>
            </a:r>
            <a:r>
              <a:rPr lang="ru-RU" sz="2000" dirty="0" err="1"/>
              <a:t>Тэшка</a:t>
            </a:r>
            <a:r>
              <a:rPr lang="ru-RU" sz="2000" dirty="0"/>
              <a:t>».</a:t>
            </a:r>
            <a:br>
              <a:rPr lang="ru-RU" sz="2000" dirty="0"/>
            </a:br>
            <a:r>
              <a:rPr lang="ru-RU" sz="2000" dirty="0"/>
              <a:t>Электровозы ВЛ80 всех индексов строились </a:t>
            </a:r>
            <a:r>
              <a:rPr lang="ru-RU" sz="2000" dirty="0">
                <a:hlinkClick r:id="rId6" tooltip="Новочеркасский электровозостроительный завод"/>
              </a:rPr>
              <a:t>Новочеркасским электровозостроительным заводом</a:t>
            </a:r>
            <a:r>
              <a:rPr lang="ru-RU" sz="2000" dirty="0"/>
              <a:t> (НЭВЗ) по проектам, разработанным </a:t>
            </a:r>
            <a:r>
              <a:rPr lang="ru-RU" sz="2000" dirty="0" err="1">
                <a:hlinkClick r:id="rId7" tooltip="ВЭлНИИ"/>
              </a:rPr>
              <a:t>ВЭлНИИ</a:t>
            </a:r>
            <a:r>
              <a:rPr lang="ru-RU" sz="2000" dirty="0"/>
              <a:t> в период с </a:t>
            </a:r>
            <a:r>
              <a:rPr lang="ru-RU" sz="2000" dirty="0">
                <a:hlinkClick r:id="rId8" tooltip="1961 год"/>
              </a:rPr>
              <a:t>1961</a:t>
            </a:r>
            <a:r>
              <a:rPr lang="ru-RU" sz="2000" dirty="0"/>
              <a:t> по </a:t>
            </a:r>
            <a:r>
              <a:rPr lang="ru-RU" sz="2000" dirty="0">
                <a:hlinkClick r:id="rId9" tooltip="1995 год"/>
              </a:rPr>
              <a:t>1995</a:t>
            </a:r>
            <a:r>
              <a:rPr lang="ru-RU" sz="2000" dirty="0"/>
              <a:t> год. Механическую часть, тяговые двигатели, вспомогательные электромашины завод изготавливал сам. Некоторые важные комплектующие, такие как тяговый трансформатор и главный выключатель, завод получал от других заводов.</a:t>
            </a:r>
            <a:br>
              <a:rPr lang="ru-RU" sz="2000" dirty="0"/>
            </a:br>
            <a:r>
              <a:rPr lang="ru-RU" sz="2000" dirty="0"/>
              <a:t>Первые электровозы ВЛ80 оснащались </a:t>
            </a:r>
            <a:r>
              <a:rPr lang="ru-RU" sz="2000" dirty="0">
                <a:hlinkClick r:id="rId10" tooltip="Игнитрон"/>
              </a:rPr>
              <a:t>ртутными дуговыми выпрямителями</a:t>
            </a:r>
            <a:r>
              <a:rPr lang="ru-RU" sz="2000" dirty="0"/>
              <a:t>; позже все они были переоборудованы под кремниевые выпрямители и стали называться ВЛ80</a:t>
            </a:r>
            <a:r>
              <a:rPr lang="ru-RU" sz="2000" baseline="30000" dirty="0"/>
              <a:t>К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/>
              <a:t>С середины </a:t>
            </a:r>
            <a:r>
              <a:rPr lang="ru-RU" sz="2000" dirty="0">
                <a:hlinkClick r:id="rId11" tooltip="1960-е"/>
              </a:rPr>
              <a:t>1960-х</a:t>
            </a:r>
            <a:r>
              <a:rPr lang="ru-RU" sz="2000" dirty="0"/>
              <a:t> — основной грузовой локомотив на линиях переменного тока железных дорог Советского Союза. Самая массовая серия в модельном ряду </a:t>
            </a:r>
            <a:r>
              <a:rPr lang="ru-RU" sz="2000" dirty="0">
                <a:hlinkClick r:id="rId6" tooltip="Новочеркасский электровозостроительный завод"/>
              </a:rPr>
              <a:t>НЭВЗ</a:t>
            </a:r>
            <a:r>
              <a:rPr lang="ru-RU" sz="2000" dirty="0"/>
              <a:t> из локомотивов переменного тока.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940" y="5103628"/>
            <a:ext cx="3211032" cy="1754372"/>
          </a:xfrm>
        </p:spPr>
      </p:pic>
    </p:spTree>
    <p:extLst>
      <p:ext uri="{BB962C8B-B14F-4D97-AF65-F5344CB8AC3E}">
        <p14:creationId xmlns:p14="http://schemas.microsoft.com/office/powerpoint/2010/main" val="286940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48493" y="-329609"/>
            <a:ext cx="4784651" cy="1637414"/>
          </a:xfrm>
        </p:spPr>
        <p:txBody>
          <a:bodyPr/>
          <a:lstStyle/>
          <a:p>
            <a:r>
              <a:rPr lang="ru-RU" sz="4800" b="1" dirty="0"/>
              <a:t>Конструкция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61507"/>
            <a:ext cx="12192000" cy="649649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500" dirty="0"/>
              <a:t>Каждый электровоз ВЛ80 с завода выходил составленным из двух секций, но схема электровозов ВЛ80</a:t>
            </a:r>
            <a:r>
              <a:rPr lang="ru-RU" sz="3500" baseline="30000" dirty="0"/>
              <a:t>с</a:t>
            </a:r>
            <a:r>
              <a:rPr lang="ru-RU" sz="3500" dirty="0"/>
              <a:t> предусматривает синхронную работу </a:t>
            </a:r>
            <a:r>
              <a:rPr lang="ru-RU" sz="3500" dirty="0" err="1" smtClean="0"/>
              <a:t>посистеме</a:t>
            </a:r>
            <a:r>
              <a:rPr lang="ru-RU" sz="3500" dirty="0" smtClean="0"/>
              <a:t> многих единиц</a:t>
            </a:r>
            <a:r>
              <a:rPr lang="ru-RU" sz="3500" dirty="0"/>
              <a:t> в составе трёх или четырёх секций, а некоторых модернизированных ВЛ80</a:t>
            </a:r>
            <a:r>
              <a:rPr lang="ru-RU" sz="3500" baseline="30000" dirty="0"/>
              <a:t>р</a:t>
            </a:r>
            <a:r>
              <a:rPr lang="ru-RU" sz="3500" dirty="0"/>
              <a:t> — в составе трёх секций. Механическая часть секции ВЛ80 — </a:t>
            </a:r>
            <a:r>
              <a:rPr lang="ru-RU" sz="3500" b="1" dirty="0"/>
              <a:t>две одинаковые двухосные тележки</a:t>
            </a:r>
            <a:r>
              <a:rPr lang="ru-RU" sz="3500" dirty="0"/>
              <a:t>. Рамы тележек сварные, </a:t>
            </a:r>
            <a:r>
              <a:rPr lang="ru-RU" sz="3500" dirty="0" smtClean="0"/>
              <a:t>буксы</a:t>
            </a:r>
            <a:r>
              <a:rPr lang="ru-RU" sz="3500" dirty="0"/>
              <a:t> с </a:t>
            </a:r>
            <a:r>
              <a:rPr lang="ru-RU" sz="3500" dirty="0" smtClean="0"/>
              <a:t>роликовыми подшипниками</a:t>
            </a:r>
            <a:r>
              <a:rPr lang="ru-RU" sz="3500" dirty="0"/>
              <a:t> связаны с рамой тележки поводками с </a:t>
            </a:r>
            <a:r>
              <a:rPr lang="ru-RU" sz="3500" dirty="0" err="1">
                <a:hlinkClick r:id="rId2" tooltip="Сайлентблок"/>
              </a:rPr>
              <a:t>сайлентблоками</a:t>
            </a:r>
            <a:r>
              <a:rPr lang="ru-RU" sz="3500" dirty="0"/>
              <a:t> (резинометаллическими шарнирами). Тяговые и тормозные усилия передаются от тележек к кузову через </a:t>
            </a:r>
            <a:r>
              <a:rPr lang="ru-RU" sz="3500" dirty="0" smtClean="0"/>
              <a:t>шкворни.</a:t>
            </a:r>
            <a:r>
              <a:rPr lang="ru-RU" sz="3500" dirty="0"/>
              <a:t> </a:t>
            </a:r>
            <a:r>
              <a:rPr lang="ru-RU" sz="3500" dirty="0" smtClean="0"/>
              <a:t>Тяговые электродвигатели</a:t>
            </a:r>
            <a:r>
              <a:rPr lang="ru-RU" sz="3500" dirty="0"/>
              <a:t> (</a:t>
            </a:r>
            <a:r>
              <a:rPr lang="ru-RU" sz="3500" i="1" dirty="0"/>
              <a:t>ТЭД</a:t>
            </a:r>
            <a:r>
              <a:rPr lang="ru-RU" sz="3500" dirty="0"/>
              <a:t>) НБ-418К6 имеют опорно-осевое подвешивание. Зубчатая передача от тягового двигателя к </a:t>
            </a:r>
            <a:r>
              <a:rPr lang="ru-RU" sz="3500" dirty="0" smtClean="0"/>
              <a:t>колесным парам</a:t>
            </a:r>
            <a:r>
              <a:rPr lang="ru-RU" sz="3500" dirty="0"/>
              <a:t> двухсторонняя, косозубая, с жестким венцом зубчатого колеса. Диаметр колесных пар при новых бандажах по паспорту — 1250 мм, фактически — 1280—1290 мм</a:t>
            </a:r>
            <a:r>
              <a:rPr lang="ru-RU" sz="3500" dirty="0" smtClean="0"/>
              <a:t>.</a:t>
            </a:r>
          </a:p>
          <a:p>
            <a:pPr algn="just"/>
            <a:r>
              <a:rPr lang="ru-RU" sz="3500" dirty="0"/>
              <a:t>На каждой секции установлено следующее основное оборудование:</a:t>
            </a:r>
          </a:p>
          <a:p>
            <a:pPr algn="just"/>
            <a:r>
              <a:rPr lang="ru-RU" sz="3500" dirty="0" smtClean="0"/>
              <a:t>пантограф</a:t>
            </a:r>
            <a:r>
              <a:rPr lang="ru-RU" sz="3500" dirty="0"/>
              <a:t> для токосъёма с </a:t>
            </a:r>
            <a:r>
              <a:rPr lang="ru-RU" sz="3500" dirty="0" smtClean="0"/>
              <a:t>контактной сети, </a:t>
            </a:r>
            <a:r>
              <a:rPr lang="ru-RU" sz="3500" dirty="0"/>
              <a:t>расположенный над кабиной машиниста, и </a:t>
            </a:r>
            <a:r>
              <a:rPr lang="ru-RU" sz="3500" dirty="0" smtClean="0"/>
              <a:t>главный</a:t>
            </a:r>
            <a:r>
              <a:rPr lang="ru-RU" sz="3500" dirty="0" smtClean="0">
                <a:hlinkClick r:id="rId3" tooltip="Высоковольтный выключатель"/>
              </a:rPr>
              <a:t> </a:t>
            </a:r>
            <a:r>
              <a:rPr lang="ru-RU" sz="3500" dirty="0" smtClean="0"/>
              <a:t>выключатель (</a:t>
            </a:r>
            <a:r>
              <a:rPr lang="ru-RU" sz="3500" i="1" dirty="0" smtClean="0"/>
              <a:t>ГВ</a:t>
            </a:r>
            <a:r>
              <a:rPr lang="ru-RU" sz="3500" dirty="0"/>
              <a:t>) ВОВ-25М;</a:t>
            </a:r>
          </a:p>
          <a:p>
            <a:pPr algn="just"/>
            <a:r>
              <a:rPr lang="ru-RU" sz="3500" dirty="0"/>
              <a:t>тяговый </a:t>
            </a:r>
            <a:r>
              <a:rPr lang="ru-RU" sz="3500" dirty="0" smtClean="0"/>
              <a:t>трансформатор</a:t>
            </a:r>
            <a:r>
              <a:rPr lang="ru-RU" sz="3500" dirty="0"/>
              <a:t> с масляным мотор-насосом (</a:t>
            </a:r>
            <a:r>
              <a:rPr lang="ru-RU" sz="3500" i="1" dirty="0"/>
              <a:t>МН</a:t>
            </a:r>
            <a:r>
              <a:rPr lang="ru-RU" sz="3500" dirty="0"/>
              <a:t>), </a:t>
            </a:r>
            <a:r>
              <a:rPr lang="ru-RU" sz="3500" dirty="0" smtClean="0"/>
              <a:t>две выпрямительные</a:t>
            </a:r>
            <a:r>
              <a:rPr lang="ru-RU" sz="3500" dirty="0"/>
              <a:t> установки ВУК той или иной модификации и главный контроллер ЭКГ-8Ж (на электровозе ВЛ80</a:t>
            </a:r>
            <a:r>
              <a:rPr lang="ru-RU" sz="3500" baseline="30000" dirty="0"/>
              <a:t>р</a:t>
            </a:r>
            <a:r>
              <a:rPr lang="ru-RU" sz="3500" dirty="0"/>
              <a:t> ВУК и ЭКГ-8Ж заменены двумя преобразователями ВИП-2200);</a:t>
            </a:r>
          </a:p>
          <a:p>
            <a:pPr algn="just"/>
            <a:r>
              <a:rPr lang="ru-RU" sz="3500" dirty="0" err="1">
                <a:hlinkClick r:id="rId4" tooltip="Фазорасщепитель"/>
              </a:rPr>
              <a:t>фазорасщепитель</a:t>
            </a:r>
            <a:r>
              <a:rPr lang="ru-RU" sz="3500" dirty="0"/>
              <a:t> (</a:t>
            </a:r>
            <a:r>
              <a:rPr lang="ru-RU" sz="3500" i="1" dirty="0"/>
              <a:t>ФР</a:t>
            </a:r>
            <a:r>
              <a:rPr lang="ru-RU" sz="3500" dirty="0"/>
              <a:t>) НБ-455А, вырабатывающий третью фазу (первой и второй фазами становятся выводы обмотки собственных нужд) для питания асинхронных двигателей остальных вспомогательных машин;</a:t>
            </a:r>
          </a:p>
          <a:p>
            <a:pPr algn="just"/>
            <a:r>
              <a:rPr lang="ru-RU" sz="3500" dirty="0"/>
              <a:t>4 </a:t>
            </a:r>
            <a:r>
              <a:rPr lang="ru-RU" sz="3500" dirty="0" smtClean="0"/>
              <a:t>мотор-вентилятора</a:t>
            </a:r>
            <a:r>
              <a:rPr lang="ru-RU" sz="3500" dirty="0"/>
              <a:t> (</a:t>
            </a:r>
            <a:r>
              <a:rPr lang="ru-RU" sz="3500" i="1" dirty="0"/>
              <a:t>МВ</a:t>
            </a:r>
            <a:r>
              <a:rPr lang="ru-RU" sz="3500" dirty="0"/>
              <a:t>) для охлаждения оборудования и наддува кузова, среди которых обязательно имеются два МВ для охлаждения ТЭД, по одному на тележку;</a:t>
            </a:r>
          </a:p>
          <a:p>
            <a:pPr algn="just"/>
            <a:r>
              <a:rPr lang="ru-RU" sz="3500" dirty="0" smtClean="0"/>
              <a:t>мотор-компрессор</a:t>
            </a:r>
            <a:r>
              <a:rPr lang="ru-RU" sz="3500" dirty="0"/>
              <a:t> (</a:t>
            </a:r>
            <a:r>
              <a:rPr lang="ru-RU" sz="3500" i="1" dirty="0"/>
              <a:t>МК</a:t>
            </a:r>
            <a:r>
              <a:rPr lang="ru-RU" sz="3500" dirty="0"/>
              <a:t>) КТ-6Эл для обеспечения воздухом тормозов на локомотиве и в поезде, силовых электроаппаратов, блокировок высоковольтной камеры, подачи звуковых сигналов свистком (тихий) и </a:t>
            </a:r>
            <a:r>
              <a:rPr lang="ru-RU" sz="3500" dirty="0" smtClean="0"/>
              <a:t>тифоном</a:t>
            </a:r>
            <a:r>
              <a:rPr lang="ru-RU" sz="3500" dirty="0"/>
              <a:t> (громкий), работы </a:t>
            </a:r>
            <a:r>
              <a:rPr lang="ru-RU" sz="3500" dirty="0" err="1"/>
              <a:t>пневмопривода</a:t>
            </a:r>
            <a:r>
              <a:rPr lang="ru-RU" sz="3500" dirty="0"/>
              <a:t> стеклоочистителей.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310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01749"/>
            <a:ext cx="12192000" cy="2743200"/>
          </a:xfrm>
        </p:spPr>
        <p:txBody>
          <a:bodyPr>
            <a:noAutofit/>
          </a:bodyPr>
          <a:lstStyle/>
          <a:p>
            <a:pPr algn="l"/>
            <a:r>
              <a:rPr lang="ru-RU" sz="2800" b="1" dirty="0"/>
              <a:t>Трансформатор</a:t>
            </a:r>
            <a:r>
              <a:rPr lang="ru-RU" sz="2800" dirty="0"/>
              <a:t> </a:t>
            </a:r>
            <a:r>
              <a:rPr lang="ru-RU" sz="2500" dirty="0"/>
              <a:t>имеет тяговую обмотку и обмотку собственных нужд (</a:t>
            </a:r>
            <a:r>
              <a:rPr lang="ru-RU" sz="2500" i="1" dirty="0"/>
              <a:t>ОСН</a:t>
            </a:r>
            <a:r>
              <a:rPr lang="ru-RU" sz="2500" dirty="0"/>
              <a:t>) с напряжением холостого хода 399 В (напряжение под номинальной нагрузкой около 380 В), служащую для питания вспомогательных машин и цепей управления. Для стабилизации напряжения на вспомогательных двигателях при значительных колебаниях напряжения в контактной сети (ниже 19 </a:t>
            </a:r>
            <a:r>
              <a:rPr lang="ru-RU" sz="2500" dirty="0" err="1"/>
              <a:t>кВ</a:t>
            </a:r>
            <a:r>
              <a:rPr lang="ru-RU" sz="2500" dirty="0"/>
              <a:t> и выше 29 </a:t>
            </a:r>
            <a:r>
              <a:rPr lang="ru-RU" sz="2500" dirty="0" err="1"/>
              <a:t>кВ</a:t>
            </a:r>
            <a:r>
              <a:rPr lang="ru-RU" sz="2500" dirty="0"/>
              <a:t>) предусмотрены две отпайки ОСН с напряжением 210 и 630 В, переключаются они вручную на трансформаторе. Напряжение на тяговых двигателях регулируется оперативно в процессе управления электровозом</a:t>
            </a:r>
            <a:r>
              <a:rPr lang="ru-RU" sz="2400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649884"/>
            <a:ext cx="12192000" cy="2431939"/>
          </a:xfrm>
        </p:spPr>
        <p:txBody>
          <a:bodyPr/>
          <a:lstStyle/>
          <a:p>
            <a:pPr algn="l"/>
            <a:r>
              <a:rPr lang="ru-RU" sz="2800" b="1" dirty="0"/>
              <a:t>Цепи управления</a:t>
            </a:r>
            <a:r>
              <a:rPr lang="ru-RU" dirty="0"/>
              <a:t> </a:t>
            </a:r>
            <a:r>
              <a:rPr lang="ru-RU" sz="2500" dirty="0"/>
              <a:t>питаются напряжением 50 В от </a:t>
            </a:r>
            <a:r>
              <a:rPr lang="ru-RU" sz="2500" i="1" dirty="0"/>
              <a:t>ТРПШ</a:t>
            </a:r>
            <a:r>
              <a:rPr lang="ru-RU" sz="2500" dirty="0"/>
              <a:t> — трансформатора, регулируемого подмагничиванием шунтов, через диодный выпрямитель. Для сглаживания пульсаций после выпрямителя установлены два дросселя Д1 и Д3, но в настоящее время на некоторых электровозах медные обмотки дросселей сняты работниками депо в корыстных целях и в блоке силовых аппаратов № 1 (где стоит ТРПШ) видны одни только распушённые сердечники.</a:t>
            </a:r>
          </a:p>
        </p:txBody>
      </p:sp>
    </p:spTree>
    <p:extLst>
      <p:ext uri="{BB962C8B-B14F-4D97-AF65-F5344CB8AC3E}">
        <p14:creationId xmlns:p14="http://schemas.microsoft.com/office/powerpoint/2010/main" val="136591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6698"/>
            <a:ext cx="9144000" cy="1174269"/>
          </a:xfrm>
        </p:spPr>
        <p:txBody>
          <a:bodyPr>
            <a:normAutofit fontScale="90000"/>
          </a:bodyPr>
          <a:lstStyle/>
          <a:p>
            <a:r>
              <a:rPr lang="ru-RU" sz="4500" b="1" dirty="0"/>
              <a:t>Управление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" y="637953"/>
            <a:ext cx="12192001" cy="6071191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2700" dirty="0" smtClean="0"/>
              <a:t>Скорость</a:t>
            </a:r>
            <a:r>
              <a:rPr lang="ru-RU" sz="2700" dirty="0"/>
              <a:t> движения электровоза регулируется изменением напряжения, подводимого к </a:t>
            </a:r>
            <a:r>
              <a:rPr lang="ru-RU" sz="2700" dirty="0" smtClean="0"/>
              <a:t>тяговым двигателям (</a:t>
            </a:r>
            <a:r>
              <a:rPr lang="ru-RU" sz="2700" i="1" dirty="0"/>
              <a:t>ТЭД</a:t>
            </a:r>
            <a:r>
              <a:rPr lang="ru-RU" sz="2700" dirty="0"/>
              <a:t>). </a:t>
            </a:r>
            <a:r>
              <a:rPr lang="ru-RU" sz="2700" b="1" dirty="0"/>
              <a:t>На всех разновидностях ВЛ80, кроме ВЛ80</a:t>
            </a:r>
            <a:r>
              <a:rPr lang="ru-RU" sz="2700" b="1" baseline="30000" dirty="0"/>
              <a:t>Р</a:t>
            </a:r>
            <a:r>
              <a:rPr lang="ru-RU" sz="2700" b="1" dirty="0"/>
              <a:t>, напряжение на ТЭД регулируется переключением под нагрузкой отпаек тягового трансформатора при помощи </a:t>
            </a:r>
            <a:r>
              <a:rPr lang="ru-RU" sz="2700" b="1" dirty="0" err="1"/>
              <a:t>электроконтроллера</a:t>
            </a:r>
            <a:r>
              <a:rPr lang="ru-RU" sz="2700" b="1" dirty="0"/>
              <a:t> главного ЭКГ-8Ж.</a:t>
            </a:r>
            <a:r>
              <a:rPr lang="ru-RU" sz="2700" dirty="0"/>
              <a:t> Это установленный на тяговом трансформаторе большой групповой переключатель, имеющий 30 контакторных элементов без </a:t>
            </a:r>
            <a:r>
              <a:rPr lang="ru-RU" sz="2700" dirty="0" err="1"/>
              <a:t>дугогашения</a:t>
            </a:r>
            <a:r>
              <a:rPr lang="ru-RU" sz="2700" dirty="0"/>
              <a:t> и 4 с </a:t>
            </a:r>
            <a:r>
              <a:rPr lang="ru-RU" sz="2700" dirty="0" err="1"/>
              <a:t>дугогашением</a:t>
            </a:r>
            <a:r>
              <a:rPr lang="ru-RU" sz="2700" dirty="0"/>
              <a:t>, обеспечивающих переключение первых тридцати без нагрузки. Чтобы не допустить броска тока в момент переключения позиции, между трансформатором и главным контроллером устанавливается переходной реактор, который, за счет своей высокой индуктивности гасит коммутационные перегрузки. Контакты элементов вынуждены пропускать большие токи, поэтому изготовлены из угольно-серебряной композиции; всего один ЭКГ-8Ж содержит 12 кг серебра. Привод ЭКГ — двигатель постоянного тока на напряжение 50 В, мощностью 500 Вт. При работе этого электродвигателя на электровозе падает напряжение в цепях управления и тускнеет свет.</a:t>
            </a:r>
          </a:p>
          <a:p>
            <a:pPr algn="l"/>
            <a:r>
              <a:rPr lang="ru-RU" sz="2700" dirty="0"/>
              <a:t>Тяговая обмотка трансформатора состоит из двух нерегулируемых частей и двух регулируемых; последние разделены на четыре секции каждая. Вначале нерегулируемые части включены встречно с регулируемыми, а так как напряжение нерегулируемых несколько больше, то напряжение регулируемых частей вычитается из напряжения нерегулируемых и на тяговые двигатели поступает напряжение 42 В. Затем секции регулируемых частей поочерёдно выводятся, напряжение на ТЭД растёт. На 17-й позиции ЭКГ регулируемые части полностью выключены. При переходе на 18-ю позицию регулируемые части включаются согласно с нерегулируемыми и далее происходит включение их секций, на 33-й позиции ЭКГ все секции регулируемых частей включены согласно с нерегулируемыми, напряжение на ТЭД максимально.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7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400"/>
          </a:xfrm>
        </p:spPr>
        <p:txBody>
          <a:bodyPr>
            <a:normAutofit fontScale="90000"/>
          </a:bodyPr>
          <a:lstStyle/>
          <a:p>
            <a:r>
              <a:rPr lang="ru-RU" sz="3300" b="1" dirty="0"/>
              <a:t>Технические характеристики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2363"/>
            <a:ext cx="12192000" cy="5735637"/>
          </a:xfrm>
        </p:spPr>
        <p:txBody>
          <a:bodyPr/>
          <a:lstStyle/>
          <a:p>
            <a:pPr algn="l"/>
            <a:r>
              <a:rPr lang="ru-RU" sz="2800" dirty="0"/>
              <a:t>-</a:t>
            </a:r>
            <a:r>
              <a:rPr lang="ru-RU" sz="2800" dirty="0" smtClean="0"/>
              <a:t>Длина </a:t>
            </a:r>
            <a:r>
              <a:rPr lang="ru-RU" sz="2800" dirty="0"/>
              <a:t>по </a:t>
            </a:r>
            <a:r>
              <a:rPr lang="ru-RU" sz="2800" dirty="0" smtClean="0"/>
              <a:t>осям автосцепок</a:t>
            </a:r>
            <a:r>
              <a:rPr lang="ru-RU" sz="2800" dirty="0"/>
              <a:t>— 32 480 </a:t>
            </a:r>
            <a:r>
              <a:rPr lang="ru-RU" sz="2800" dirty="0" smtClean="0"/>
              <a:t>мм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Высота от головок рельс до полоза опущенного токоприёмника — 5 100 мм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Мощность часового режима — 6 520 кВт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Сила тяги часового режима — 45,1 тс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Скорость часового режима — 51,6 км/ч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Мощность длительного режима — 6 160 кВт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Сила тяги длительного режима — 40,9 тс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Скорость длительного режима — 53,6 км/ч</a:t>
            </a:r>
          </a:p>
          <a:p>
            <a:pPr algn="l"/>
            <a:r>
              <a:rPr lang="ru-RU" sz="2800" dirty="0" smtClean="0"/>
              <a:t>-</a:t>
            </a:r>
            <a:r>
              <a:rPr lang="ru-RU" sz="2800" dirty="0"/>
              <a:t>Сила тяги при </a:t>
            </a:r>
            <a:r>
              <a:rPr lang="ru-RU" sz="2800" dirty="0" err="1"/>
              <a:t>трогании</a:t>
            </a:r>
            <a:r>
              <a:rPr lang="ru-RU" sz="2800" dirty="0"/>
              <a:t> с места — 65 тс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8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211572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Модификации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71869"/>
            <a:ext cx="12192000" cy="5773479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smtClean="0"/>
              <a:t>ВЛ80</a:t>
            </a:r>
            <a:r>
              <a:rPr lang="ru-RU" sz="3200" b="1" baseline="30000" dirty="0" smtClean="0"/>
              <a:t>К</a:t>
            </a:r>
          </a:p>
          <a:p>
            <a:r>
              <a:rPr lang="ru-RU" sz="3000" dirty="0"/>
              <a:t>Строился с </a:t>
            </a:r>
            <a:r>
              <a:rPr lang="ru-RU" sz="3000" dirty="0" smtClean="0"/>
              <a:t>1963</a:t>
            </a:r>
            <a:r>
              <a:rPr lang="ru-RU" sz="3000" dirty="0"/>
              <a:t> по </a:t>
            </a:r>
            <a:r>
              <a:rPr lang="ru-RU" sz="3000" dirty="0" smtClean="0"/>
              <a:t>1971</a:t>
            </a:r>
            <a:r>
              <a:rPr lang="ru-RU" sz="3000" dirty="0"/>
              <a:t> год, выпущено 695 единиц. После экспериментов с регулированием напряжения ТЭД на первичной стороне трансформатора и тележками без рессор серийные ВЛ80 обрели конструкцию, в целом продолжающую традиции </a:t>
            </a:r>
            <a:r>
              <a:rPr lang="ru-RU" sz="3000" dirty="0" smtClean="0"/>
              <a:t>электровоза ВЛ60кОднако</a:t>
            </a:r>
            <a:r>
              <a:rPr lang="ru-RU" sz="3000" dirty="0"/>
              <a:t>, многие узлы значительно отличались от оных на ВЛ60К — тяговые двигатели имели более выгодные характеристики, </a:t>
            </a:r>
            <a:r>
              <a:rPr lang="ru-RU" sz="3000" dirty="0" smtClean="0"/>
              <a:t>генератор</a:t>
            </a:r>
            <a:r>
              <a:rPr lang="ru-RU" sz="3000" dirty="0"/>
              <a:t> тока управления ДК-405 был заменён на бесконтактный источник питания на основе трансформатора ТРПШ. Проход — вдоль левой стенки кузова, оставшееся пространство от поперечного прохода (расположен за кабиной секции) до </a:t>
            </a:r>
            <a:r>
              <a:rPr lang="ru-RU" sz="3000" dirty="0" err="1"/>
              <a:t>межсекционного</a:t>
            </a:r>
            <a:r>
              <a:rPr lang="ru-RU" sz="3000" dirty="0"/>
              <a:t> перехода (расположен в хвосте) отгорожено шторами и именуется высоковольтной камерой (</a:t>
            </a:r>
            <a:r>
              <a:rPr lang="ru-RU" sz="3000" i="1" dirty="0"/>
              <a:t>ВВК</a:t>
            </a:r>
            <a:r>
              <a:rPr lang="ru-RU" sz="3000" dirty="0"/>
              <a:t>).</a:t>
            </a:r>
            <a:endParaRPr lang="ru-RU" sz="3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11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33613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300" dirty="0"/>
              <a:t>На каждой секции электровоза ВЛ80</a:t>
            </a:r>
            <a:r>
              <a:rPr lang="ru-RU" sz="2300" baseline="30000" dirty="0"/>
              <a:t>К</a:t>
            </a:r>
            <a:r>
              <a:rPr lang="ru-RU" sz="2300" dirty="0"/>
              <a:t> первых выпусков (до номера 380) установлены два мощных (40 кВт) центробежных вентилятора для охлаждения тяговых двигателей, которые забирают воздух через врезанные в правую стенку кузова жалюзи, и четыре маломощных высокооборотных (14 кВт, 2950 мин</a:t>
            </a:r>
            <a:r>
              <a:rPr lang="ru-RU" sz="2300" baseline="30000" dirty="0"/>
              <a:t>−1</a:t>
            </a:r>
            <a:r>
              <a:rPr lang="ru-RU" sz="2300" dirty="0"/>
              <a:t>) ВЭ6-М2 осевых вентилятора, каждый из которых засасывает воздух через установленные на крыше жалюзи и подаёт его в шкаф выпрямительной установки (шкафов ВУК также четыре на секцию). Все вспомогательные машины, кроме МВ-2 (задней тележки), установлены внутри ВВК. Расположение оборудования в кабине и поперечном проходе (в частности, расположение воздухораспределителя тормозов и клапанов звуковых сигналов под потолком поперечного прохода) не изменились по сравнению с ВЛ60К.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505" y="3515932"/>
            <a:ext cx="5950039" cy="3045854"/>
          </a:xfrm>
        </p:spPr>
      </p:pic>
    </p:spTree>
    <p:extLst>
      <p:ext uri="{BB962C8B-B14F-4D97-AF65-F5344CB8AC3E}">
        <p14:creationId xmlns:p14="http://schemas.microsoft.com/office/powerpoint/2010/main" val="242323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С электровоза ВЛ80</a:t>
            </a:r>
            <a:r>
              <a:rPr lang="ru-RU" sz="2800" baseline="30000" dirty="0"/>
              <a:t>К</a:t>
            </a:r>
            <a:r>
              <a:rPr lang="ru-RU" sz="2800" dirty="0"/>
              <a:t>−380 четыре осевых вентилятора заменены на два центробежных двухколёсных, которые забирают воздух не через крышу, а через боковые жалюзи, что повлекло весьма неудачную перекомпоновку. Для забора воздуха этими вентиляторами установлены дополнительные жалюзи как на правой, так и на левой стенке кузова, причём </a:t>
            </a:r>
            <a:r>
              <a:rPr lang="ru-RU" sz="2800" dirty="0" err="1"/>
              <a:t>форкамеры</a:t>
            </a:r>
            <a:r>
              <a:rPr lang="ru-RU" sz="2800" dirty="0"/>
              <a:t> (помещения между жалюзи и вентилятором) левых жалюзи оказались прямо в продольном проходе. В результате при переходе из кабины в кабину на ВЛ80</a:t>
            </a:r>
            <a:r>
              <a:rPr lang="ru-RU" sz="2800" baseline="30000" dirty="0"/>
              <a:t>К</a:t>
            </a:r>
            <a:r>
              <a:rPr lang="ru-RU" sz="2800" dirty="0"/>
              <a:t> больших номеров приходится либо открывать и закрывать восемь дверей (две двери на каждую </a:t>
            </a:r>
            <a:r>
              <a:rPr lang="ru-RU" sz="2800" dirty="0" err="1"/>
              <a:t>форкамеру</a:t>
            </a:r>
            <a:r>
              <a:rPr lang="ru-RU" sz="2800" dirty="0"/>
              <a:t>, </a:t>
            </a:r>
            <a:r>
              <a:rPr lang="ru-RU" sz="2800" dirty="0" err="1"/>
              <a:t>кабинные</a:t>
            </a:r>
            <a:r>
              <a:rPr lang="ru-RU" sz="2800" dirty="0"/>
              <a:t> и </a:t>
            </a:r>
            <a:r>
              <a:rPr lang="ru-RU" sz="2800" dirty="0" err="1"/>
              <a:t>межсекционные</a:t>
            </a:r>
            <a:r>
              <a:rPr lang="ru-RU" sz="2800" dirty="0"/>
              <a:t> двери), либо держать эти двери открытыми, что негативно сказывается на качестве вентиляции.</a:t>
            </a:r>
            <a:br>
              <a:rPr lang="ru-RU" sz="2800" dirty="0"/>
            </a:br>
            <a:r>
              <a:rPr lang="ru-RU" sz="2800" dirty="0"/>
              <a:t>С </a:t>
            </a:r>
            <a:r>
              <a:rPr lang="ru-RU" sz="2800" dirty="0" smtClean="0"/>
              <a:t>1970</a:t>
            </a:r>
            <a:r>
              <a:rPr lang="ru-RU" sz="2800" dirty="0" smtClean="0">
                <a:hlinkClick r:id="rId2" tooltip="1970 год"/>
              </a:rPr>
              <a:t> </a:t>
            </a:r>
            <a:r>
              <a:rPr lang="ru-RU" sz="2800" dirty="0" smtClean="0"/>
              <a:t>года</a:t>
            </a:r>
            <a:r>
              <a:rPr lang="ru-RU" sz="2800" dirty="0"/>
              <a:t> на ВЛ80</a:t>
            </a:r>
            <a:r>
              <a:rPr lang="ru-RU" sz="2800" baseline="30000" dirty="0"/>
              <a:t>К</a:t>
            </a:r>
            <a:r>
              <a:rPr lang="ru-RU" sz="2800" dirty="0"/>
              <a:t> и на последующих сериях этих электровозов изменены </a:t>
            </a:r>
            <a:r>
              <a:rPr lang="ru-RU" sz="2800" dirty="0" smtClean="0"/>
              <a:t>буферные</a:t>
            </a:r>
            <a:r>
              <a:rPr lang="ru-RU" sz="2800" dirty="0" smtClean="0">
                <a:hlinkClick r:id="rId3" tooltip="Буферные фонари"/>
              </a:rPr>
              <a:t> </a:t>
            </a:r>
            <a:r>
              <a:rPr lang="ru-RU" sz="2800" dirty="0" smtClean="0"/>
              <a:t>фонари. </a:t>
            </a:r>
            <a:r>
              <a:rPr lang="ru-RU" sz="2800" dirty="0"/>
              <a:t>Вместо двух больших фонарей, которые могли давать как белый, так и красный свет, устанавливались два белых с меньшим диаметром, совмещенные в </a:t>
            </a:r>
            <a:r>
              <a:rPr lang="ru-RU" sz="2800" dirty="0" err="1"/>
              <a:t>овалообразную</a:t>
            </a:r>
            <a:r>
              <a:rPr lang="ru-RU" sz="2800" dirty="0"/>
              <a:t> секцию с красными буферными фонарями ещё меньшего диаметра.</a:t>
            </a:r>
            <a:r>
              <a:rPr lang="ru-RU" dirty="0"/>
              <a:t/>
            </a:r>
            <a:br>
              <a:rPr lang="ru-RU" dirty="0"/>
            </a:b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5063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137</Words>
  <Application>Microsoft Office PowerPoint</Application>
  <PresentationFormat>Широкоэкранный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  ГБПОУ КК Новороссийский профессиональный техникум        Презентация на тему Электровоз «Вл-80»</vt:lpstr>
      <vt:lpstr>ВЛ80 (Владимир Ленин; первоначальное обозначение — Н81 — новочеркасский, 81-я модель) — серия грузовых магистральных двухсекционных электровозов переменного тока 25 кВ с осевой формулой 2(20−20). Прозвища: «Аврора», «Выльник», «Кайсер», «ВОСЬМИДЕСЯТка», «Мазей», а также, в зависимости от индекса, «Кашка», «эСка», «эРка», «Тэшка». Электровозы ВЛ80 всех индексов строились Новочеркасским электровозостроительным заводом (НЭВЗ) по проектам, разработанным ВЭлНИИ в период с 1961 по 1995 год. Механическую часть, тяговые двигатели, вспомогательные электромашины завод изготавливал сам. Некоторые важные комплектующие, такие как тяговый трансформатор и главный выключатель, завод получал от других заводов. Первые электровозы ВЛ80 оснащались ртутными дуговыми выпрямителями; позже все они были переоборудованы под кремниевые выпрямители и стали называться ВЛ80К. С середины 1960-х — основной грузовой локомотив на линиях переменного тока железных дорог Советского Союза. Самая массовая серия в модельном ряду НЭВЗ из локомотивов переменного тока. </vt:lpstr>
      <vt:lpstr>Конструкция </vt:lpstr>
      <vt:lpstr>Трансформатор имеет тяговую обмотку и обмотку собственных нужд (ОСН) с напряжением холостого хода 399 В (напряжение под номинальной нагрузкой около 380 В), служащую для питания вспомогательных машин и цепей управления. Для стабилизации напряжения на вспомогательных двигателях при значительных колебаниях напряжения в контактной сети (ниже 19 кВ и выше 29 кВ) предусмотрены две отпайки ОСН с напряжением 210 и 630 В, переключаются они вручную на трансформаторе. Напряжение на тяговых двигателях регулируется оперативно в процессе управления электровозом.</vt:lpstr>
      <vt:lpstr>Управление </vt:lpstr>
      <vt:lpstr>Технические характеристики </vt:lpstr>
      <vt:lpstr>Модификации  </vt:lpstr>
      <vt:lpstr>На каждой секции электровоза ВЛ80К первых выпусков (до номера 380) установлены два мощных (40 кВт) центробежных вентилятора для охлаждения тяговых двигателей, которые забирают воздух через врезанные в правую стенку кузова жалюзи, и четыре маломощных высокооборотных (14 кВт, 2950 мин−1) ВЭ6-М2 осевых вентилятора, каждый из которых засасывает воздух через установленные на крыше жалюзи и подаёт его в шкаф выпрямительной установки (шкафов ВУК также четыре на секцию). Все вспомогательные машины, кроме МВ-2 (задней тележки), установлены внутри ВВК. Расположение оборудования в кабине и поперечном проходе (в частности, расположение воздухораспределителя тормозов и клапанов звуковых сигналов под потолком поперечного прохода) не изменились по сравнению с ВЛ60К.</vt:lpstr>
      <vt:lpstr>С электровоза ВЛ80К−380 четыре осевых вентилятора заменены на два центробежных двухколёсных, которые забирают воздух не через крышу, а через боковые жалюзи, что повлекло весьма неудачную перекомпоновку. Для забора воздуха этими вентиляторами установлены дополнительные жалюзи как на правой, так и на левой стенке кузова, причём форкамеры (помещения между жалюзи и вентилятором) левых жалюзи оказались прямо в продольном проходе. В результате при переходе из кабины в кабину на ВЛ80К больших номеров приходится либо открывать и закрывать восемь дверей (две двери на каждую форкамеру, кабинные и межсекционные двери), либо держать эти двери открытыми, что негативно сказывается на качестве вентиляции. С 1970 года на ВЛ80К и на последующих сериях этих электровозов изменены буферные фонари. Вместо двух больших фонарей, которые могли давать как белый, так и красный свет, устанавливались два белых с меньшим диаметром, совмещенные в овалообразную секцию с красными буферными фонарями ещё меньшего диаметра.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КК Новороссийский профессиональный техникум         Презентация на тему Электропоезд «Ласточка»</dc:title>
  <dc:creator>Пользователь</dc:creator>
  <cp:lastModifiedBy>Пользователь</cp:lastModifiedBy>
  <cp:revision>6</cp:revision>
  <dcterms:created xsi:type="dcterms:W3CDTF">2018-06-28T16:00:29Z</dcterms:created>
  <dcterms:modified xsi:type="dcterms:W3CDTF">2018-10-17T14:47:59Z</dcterms:modified>
</cp:coreProperties>
</file>