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52B9-86CB-47FF-9B16-9819E2239B70}" type="datetimeFigureOut">
              <a:rPr lang="ru-RU" smtClean="0"/>
              <a:t>30.07.2018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EA88-8343-4032-9DE6-EE61A2776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745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52B9-86CB-47FF-9B16-9819E2239B70}" type="datetimeFigureOut">
              <a:rPr lang="ru-RU" smtClean="0"/>
              <a:t>30.07.2018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EA88-8343-4032-9DE6-EE61A2776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893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52B9-86CB-47FF-9B16-9819E2239B70}" type="datetimeFigureOut">
              <a:rPr lang="ru-RU" smtClean="0"/>
              <a:t>30.07.2018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EA88-8343-4032-9DE6-EE61A277644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76348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52B9-86CB-47FF-9B16-9819E2239B70}" type="datetimeFigureOut">
              <a:rPr lang="ru-RU" smtClean="0"/>
              <a:t>30.07.2018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EA88-8343-4032-9DE6-EE61A2776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3847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52B9-86CB-47FF-9B16-9819E2239B70}" type="datetimeFigureOut">
              <a:rPr lang="ru-RU" smtClean="0"/>
              <a:t>30.07.2018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EA88-8343-4032-9DE6-EE61A277644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2809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52B9-86CB-47FF-9B16-9819E2239B70}" type="datetimeFigureOut">
              <a:rPr lang="ru-RU" smtClean="0"/>
              <a:t>30.07.2018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EA88-8343-4032-9DE6-EE61A2776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165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52B9-86CB-47FF-9B16-9819E2239B70}" type="datetimeFigureOut">
              <a:rPr lang="ru-RU" smtClean="0"/>
              <a:t>30.07.2018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EA88-8343-4032-9DE6-EE61A2776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57304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52B9-86CB-47FF-9B16-9819E2239B70}" type="datetimeFigureOut">
              <a:rPr lang="ru-RU" smtClean="0"/>
              <a:t>30.07.2018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EA88-8343-4032-9DE6-EE61A2776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727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52B9-86CB-47FF-9B16-9819E2239B70}" type="datetimeFigureOut">
              <a:rPr lang="ru-RU" smtClean="0"/>
              <a:t>30.07.2018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EA88-8343-4032-9DE6-EE61A2776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137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52B9-86CB-47FF-9B16-9819E2239B70}" type="datetimeFigureOut">
              <a:rPr lang="ru-RU" smtClean="0"/>
              <a:t>30.07.2018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EA88-8343-4032-9DE6-EE61A2776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5423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52B9-86CB-47FF-9B16-9819E2239B70}" type="datetimeFigureOut">
              <a:rPr lang="ru-RU" smtClean="0"/>
              <a:t>30.07.2018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EA88-8343-4032-9DE6-EE61A2776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86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52B9-86CB-47FF-9B16-9819E2239B70}" type="datetimeFigureOut">
              <a:rPr lang="ru-RU" smtClean="0"/>
              <a:t>30.07.2018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EA88-8343-4032-9DE6-EE61A2776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236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52B9-86CB-47FF-9B16-9819E2239B70}" type="datetimeFigureOut">
              <a:rPr lang="ru-RU" smtClean="0"/>
              <a:t>30.07.2018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EA88-8343-4032-9DE6-EE61A2776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519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52B9-86CB-47FF-9B16-9819E2239B70}" type="datetimeFigureOut">
              <a:rPr lang="ru-RU" smtClean="0"/>
              <a:t>30.07.2018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EA88-8343-4032-9DE6-EE61A2776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78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52B9-86CB-47FF-9B16-9819E2239B70}" type="datetimeFigureOut">
              <a:rPr lang="ru-RU" smtClean="0"/>
              <a:t>30.07.2018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EA88-8343-4032-9DE6-EE61A2776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602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52B9-86CB-47FF-9B16-9819E2239B70}" type="datetimeFigureOut">
              <a:rPr lang="ru-RU" smtClean="0"/>
              <a:t>30.07.2018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EA88-8343-4032-9DE6-EE61A2776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4586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252B9-86CB-47FF-9B16-9819E2239B70}" type="datetimeFigureOut">
              <a:rPr lang="ru-RU" smtClean="0"/>
              <a:t>30.07.2018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886EA88-8343-4032-9DE6-EE61A2776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388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B%D0%BE%D0%BA%D0%BE%D0%BC%D0%BE%D1%82%D0%B8%D0%B2%D0%BD%D0%BE%D0%B5_%D0%B4%D0%B5%D0%BF%D0%BE_%D0%A1%D0%B0%D1%80%D0%B0%D1%82%D0%BE%D0%B2-2" TargetMode="External"/><Relationship Id="rId13" Type="http://schemas.openxmlformats.org/officeDocument/2006/relationships/hyperlink" Target="https://ru.wikipedia.org/wiki/%D0%9B%D0%BE%D0%BA%D0%BE%D0%BC%D0%BE%D1%82%D0%B8%D0%B2%D0%BD%D0%BE%D0%B5_%D0%B4%D0%B5%D0%BF%D0%BE_%D0%95%D0%B3%D0%BE%D1%80%D1%88%D0%B8%D0%BD%D0%BE" TargetMode="External"/><Relationship Id="rId18" Type="http://schemas.openxmlformats.org/officeDocument/2006/relationships/hyperlink" Target="https://ru.wikipedia.org/w/index.php?title=%D0%9B%D0%BE%D0%BA%D0%BE%D0%BC%D0%BE%D1%82%D0%B8%D0%B2%D0%BD%D0%BE%D0%B5_%D0%B4%D0%B5%D0%BF%D0%BE_%D0%9B%D0%B8%D1%85%D0%B0%D1%8F&amp;action=edit&amp;redlink=1" TargetMode="External"/><Relationship Id="rId26" Type="http://schemas.openxmlformats.org/officeDocument/2006/relationships/hyperlink" Target="https://ru.wikipedia.org/wiki/%D0%A7%D0%B5%D0%BB%D1%8F%D0%B1%D0%B8%D0%BD%D1%81%D0%BA%D0%B0%D1%8F_%D0%BE%D0%B1%D0%BB%D0%B0%D1%81%D1%82%D1%8C" TargetMode="External"/><Relationship Id="rId3" Type="http://schemas.openxmlformats.org/officeDocument/2006/relationships/hyperlink" Target="https://ru.wikipedia.org/wiki/%D0%9E%D0%BA%D1%82%D1%8F%D0%B1%D1%80%D1%8C%D1%81%D0%BA%D0%B0%D1%8F_%D0%B6%D0%B5%D0%BB%D0%B5%D0%B7%D0%BD%D0%B0%D1%8F_%D0%B4%D0%BE%D1%80%D0%BE%D0%B3%D0%B0" TargetMode="External"/><Relationship Id="rId21" Type="http://schemas.openxmlformats.org/officeDocument/2006/relationships/hyperlink" Target="https://ru.wikipedia.org/w/index.php?title=%D0%9B%D0%BE%D0%BA%D0%BE%D0%BC%D0%BE%D1%82%D0%B8%D0%B2%D0%BD%D0%BE%D0%B5_%D0%B4%D0%B5%D0%BF%D0%BE_%D0%95%D0%BB%D0%B5%D1%86&amp;action=edit&amp;redlink=1" TargetMode="External"/><Relationship Id="rId34" Type="http://schemas.openxmlformats.org/officeDocument/2006/relationships/hyperlink" Target="https://ru.wikipedia.org/wiki/%D0%A2%D0%AD%D0%9F70" TargetMode="External"/><Relationship Id="rId7" Type="http://schemas.openxmlformats.org/officeDocument/2006/relationships/hyperlink" Target="https://ru.wikipedia.org/wiki/%D0%9F%D1%80%D0%B8%D0%B2%D0%BE%D0%BB%D0%B6%D1%81%D0%BA%D0%B0%D1%8F_%D0%B6%D0%B5%D0%BB%D0%B5%D0%B7%D0%BD%D0%B0%D1%8F_%D0%B4%D0%BE%D1%80%D0%BE%D0%B3%D0%B0" TargetMode="External"/><Relationship Id="rId12" Type="http://schemas.openxmlformats.org/officeDocument/2006/relationships/hyperlink" Target="https://ru.wikipedia.org/wiki/%D0%A1%D0%B2%D0%B5%D1%80%D0%B4%D0%BB%D0%BE%D0%B2%D1%81%D0%BA%D0%B0%D1%8F_%D0%B6%D0%B5%D0%BB%D0%B5%D0%B7%D0%BD%D0%B0%D1%8F_%D0%B4%D0%BE%D1%80%D0%BE%D0%B3%D0%B0" TargetMode="External"/><Relationship Id="rId17" Type="http://schemas.openxmlformats.org/officeDocument/2006/relationships/hyperlink" Target="https://ru.wikipedia.org/wiki/%D0%A1%D0%B5%D0%B2%D0%B5%D1%80%D0%BE-%D0%9A%D0%B0%D0%B2%D0%BA%D0%B0%D0%B7%D1%81%D0%BA%D0%B0%D1%8F_%D0%B6%D0%B5%D0%BB%D0%B5%D0%B7%D0%BD%D0%B0%D1%8F_%D0%B4%D0%BE%D1%80%D0%BE%D0%B3%D0%B0" TargetMode="External"/><Relationship Id="rId25" Type="http://schemas.openxmlformats.org/officeDocument/2006/relationships/hyperlink" Target="https://ru.wikipedia.org/wiki/%D0%A3%D1%87%D0%B0%D0%BB%D0%B8%D0%BD%D1%81%D0%BA%D0%B8%D0%B9_%D0%93%D0%9E%D0%9A" TargetMode="External"/><Relationship Id="rId33" Type="http://schemas.openxmlformats.org/officeDocument/2006/relationships/hyperlink" Target="https://ru.wikipedia.org/wiki/%D0%9D%D0%BE%D0%B2%D1%8B%D0%B9_%D0%A3%D1%80%D0%B5%D0%BD%D0%B3%D0%BE%D0%B9" TargetMode="External"/><Relationship Id="rId2" Type="http://schemas.openxmlformats.org/officeDocument/2006/relationships/hyperlink" Target="https://ru.wikipedia.org/wiki/%D0%A0%D0%BE%D1%81%D1%81%D0%B8%D0%B9%D1%81%D0%BA%D0%B8%D0%B5_%D0%B6%D0%B5%D0%BB%D0%B5%D0%B7%D0%BD%D1%8B%D0%B5_%D0%B4%D0%BE%D1%80%D0%BE%D0%B3%D0%B8" TargetMode="External"/><Relationship Id="rId16" Type="http://schemas.openxmlformats.org/officeDocument/2006/relationships/hyperlink" Target="https://ru.wikipedia.org/w/index.php?title=%D0%9B%D0%BE%D0%BA%D0%BE%D0%BC%D0%BE%D1%82%D0%B8%D0%B2%D0%BD%D0%BE%D0%B5_%D0%B4%D0%B5%D0%BF%D0%BE_%D0%A1%D1%83%D1%80%D0%B3%D1%83%D1%82&amp;action=edit&amp;redlink=1" TargetMode="External"/><Relationship Id="rId20" Type="http://schemas.openxmlformats.org/officeDocument/2006/relationships/hyperlink" Target="https://ru.wikipedia.org/wiki/%D0%AE%D0%B3%D0%BE-%D0%92%D0%BE%D1%81%D1%82%D0%BE%D1%87%D0%BD%D0%B0%D1%8F_%D0%B6%D0%B5%D0%BB%D0%B5%D0%B7%D0%BD%D0%B0%D1%8F_%D0%B4%D0%BE%D1%80%D0%BE%D0%B3%D0%B0" TargetMode="External"/><Relationship Id="rId29" Type="http://schemas.openxmlformats.org/officeDocument/2006/relationships/hyperlink" Target="https://ru.wikipedia.org/wiki/%D0%9D%D0%BE%D1%80%D0%B8%D0%BB%D1%8C%D1%81%D0%BA%D0%B0%D1%8F_%D0%B6%D0%B5%D0%BB%D0%B5%D0%B7%D0%BD%D0%B0%D1%8F_%D0%B4%D0%BE%D1%80%D0%BE%D0%B3%D0%B0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ru.wikipedia.org/wiki/%D0%9B%D0%BE%D0%BA%D0%BE%D0%BC%D0%BE%D1%82%D0%B8%D0%B2%D0%BD%D0%BE%D0%B5_%D0%B4%D0%B5%D0%BF%D0%BE_%D0%9A%D0%B0%D0%BD%D0%B4%D0%B0%D0%BB%D0%B0%D0%BA%D1%88%D0%B0" TargetMode="External"/><Relationship Id="rId11" Type="http://schemas.openxmlformats.org/officeDocument/2006/relationships/hyperlink" Target="https://ru.wikipedia.org/wiki/%D0%9B%D0%BE%D0%BA%D0%BE%D0%BC%D0%BE%D1%82%D0%B8%D0%B2%D0%BD%D0%BE%D0%B5_%D0%B4%D0%B5%D0%BF%D0%BE_%D0%A1%D0%B5%D0%BD%D0%BD%D0%B0%D1%8F" TargetMode="External"/><Relationship Id="rId24" Type="http://schemas.openxmlformats.org/officeDocument/2006/relationships/hyperlink" Target="https://ru.wikipedia.org/wiki/%D0%97%D0%B0%D0%BF%D0%B0%D0%B4%D0%BD%D0%BE-%D0%A1%D0%B8%D0%B1%D0%B8%D1%80%D1%81%D0%BA%D0%B0%D1%8F_%D0%B6%D0%B5%D0%BB%D0%B5%D0%B7%D0%BD%D0%B0%D1%8F_%D0%B4%D0%BE%D1%80%D0%BE%D0%B3%D0%B0" TargetMode="External"/><Relationship Id="rId32" Type="http://schemas.openxmlformats.org/officeDocument/2006/relationships/hyperlink" Target="https://ru.wikipedia.org/wiki/%D0%A1%D1%83%D1%80%D0%B3%D1%83%D1%82" TargetMode="External"/><Relationship Id="rId5" Type="http://schemas.openxmlformats.org/officeDocument/2006/relationships/hyperlink" Target="https://ru.wikipedia.org/w/index.php?title=%D0%9B%D0%BE%D0%BA%D0%BE%D0%BC%D0%BE%D1%82%D0%B8%D0%B2%D0%BD%D0%BE%D0%B5_%D0%B4%D0%B5%D0%BF%D0%BE_%D0%92%D0%B5%D0%BB%D0%B8%D0%BA%D0%B8%D0%B5_%D0%9B%D1%83%D0%BA%D0%B8&amp;action=edit&amp;redlink=1" TargetMode="External"/><Relationship Id="rId15" Type="http://schemas.openxmlformats.org/officeDocument/2006/relationships/hyperlink" Target="https://ru.wikipedia.org/w/index.php?title=%D0%9B%D0%BE%D0%BA%D0%BE%D0%BC%D0%BE%D1%82%D0%B8%D0%B2%D0%BD%D0%BE%D0%B5_%D0%B4%D0%B5%D0%BF%D0%BE_%D0%92%D0%BE%D0%B9%D0%BD%D0%BE%D0%B2%D0%BA%D0%B0&amp;action=edit&amp;redlink=1" TargetMode="External"/><Relationship Id="rId23" Type="http://schemas.openxmlformats.org/officeDocument/2006/relationships/hyperlink" Target="https://ru.wikipedia.org/w/index.php?title=%D0%9B%D0%BE%D0%BA%D0%BE%D0%BC%D0%BE%D1%82%D0%B8%D0%B2%D0%BD%D0%BE%D0%B5_%D0%B4%D0%B5%D0%BF%D0%BE_%D0%A1%D1%82%D0%B0%D1%80%D1%8B%D0%B9_%D0%9E%D1%81%D0%BA%D0%BE%D0%BB&amp;action=edit&amp;redlink=1" TargetMode="External"/><Relationship Id="rId28" Type="http://schemas.openxmlformats.org/officeDocument/2006/relationships/hyperlink" Target="https://ru.wikipedia.org/wiki/%D0%9D%D0%BE%D1%80%D0%B8%D0%BB%D1%8C%D1%81%D0%BA%D0%B8%D0%B9_%D0%BD%D0%B8%D0%BA%D0%B5%D0%BB%D1%8C" TargetMode="External"/><Relationship Id="rId10" Type="http://schemas.openxmlformats.org/officeDocument/2006/relationships/hyperlink" Target="https://ru.wikipedia.org/wiki/%D0%9B%D0%BE%D0%BA%D0%BE%D0%BC%D0%BE%D1%82%D0%B8%D0%B2%D0%BD%D0%BE%D0%B5_%D0%B4%D0%B5%D0%BF%D0%BE_%D0%95%D1%80%D1%88%D0%BE%D0%B2" TargetMode="External"/><Relationship Id="rId19" Type="http://schemas.openxmlformats.org/officeDocument/2006/relationships/hyperlink" Target="https://ru.wikipedia.org/w/index.php?title=%D0%9B%D0%BE%D0%BA%D0%BE%D0%BC%D0%BE%D1%82%D0%B8%D0%B2%D0%BD%D0%BE%D0%B5_%D0%B4%D0%B5%D0%BF%D0%BE_%D0%9A%D1%80%D0%B0%D1%81%D0%BD%D0%BE%D0%B4%D0%B0%D1%80&amp;action=edit&amp;redlink=1" TargetMode="External"/><Relationship Id="rId31" Type="http://schemas.openxmlformats.org/officeDocument/2006/relationships/hyperlink" Target="https://ru.wikipedia.org/wiki/%D0%A2%D1%8E%D0%BC%D0%B5%D0%BD%D1%8C" TargetMode="External"/><Relationship Id="rId4" Type="http://schemas.openxmlformats.org/officeDocument/2006/relationships/hyperlink" Target="https://ru.wikipedia.org/wiki/%D0%9B%D0%BE%D0%BA%D0%BE%D0%BC%D0%BE%D1%82%D0%B8%D0%B2%D0%BD%D0%BE%D0%B5_%D0%B4%D0%B5%D0%BF%D0%BE_%D0%94%D0%BD%D0%BE" TargetMode="External"/><Relationship Id="rId9" Type="http://schemas.openxmlformats.org/officeDocument/2006/relationships/hyperlink" Target="https://ru.wikipedia.org/wiki/%D0%9B%D0%BE%D0%BA%D0%BE%D0%BC%D0%BE%D1%82%D0%B8%D0%B2%D0%BD%D0%BE%D0%B5_%D0%B4%D0%B5%D0%BF%D0%BE_%D0%9C%D0%B0%D0%BA%D1%81%D0%B8%D0%BC_%D0%93%D0%BE%D1%80%D1%8C%D0%BA%D0%B8%D0%B9" TargetMode="External"/><Relationship Id="rId14" Type="http://schemas.openxmlformats.org/officeDocument/2006/relationships/hyperlink" Target="https://ru.wikipedia.org/w/index.php?title=%D0%9B%D0%BE%D0%BA%D0%BE%D0%BC%D0%BE%D1%82%D0%B8%D0%B2%D0%BD%D0%BE%D0%B5_%D0%B4%D0%B5%D0%BF%D0%BE_%D0%A1%D0%B5%D1%80%D0%BE%D0%B2&amp;action=edit&amp;redlink=1" TargetMode="External"/><Relationship Id="rId22" Type="http://schemas.openxmlformats.org/officeDocument/2006/relationships/hyperlink" Target="https://ru.wikipedia.org/w/index.php?title=%D0%9B%D0%BE%D0%BA%D0%BE%D0%BC%D0%BE%D1%82%D0%B8%D0%B2%D0%BD%D0%BE%D0%B5_%D0%B4%D0%B5%D0%BF%D0%BE_%D0%92%D0%BE%D1%80%D0%BE%D0%BD%D0%B5%D0%B6-%D0%9A%D1%83%D1%80%D1%81%D0%BA%D0%B8%D0%B9&amp;action=edit&amp;redlink=1" TargetMode="External"/><Relationship Id="rId27" Type="http://schemas.openxmlformats.org/officeDocument/2006/relationships/hyperlink" Target="https://ru.wikipedia.org/wiki/%D0%9E%D1%80%D0%B5%D0%BD%D0%B1%D1%83%D1%80%D0%B3%D1%81%D0%BA%D0%B0%D1%8F_%D0%BE%D0%B1%D0%BB%D0%B0%D1%81%D1%82%D1%8C" TargetMode="External"/><Relationship Id="rId30" Type="http://schemas.openxmlformats.org/officeDocument/2006/relationships/hyperlink" Target="https://ru.wikipedia.org/wiki/%D0%9A%D1%80%D1%8B%D0%BC%D1%81%D0%BA%D0%B0%D1%8F_%D0%B6%D0%B5%D0%BB%D0%B5%D0%B7%D0%BD%D0%B0%D1%8F_%D0%B4%D0%BE%D1%80%D0%BE%D0%B3%D0%B0" TargetMode="External"/><Relationship Id="rId35" Type="http://schemas.openxmlformats.org/officeDocument/2006/relationships/hyperlink" Target="https://ru.wikipedia.org/wiki/%D0%91%D0%B0%D0%BB%D1%82%D0%B8%D0%B9%D1%81%D0%BA%D0%BE%D0%B5_%D0%BC%D0%BE%D1%80%D0%B5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4%D0%BE%D0%BD%D0%B5%D1%86%D0%BA%D0%B0%D1%8F_%D0%B6%D0%B5%D0%BB%D0%B5%D0%B7%D0%BD%D0%B0%D1%8F_%D0%B4%D0%BE%D1%80%D0%BE%D0%B3%D0%B0" TargetMode="External"/><Relationship Id="rId13" Type="http://schemas.openxmlformats.org/officeDocument/2006/relationships/hyperlink" Target="https://ru.wikipedia.org/w/index.php?title=%D0%A2%D0%A7_%D0%9A%D1%80%D0%B8%D0%B2%D0%BE%D0%B9_%D0%A0%D0%BE%D0%B3&amp;action=edit&amp;redlink=1" TargetMode="External"/><Relationship Id="rId18" Type="http://schemas.openxmlformats.org/officeDocument/2006/relationships/hyperlink" Target="https://ru.wikipedia.org/wiki/%D0%96%D0%BC%D0%B5%D1%80%D0%B8%D0%BD%D0%BA%D0%B0" TargetMode="External"/><Relationship Id="rId26" Type="http://schemas.openxmlformats.org/officeDocument/2006/relationships/hyperlink" Target="https://ru.wikipedia.org/wiki/%D0%A0%D0%BE%D0%BC%D0%BE%D0%B4%D0%B0%D0%BD" TargetMode="External"/><Relationship Id="rId3" Type="http://schemas.openxmlformats.org/officeDocument/2006/relationships/hyperlink" Target="https://ru.wikipedia.org/wiki/%D0%AE%D0%B6%D0%BD%D0%B0%D1%8F_%D0%B6%D0%B5%D0%BB%D0%B5%D0%B7%D0%BD%D0%B0%D1%8F_%D0%B4%D0%BE%D1%80%D0%BE%D0%B3%D0%B0" TargetMode="External"/><Relationship Id="rId21" Type="http://schemas.openxmlformats.org/officeDocument/2006/relationships/hyperlink" Target="https://ru.wikipedia.org/wiki/%D0%90%D1%80%D1%86%D0%B8%D0%B7" TargetMode="External"/><Relationship Id="rId34" Type="http://schemas.openxmlformats.org/officeDocument/2006/relationships/hyperlink" Target="https://ru.wikipedia.org/wiki/%D0%9D%D0%B0%D0%B2%D0%BE%D0%B8%D0%B9%D1%81%D0%BA%D0%B8%D0%B9_%D0%B3%D0%BE%D1%80%D0%BD%D0%BE-%D0%BC%D0%B5%D1%82%D0%B0%D0%BB%D0%BB%D1%83%D1%80%D0%B3%D0%B8%D1%87%D0%B5%D1%81%D0%BA%D0%B8%D0%B9_%D0%BA%D0%BE%D0%BC%D0%B1%D0%B8%D0%BD%D0%B0%D1%82" TargetMode="External"/><Relationship Id="rId7" Type="http://schemas.openxmlformats.org/officeDocument/2006/relationships/hyperlink" Target="https://ru.wikipedia.org/wiki/%D0%A5%D0%B0%D1%80%D1%8C%D0%BA%D0%BE%D0%B2" TargetMode="External"/><Relationship Id="rId12" Type="http://schemas.openxmlformats.org/officeDocument/2006/relationships/hyperlink" Target="https://ru.wikipedia.org/wiki/%D0%9F%D1%80%D0%B8%D0%B4%D0%BD%D0%B5%D0%BF%D1%80%D0%BE%D0%B2%D1%81%D0%BA%D0%B0%D1%8F_%D0%B6%D0%B5%D0%BB%D0%B5%D0%B7%D0%BD%D0%B0%D1%8F_%D0%B4%D0%BE%D1%80%D0%BE%D0%B3%D0%B0" TargetMode="External"/><Relationship Id="rId17" Type="http://schemas.openxmlformats.org/officeDocument/2006/relationships/hyperlink" Target="https://ru.wikipedia.org/wiki/%D0%A2%D0%A7_%D0%9A%D0%BE%D0%BD%D0%BE%D1%82%D0%BE%D0%BF" TargetMode="External"/><Relationship Id="rId25" Type="http://schemas.openxmlformats.org/officeDocument/2006/relationships/hyperlink" Target="https://ru.wikipedia.org/wiki/%D0%91%D0%B0%D1%85%D0%BC%D0%B0%D1%87" TargetMode="External"/><Relationship Id="rId33" Type="http://schemas.openxmlformats.org/officeDocument/2006/relationships/hyperlink" Target="https://ru.wikipedia.org/wiki/%D0%90%D0%BB%D0%BC%D0%B0%D0%BB%D1%8B%D0%BA%D1%81%D0%BA%D0%B8%D0%B9_%D0%B3%D0%BE%D1%80%D0%BD%D0%BE-%D0%BC%D0%B5%D1%82%D0%B0%D0%BB%D0%BB%D1%83%D1%80%D0%B3%D0%B8%D1%87%D0%B5%D1%81%D0%BA%D0%B8%D0%B9_%D0%BA%D0%BE%D0%BC%D0%B1%D0%B8%D0%BD%D0%B0%D1%82" TargetMode="External"/><Relationship Id="rId2" Type="http://schemas.openxmlformats.org/officeDocument/2006/relationships/hyperlink" Target="https://ru.wikipedia.org/wiki/%D0%A3%D0%BA%D1%80%D0%B7%D0%B0%D0%BB%D0%B8%D0%B7%D0%BD%D1%8B%D1%86%D1%8F" TargetMode="External"/><Relationship Id="rId16" Type="http://schemas.openxmlformats.org/officeDocument/2006/relationships/hyperlink" Target="https://ru.wikipedia.org/wiki/%D0%AE%D0%B3%D0%BE-%D0%97%D0%B0%D0%BF%D0%B0%D0%B4%D0%BD%D0%B0%D1%8F_%D0%B6%D0%B5%D0%BB%D0%B5%D0%B7%D0%BD%D0%B0%D1%8F_%D0%B4%D0%BE%D1%80%D0%BE%D0%B3%D0%B0" TargetMode="External"/><Relationship Id="rId20" Type="http://schemas.openxmlformats.org/officeDocument/2006/relationships/hyperlink" Target="https://ru.wikipedia.org/wiki/%D0%9E%D0%B4%D0%B5%D1%81%D1%81%D0%BA%D0%B0%D1%8F_%D0%B6%D0%B5%D0%BB%D0%B5%D0%B7%D0%BD%D0%B0%D1%8F_%D0%B4%D0%BE%D1%80%D0%BE%D0%B3%D0%B0" TargetMode="External"/><Relationship Id="rId29" Type="http://schemas.openxmlformats.org/officeDocument/2006/relationships/hyperlink" Target="https://ru.wikipedia.org/wiki/Latvijas_dzelzce%C4%BC%C5%A1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ru.wikipedia.org/w/index.php?title=%D0%A2%D0%A7_%D0%9B%D0%BE%D0%B7%D0%BE%D0%B2%D0%B0%D1%8F&amp;action=edit&amp;redlink=1" TargetMode="External"/><Relationship Id="rId11" Type="http://schemas.openxmlformats.org/officeDocument/2006/relationships/hyperlink" Target="https://ru.wikipedia.org/w/index.php?title=%D0%A2%D0%A7_%D0%98%D0%BB%D0%BE%D0%B2%D0%B0%D0%B9%D1%81%D0%BA&amp;action=edit&amp;redlink=1" TargetMode="External"/><Relationship Id="rId24" Type="http://schemas.openxmlformats.org/officeDocument/2006/relationships/hyperlink" Target="https://ru.wikipedia.org/wiki/%D0%97%D0%BD%D0%B0%D0%BC%D0%B5%D0%BD%D0%BA%D0%B0_(%D0%B3%D0%BE%D1%80%D0%BE%D0%B4)" TargetMode="External"/><Relationship Id="rId32" Type="http://schemas.openxmlformats.org/officeDocument/2006/relationships/hyperlink" Target="https://ru.wikipedia.org/wiki/%D0%A3%D0%B7%D0%B1%D0%B5%D0%BA%D0%B8%D1%81%D1%82%D0%B0%D0%BD" TargetMode="External"/><Relationship Id="rId5" Type="http://schemas.openxmlformats.org/officeDocument/2006/relationships/hyperlink" Target="https://ru.wikipedia.org/w/index.php?title=%D0%A2%D0%A7_%D0%A0%D0%BE%D0%BC%D0%BD%D1%8B&amp;action=edit&amp;redlink=1" TargetMode="External"/><Relationship Id="rId15" Type="http://schemas.openxmlformats.org/officeDocument/2006/relationships/hyperlink" Target="https://ru.wikipedia.org/wiki/%D0%A2%D0%A7_%D0%90%D0%BF%D0%BE%D1%81%D1%82%D0%BE%D0%BB%D0%BE%D0%B2%D0%BE" TargetMode="External"/><Relationship Id="rId23" Type="http://schemas.openxmlformats.org/officeDocument/2006/relationships/hyperlink" Target="https://ru.wikipedia.org/wiki/%D0%9F%D0%BE%D0%BB%D1%82%D0%B0%D0%B2%D0%B0" TargetMode="External"/><Relationship Id="rId28" Type="http://schemas.openxmlformats.org/officeDocument/2006/relationships/hyperlink" Target="https://ru.wikipedia.org/wiki/%D0%9B%D0%B0%D1%82%D0%B2%D0%B8%D1%8F" TargetMode="External"/><Relationship Id="rId10" Type="http://schemas.openxmlformats.org/officeDocument/2006/relationships/hyperlink" Target="https://ru.wikipedia.org/w/index.php?title=%D0%A2%D0%A7_%D0%92%D0%BE%D0%BB%D0%BD%D0%BE%D0%B2%D0%B0%D1%85%D0%B0&amp;action=edit&amp;redlink=1" TargetMode="External"/><Relationship Id="rId19" Type="http://schemas.openxmlformats.org/officeDocument/2006/relationships/hyperlink" Target="https://ru.wikipedia.org/wiki/%D0%9A%D0%BE%D1%80%D0%BE%D1%81%D1%82%D0%B5%D0%BD%D1%8C" TargetMode="External"/><Relationship Id="rId31" Type="http://schemas.openxmlformats.org/officeDocument/2006/relationships/hyperlink" Target="https://ru.wikipedia.org/wiki/Eesti_Raudtee" TargetMode="External"/><Relationship Id="rId4" Type="http://schemas.openxmlformats.org/officeDocument/2006/relationships/hyperlink" Target="https://ru.wikipedia.org/wiki/%D0%9A%D1%80%D0%B5%D0%BC%D0%B5%D0%BD%D1%87%D1%83%D0%B3" TargetMode="External"/><Relationship Id="rId9" Type="http://schemas.openxmlformats.org/officeDocument/2006/relationships/hyperlink" Target="https://ru.wikipedia.org/w/index.php?title=%D0%A2%D0%A7_%D0%9F%D0%BE%D0%BF%D0%B0%D1%81%D0%BD%D0%B0%D1%8F&amp;action=edit&amp;redlink=1" TargetMode="External"/><Relationship Id="rId14" Type="http://schemas.openxmlformats.org/officeDocument/2006/relationships/hyperlink" Target="https://ru.wikipedia.org/wiki/%D0%9B%D0%BE%D0%BA%D0%BE%D0%BC%D0%BE%D1%82%D0%B8%D0%B2%D0%BD%D0%BE%D0%B5_%D0%B4%D0%B5%D0%BF%D0%BE_%D0%9C%D0%B5%D0%BB%D0%B8%D1%82%D0%BE%D0%BF%D0%BE%D0%BB%D1%8C" TargetMode="External"/><Relationship Id="rId22" Type="http://schemas.openxmlformats.org/officeDocument/2006/relationships/hyperlink" Target="https://ru.wikipedia.org/w/index.php?title=%D0%9B%D0%BE%D0%BA%D0%BE%D0%BC%D0%BE%D1%82%D0%B8%D0%B2%D0%BD%D0%BE%D0%B5_%D0%B4%D0%B5%D0%BF%D0%BE_%D0%9E%D0%B4%D0%B5%D1%81%D1%81%D0%B0-%D0%A1%D0%BE%D1%80%D1%82%D0%B8%D1%80%D0%BE%D0%B2%D0%BE%D1%87%D0%BD%D0%B0%D1%8F&amp;action=edit&amp;redlink=1" TargetMode="External"/><Relationship Id="rId27" Type="http://schemas.openxmlformats.org/officeDocument/2006/relationships/hyperlink" Target="https://ru.wikipedia.org/wiki/%D0%9A%D0%B0%D0%B7%D0%B0%D1%85%D1%81%D1%82%D0%B0%D0%BD" TargetMode="External"/><Relationship Id="rId30" Type="http://schemas.openxmlformats.org/officeDocument/2006/relationships/hyperlink" Target="https://ru.wikipedia.org/wiki/%D0%AD%D1%81%D1%82%D0%BE%D0%BD%D0%B8%D1%8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D%D0%BB%D0%B5%D0%BA%D1%82%D1%80%D0%B8%D1%87%D0%B5%D1%81%D0%BA%D0%B0%D1%8F_%D0%BF%D0%B5%D1%80%D0%B5%D0%B4%D0%B0%D1%87%D0%B0" TargetMode="External"/><Relationship Id="rId7" Type="http://schemas.openxmlformats.org/officeDocument/2006/relationships/image" Target="../media/image1.jpg"/><Relationship Id="rId2" Type="http://schemas.openxmlformats.org/officeDocument/2006/relationships/hyperlink" Target="https://ru.wikipedia.org/wiki/%D0%A2%D0%B5%D0%BF%D0%BB%D0%BE%D0%B2%D0%BE%D0%B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B%D1%83%D0%B3%D0%B0%D0%BD%D1%81%D0%BA%D0%B8%D0%B9_%D1%82%D0%B5%D0%BF%D0%BB%D0%BE%D0%B2%D0%BE%D0%B7%D0%BE%D1%81%D1%82%D1%80%D0%BE%D0%B8%D1%82%D0%B5%D0%BB%D1%8C%D0%BD%D1%8B%D0%B9_%D0%B7%D0%B0%D0%B2%D0%BE%D0%B4" TargetMode="External"/><Relationship Id="rId5" Type="http://schemas.openxmlformats.org/officeDocument/2006/relationships/hyperlink" Target="https://ru.wikipedia.org/wiki/%D0%A3%D0%BA%D1%80%D0%B0%D0%B8%D0%BD%D0%B0" TargetMode="External"/><Relationship Id="rId4" Type="http://schemas.openxmlformats.org/officeDocument/2006/relationships/hyperlink" Target="https://ru.wikipedia.org/wiki/%D0%A1%D0%A1%D0%A1%D0%A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A%D0%BE%D0%BB%D0%BE%D0%BC%D0%B5%D0%BD%D1%81%D0%BA%D0%B8%D0%B9_%D0%B7%D0%B0%D0%B2%D0%BE%D0%B4" TargetMode="External"/><Relationship Id="rId2" Type="http://schemas.openxmlformats.org/officeDocument/2006/relationships/hyperlink" Target="https://ru.wikipedia.org/wiki/%D0%9B%D1%83%D0%B3%D0%B0%D0%BD%D1%81%D0%BA%D0%B8%D0%B9_%D1%82%D0%B5%D0%BF%D0%BB%D0%BE%D0%B2%D0%BE%D0%B7%D0%BE%D1%81%D1%82%D1%80%D0%BE%D0%B8%D1%82%D0%B5%D0%BB%D1%8C%D0%BD%D1%8B%D0%B9_%D0%B7%D0%B0%D0%B2%D0%BE%D0%B4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ru.wikipedia.org/wiki/%D0%AD%D0%BB%D0%B5%D0%BA%D1%82%D1%80%D0%BE%D1%82%D1%8F%D0%B6%D0%BC%D0%B0%D1%88" TargetMode="External"/><Relationship Id="rId4" Type="http://schemas.openxmlformats.org/officeDocument/2006/relationships/hyperlink" Target="https://ru.wikipedia.org/wiki/%D0%97%D0%B0%D0%B2%D0%BE%D0%B4_%D0%B8%D0%BC%D0%B5%D0%BD%D0%B8_%D0%9C%D0%B0%D0%BB%D1%8B%D1%88%D0%B5%D0%B2%D0%B0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3%D0%B0%D0%B7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AD%D0%BB%D0%B5%D0%BA%D1%82%D1%80%D0%BE%D0%BC%D0%B0%D0%B3%D0%BD%D0%B8%D1%82" TargetMode="External"/><Relationship Id="rId3" Type="http://schemas.openxmlformats.org/officeDocument/2006/relationships/hyperlink" Target="https://ru.wikipedia.org/wiki/%D0%94%D0%B8%D0%B7%D0%B5%D0%BB%D1%8C%D0%BD%D1%8B%D0%B9_%D0%B4%D0%B2%D0%B8%D0%B3%D0%B0%D1%82%D0%B5%D0%BB%D1%8C" TargetMode="External"/><Relationship Id="rId7" Type="http://schemas.openxmlformats.org/officeDocument/2006/relationships/hyperlink" Target="https://ru.wikipedia.org/wiki/%D0%A6%D0%B5%D0%BD%D1%82%D1%80%D0%BE%D0%B1%D0%B5%D0%B6%D0%BD%D1%8B%D0%B9_%D1%80%D0%B5%D0%B3%D1%83%D0%BB%D1%8F%D1%82%D0%BE%D1%80" TargetMode="External"/><Relationship Id="rId2" Type="http://schemas.openxmlformats.org/officeDocument/2006/relationships/hyperlink" Target="https://ru.wikipedia.org/wiki/%D0%90%D0%B2%D1%82%D0%BE%D1%81%D1%86%D0%B5%D0%BF%D0%BA%D0%B0_%D0%A1%D0%90-3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ru.wikipedia.org/wiki/%D0%A1%D0%B8%D0%BD%D1%85%D1%80%D0%BE%D0%BD%D0%BD%D0%B0%D1%8F_%D0%BC%D0%B0%D1%88%D0%B8%D0%BD%D0%B0" TargetMode="External"/><Relationship Id="rId5" Type="http://schemas.openxmlformats.org/officeDocument/2006/relationships/hyperlink" Target="https://ru.wikipedia.org/wiki/%D0%9A%D0%BE%D0%BB%D0%BE%D0%BC%D0%B5%D0%BD%D1%81%D0%BA%D0%B8%D0%B9_%D0%B7%D0%B0%D0%B2%D0%BE%D0%B4#%D0%94%D0%B8%D0%B7%D0%B5%D0%BB%D1%8C_%D0%9449" TargetMode="External"/><Relationship Id="rId4" Type="http://schemas.openxmlformats.org/officeDocument/2006/relationships/hyperlink" Target="https://ru.wikipedia.org/wiki/%D0%AD%D0%BB%D0%B5%D0%BA%D1%82%D1%80%D0%B8%D1%87%D0%B5%D1%81%D0%BA%D0%B8%D0%B9_%D0%B3%D0%B5%D0%BD%D0%B5%D1%80%D0%B0%D1%82%D0%BE%D1%80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0%D1%81%D0%B8%D0%BD%D1%85%D1%80%D0%BE%D0%BD%D0%BD%D0%B0%D1%8F_%D0%BC%D0%B0%D1%88%D0%B8%D0%BD%D0%B0" TargetMode="External"/><Relationship Id="rId13" Type="http://schemas.openxmlformats.org/officeDocument/2006/relationships/hyperlink" Target="https://ru.wikipedia.org/wiki/%D0%92%D1%8B%D0%BF%D1%80%D1%8F%D0%BC%D0%B8%D1%82%D0%B5%D0%BB%D1%8C" TargetMode="External"/><Relationship Id="rId3" Type="http://schemas.openxmlformats.org/officeDocument/2006/relationships/hyperlink" Target="https://ru.wikipedia.org/wiki/%D0%A2%D0%AD109" TargetMode="External"/><Relationship Id="rId7" Type="http://schemas.openxmlformats.org/officeDocument/2006/relationships/hyperlink" Target="https://ru.wikipedia.org/wiki/%D0%AD%D0%BB%D0%B5%D0%BA%D1%82%D1%80%D0%B8%D1%87%D0%B5%D1%81%D0%BA%D0%B8%D0%B9_%D0%B3%D0%B5%D0%BD%D0%B5%D1%80%D0%B0%D1%82%D0%BE%D1%80" TargetMode="External"/><Relationship Id="rId12" Type="http://schemas.openxmlformats.org/officeDocument/2006/relationships/hyperlink" Target="https://ru.wikipedia.org/wiki/%D0%92%D0%B5%D0%BD%D1%82%D0%B8%D0%BB%D1%8F%D1%82%D0%BE%D1%80#%D0%A6%D0%B5%D0%BD%D1%82%D1%80%D0%BE%D0%B1%D0%B5%D0%B6%D0%BD%D1%8B%D0%B9_(%D1%80%D0%B0%D0%B4%D0%B8%D0%B0%D0%BB%D1%8C%D0%BD%D1%8B%D0%B9)_%D0%B2%D0%B5%D0%BD%D1%82%D0%B8%D0%BB%D1%8F%D1%82%D0%BE%D1%80" TargetMode="External"/><Relationship Id="rId2" Type="http://schemas.openxmlformats.org/officeDocument/2006/relationships/hyperlink" Target="https://ru.wikipedia.org/wiki/%D0%AD%D0%BB%D0%B5%D0%BA%D1%82%D1%80%D0%B8%D1%87%D0%B5%D1%81%D0%BA%D0%B0%D1%8F_%D0%BF%D0%B5%D1%80%D0%B5%D0%B4%D0%B0%D1%87%D0%B0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ru.wikipedia.org/wiki/%D0%A2%D0%B5%D0%BF%D0%BB%D0%BE%D0%B2%D0%BE%D0%B7_%D0%A2%D0%AD%D0%9C7" TargetMode="External"/><Relationship Id="rId11" Type="http://schemas.openxmlformats.org/officeDocument/2006/relationships/hyperlink" Target="https://ru.wikipedia.org/wiki/%D0%90%D0%BA%D0%BA%D1%83%D0%BC%D1%83%D0%BB%D1%8F%D1%82%D0%BE%D1%80" TargetMode="External"/><Relationship Id="rId5" Type="http://schemas.openxmlformats.org/officeDocument/2006/relationships/hyperlink" Target="https://ru.wikipedia.org/wiki/2%D0%A2%D0%AD121" TargetMode="External"/><Relationship Id="rId10" Type="http://schemas.openxmlformats.org/officeDocument/2006/relationships/hyperlink" Target="https://ru.wikipedia.org/wiki/%D0%92%D0%BE%D0%B7%D0%B1%D1%83%D0%B4%D0%B8%D1%82%D0%B5%D0%BB%D1%8C_(%D1%8D%D0%BB%D0%B5%D0%BA%D1%82%D1%80%D0%BE%D0%B3%D0%B5%D0%BD%D0%B5%D1%80%D0%B0%D1%82%D0%BE%D1%80)" TargetMode="External"/><Relationship Id="rId4" Type="http://schemas.openxmlformats.org/officeDocument/2006/relationships/hyperlink" Target="https://ru.wikipedia.org/wiki/%D0%A2%D0%AD%D0%9F70" TargetMode="External"/><Relationship Id="rId9" Type="http://schemas.openxmlformats.org/officeDocument/2006/relationships/hyperlink" Target="https://ru.wikipedia.org/wiki/%D0%92%D0%B5%D0%BD%D1%82%D0%B8%D0%BB%D1%8F%D1%82%D0%BE%D1%80" TargetMode="External"/><Relationship Id="rId14" Type="http://schemas.openxmlformats.org/officeDocument/2006/relationships/hyperlink" Target="https://ru.wikipedia.org/wiki/%D0%92%D0%B5%D0%BD%D1%82%D0%B8%D0%BB%D1%8F%D1%82%D0%BE%D1%80#%D0%9E%D1%81%D0%B5%D0%B2%D0%BE%D0%B9_(%D0%B0%D0%BA%D1%81%D0%B8%D0%B0%D0%BB%D1%8C%D0%BD%D1%8B%D0%B9)_%D0%B2%D0%B5%D0%BD%D1%82%D0%B8%D0%BB%D1%8F%D1%82%D0%BE%D1%80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0%D0%B5%D0%B4%D1%83%D0%BA%D1%82%D0%BE%D1%80" TargetMode="External"/><Relationship Id="rId2" Type="http://schemas.openxmlformats.org/officeDocument/2006/relationships/hyperlink" Target="https://ru.wikipedia.org/wiki/%D0%96%D0%B5%D0%BB%D0%B5%D0%B7%D0%BD%D0%BE%D0%B4%D0%BE%D1%80%D0%BE%D0%B6%D0%BD%D1%8B%D0%B9_%D1%82%D0%BE%D1%80%D0%BC%D0%BE%D0%B7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ru.wikipedia.org/wiki/%D0%A1%D0%B8%D1%81%D1%82%D0%B5%D0%BC%D0%B0_%D1%81%D0%BC%D0%B0%D0%B7%D0%BA%D0%B8" TargetMode="External"/><Relationship Id="rId4" Type="http://schemas.openxmlformats.org/officeDocument/2006/relationships/hyperlink" Target="https://ru.wikipedia.org/wiki/%D0%A8%D0%B5%D1%81%D1%82%D0%B5%D1%80%D1%91%D0%BD%D0%BD%D0%B0%D1%8F_%D0%B3%D0%B8%D0%B4%D1%80%D0%BE%D0%BC%D0%B0%D1%88%D0%B8%D0%BD%D0%B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8996" y="2023885"/>
            <a:ext cx="9144000" cy="14147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/>
              <a:t>ГБПОУ КК Новороссийский профессиональный техникум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4000" b="1" dirty="0" smtClean="0"/>
              <a:t>Презентация на тему</a:t>
            </a:r>
            <a:br>
              <a:rPr lang="ru-RU" sz="4000" b="1" dirty="0" smtClean="0"/>
            </a:br>
            <a:r>
              <a:rPr lang="ru-RU" sz="4000" b="1" dirty="0" smtClean="0"/>
              <a:t>Тепловоз 2ТЭ116</a:t>
            </a: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98996" y="4992955"/>
            <a:ext cx="9144000" cy="1655762"/>
          </a:xfrm>
        </p:spPr>
        <p:txBody>
          <a:bodyPr/>
          <a:lstStyle/>
          <a:p>
            <a:pPr algn="ctr"/>
            <a:r>
              <a:rPr lang="ru-RU" sz="1800" dirty="0" smtClean="0"/>
              <a:t>Выполнил работу студент</a:t>
            </a:r>
          </a:p>
          <a:p>
            <a:pPr algn="ctr"/>
            <a:r>
              <a:rPr lang="ru-RU" sz="1800" dirty="0" smtClean="0"/>
              <a:t>группы МЛ-163</a:t>
            </a:r>
          </a:p>
          <a:p>
            <a:pPr algn="ctr"/>
            <a:r>
              <a:rPr lang="ru-RU" sz="1800" dirty="0" smtClean="0"/>
              <a:t>Бирюков Иван Петрович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3289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7179" y="643944"/>
            <a:ext cx="9144000" cy="197547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Эксплуатация.</a:t>
            </a:r>
            <a:br>
              <a:rPr lang="ru-RU" sz="3200" b="1" dirty="0" smtClean="0"/>
            </a:b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21972"/>
            <a:ext cx="11706896" cy="6536028"/>
          </a:xfrm>
        </p:spPr>
        <p:txBody>
          <a:bodyPr>
            <a:normAutofit/>
          </a:bodyPr>
          <a:lstStyle/>
          <a:p>
            <a:pPr algn="l"/>
            <a:r>
              <a:rPr lang="ru-RU" dirty="0"/>
              <a:t>Тепловозы 2ТЭ116 </a:t>
            </a:r>
            <a:r>
              <a:rPr lang="ru-RU" dirty="0" smtClean="0"/>
              <a:t>эксплуатируются </a:t>
            </a:r>
            <a:r>
              <a:rPr lang="ru-RU" dirty="0"/>
              <a:t>разными компаниями (операторами) на нескольких дорогах</a:t>
            </a:r>
            <a:r>
              <a:rPr lang="ru-RU" dirty="0" smtClean="0"/>
              <a:t>.</a:t>
            </a:r>
          </a:p>
          <a:p>
            <a:pPr algn="l"/>
            <a:r>
              <a:rPr lang="ru-RU" b="1" dirty="0">
                <a:hlinkClick r:id="rId2" tooltip="Российские железные дороги"/>
              </a:rPr>
              <a:t>ОАО «РЖД»</a:t>
            </a:r>
            <a:r>
              <a:rPr lang="ru-RU" dirty="0"/>
              <a:t> эксплуатирует тепловозы на следующих дорогах</a:t>
            </a:r>
            <a:r>
              <a:rPr lang="ru-RU" dirty="0" smtClean="0"/>
              <a:t>:</a:t>
            </a:r>
          </a:p>
          <a:p>
            <a:pPr marL="285750" indent="-285750" algn="l">
              <a:buFontTx/>
              <a:buChar char="-"/>
            </a:pPr>
            <a:r>
              <a:rPr lang="ru-RU" dirty="0" smtClean="0">
                <a:hlinkClick r:id="rId3" tooltip="Октябрьская железная дорога"/>
              </a:rPr>
              <a:t>Октябрьская </a:t>
            </a:r>
            <a:r>
              <a:rPr lang="ru-RU" dirty="0">
                <a:hlinkClick r:id="rId3" tooltip="Октябрьская железная дорога"/>
              </a:rPr>
              <a:t>дорога</a:t>
            </a:r>
            <a:r>
              <a:rPr lang="ru-RU" dirty="0"/>
              <a:t>: </a:t>
            </a:r>
            <a:r>
              <a:rPr lang="ru-RU" dirty="0">
                <a:hlinkClick r:id="rId4" tooltip="Локомотивное депо Дно"/>
              </a:rPr>
              <a:t>депо Дно</a:t>
            </a:r>
            <a:r>
              <a:rPr lang="ru-RU" dirty="0"/>
              <a:t> (ТЧ-18), </a:t>
            </a:r>
            <a:r>
              <a:rPr lang="ru-RU" dirty="0">
                <a:hlinkClick r:id="rId5" tooltip="Локомотивное депо Великие Луки (страница отсутствует)"/>
              </a:rPr>
              <a:t>депо Великие Луки</a:t>
            </a:r>
            <a:r>
              <a:rPr lang="ru-RU" dirty="0"/>
              <a:t> (ТЧ-31), депо Санкт-Петербург-Варшавский (ТЧЭ-14), </a:t>
            </a:r>
            <a:r>
              <a:rPr lang="ru-RU" dirty="0">
                <a:hlinkClick r:id="rId6"/>
              </a:rPr>
              <a:t>депо Кандалакша</a:t>
            </a:r>
            <a:r>
              <a:rPr lang="ru-RU" dirty="0"/>
              <a:t> (ТЧ-5), ООО «</a:t>
            </a:r>
            <a:r>
              <a:rPr lang="ru-RU" dirty="0" err="1"/>
              <a:t>БалтТрансСервис</a:t>
            </a:r>
            <a:r>
              <a:rPr lang="ru-RU" dirty="0"/>
              <a:t>»; ООО "</a:t>
            </a:r>
            <a:r>
              <a:rPr lang="ru-RU" dirty="0" err="1" smtClean="0"/>
              <a:t>Трансойл</a:t>
            </a:r>
            <a:r>
              <a:rPr lang="ru-RU" dirty="0" smtClean="0"/>
              <a:t>-Сервис«</a:t>
            </a:r>
          </a:p>
          <a:p>
            <a:pPr marL="285750" indent="-285750" algn="l">
              <a:buFontTx/>
              <a:buChar char="-"/>
            </a:pPr>
            <a:r>
              <a:rPr lang="ru-RU" dirty="0">
                <a:hlinkClick r:id="rId7" tooltip="Приволжская железная дорога"/>
              </a:rPr>
              <a:t>Приволжская дорога</a:t>
            </a:r>
            <a:r>
              <a:rPr lang="ru-RU" dirty="0"/>
              <a:t>: депо </a:t>
            </a:r>
            <a:r>
              <a:rPr lang="ru-RU" dirty="0">
                <a:hlinkClick r:id="rId8" tooltip="Локомотивное депо Саратов-2"/>
              </a:rPr>
              <a:t>Саратов-2</a:t>
            </a:r>
            <a:r>
              <a:rPr lang="ru-RU" dirty="0"/>
              <a:t> (ТЧЭ-11), </a:t>
            </a:r>
            <a:r>
              <a:rPr lang="ru-RU" dirty="0">
                <a:hlinkClick r:id="rId9" tooltip="Локомотивное депо Максим Горький"/>
              </a:rPr>
              <a:t>М. Горький</a:t>
            </a:r>
            <a:r>
              <a:rPr lang="ru-RU" dirty="0"/>
              <a:t> (ТЧЭ-4), </a:t>
            </a:r>
            <a:r>
              <a:rPr lang="ru-RU" dirty="0">
                <a:hlinkClick r:id="rId10" tooltip="Локомотивное депо Ершов"/>
              </a:rPr>
              <a:t>Ершов</a:t>
            </a:r>
            <a:r>
              <a:rPr lang="ru-RU" dirty="0"/>
              <a:t>, </a:t>
            </a:r>
            <a:r>
              <a:rPr lang="ru-RU" dirty="0">
                <a:hlinkClick r:id="rId11" tooltip="Локомотивное депо Сенная"/>
              </a:rPr>
              <a:t>Сенная</a:t>
            </a:r>
            <a:r>
              <a:rPr lang="ru-RU" dirty="0" smtClean="0"/>
              <a:t>;</a:t>
            </a:r>
          </a:p>
          <a:p>
            <a:pPr marL="285750" indent="-285750" algn="l">
              <a:buFontTx/>
              <a:buChar char="-"/>
            </a:pPr>
            <a:r>
              <a:rPr lang="ru-RU" dirty="0">
                <a:hlinkClick r:id="rId12" tooltip="Свердловская железная дорога"/>
              </a:rPr>
              <a:t>Свердловская дорога</a:t>
            </a:r>
            <a:r>
              <a:rPr lang="ru-RU" dirty="0"/>
              <a:t>: локомотивные депо </a:t>
            </a:r>
            <a:r>
              <a:rPr lang="ru-RU" dirty="0">
                <a:hlinkClick r:id="rId13" tooltip="Локомотивное депо Егоршино"/>
              </a:rPr>
              <a:t>Егоршино</a:t>
            </a:r>
            <a:r>
              <a:rPr lang="ru-RU" dirty="0"/>
              <a:t>, </a:t>
            </a:r>
            <a:r>
              <a:rPr lang="ru-RU" dirty="0">
                <a:hlinkClick r:id="rId14" tooltip="Локомотивное депо Серов (страница отсутствует)"/>
              </a:rPr>
              <a:t>Серов</a:t>
            </a:r>
            <a:r>
              <a:rPr lang="ru-RU" dirty="0"/>
              <a:t>, </a:t>
            </a:r>
            <a:r>
              <a:rPr lang="ru-RU" dirty="0" err="1">
                <a:hlinkClick r:id="rId15" tooltip="Локомотивное депо Войновка (страница отсутствует)"/>
              </a:rPr>
              <a:t>Войновка</a:t>
            </a:r>
            <a:r>
              <a:rPr lang="ru-RU" dirty="0"/>
              <a:t>, </a:t>
            </a:r>
            <a:r>
              <a:rPr lang="ru-RU" dirty="0">
                <a:hlinkClick r:id="rId16" tooltip="Локомотивное депо Сургут (страница отсутствует)"/>
              </a:rPr>
              <a:t>Сургут</a:t>
            </a:r>
            <a:r>
              <a:rPr lang="ru-RU" dirty="0" smtClean="0"/>
              <a:t>.</a:t>
            </a:r>
          </a:p>
          <a:p>
            <a:pPr marL="285750" indent="-285750" algn="l">
              <a:buFontTx/>
              <a:buChar char="-"/>
            </a:pPr>
            <a:r>
              <a:rPr lang="ru-RU" dirty="0">
                <a:hlinkClick r:id="rId17" tooltip="Северо-Кавказская железная дорога"/>
              </a:rPr>
              <a:t>Северо-Кавказская дорога</a:t>
            </a:r>
            <a:r>
              <a:rPr lang="ru-RU" dirty="0"/>
              <a:t>: депо </a:t>
            </a:r>
            <a:r>
              <a:rPr lang="ru-RU" dirty="0">
                <a:hlinkClick r:id="rId18" tooltip="Локомотивное депо Лихая (страница отсутствует)"/>
              </a:rPr>
              <a:t>Лихая</a:t>
            </a:r>
            <a:r>
              <a:rPr lang="ru-RU" dirty="0"/>
              <a:t>, </a:t>
            </a:r>
            <a:r>
              <a:rPr lang="ru-RU" dirty="0">
                <a:hlinkClick r:id="rId19" tooltip="Локомотивное депо Краснодар (страница отсутствует)"/>
              </a:rPr>
              <a:t>Краснодар</a:t>
            </a:r>
            <a:r>
              <a:rPr lang="ru-RU" dirty="0" smtClean="0"/>
              <a:t>;</a:t>
            </a:r>
          </a:p>
          <a:p>
            <a:pPr marL="285750" indent="-285750" algn="l">
              <a:buFontTx/>
              <a:buChar char="-"/>
            </a:pPr>
            <a:r>
              <a:rPr lang="ru-RU" dirty="0">
                <a:hlinkClick r:id="rId20" tooltip="Юго-Восточная железная дорога"/>
              </a:rPr>
              <a:t>Юго-Восточная дорога</a:t>
            </a:r>
            <a:r>
              <a:rPr lang="ru-RU" dirty="0"/>
              <a:t>: депо </a:t>
            </a:r>
            <a:r>
              <a:rPr lang="ru-RU" dirty="0">
                <a:hlinkClick r:id="rId21" tooltip="Локомотивное депо Елец (страница отсутствует)"/>
              </a:rPr>
              <a:t>Елец</a:t>
            </a:r>
            <a:r>
              <a:rPr lang="ru-RU" dirty="0"/>
              <a:t>, </a:t>
            </a:r>
            <a:r>
              <a:rPr lang="ru-RU" dirty="0">
                <a:hlinkClick r:id="rId22" tooltip="Локомотивное депо Воронеж-Курский (страница отсутствует)"/>
              </a:rPr>
              <a:t>Воронеж-Курский</a:t>
            </a:r>
            <a:r>
              <a:rPr lang="ru-RU" dirty="0"/>
              <a:t>, </a:t>
            </a:r>
            <a:r>
              <a:rPr lang="ru-RU" dirty="0">
                <a:hlinkClick r:id="rId23" tooltip="Локомотивное депо Старый Оскол (страница отсутствует)"/>
              </a:rPr>
              <a:t>Старый Оскол</a:t>
            </a:r>
            <a:r>
              <a:rPr lang="ru-RU" dirty="0"/>
              <a:t>, Белгород, Кочетовка</a:t>
            </a:r>
            <a:r>
              <a:rPr lang="ru-RU" dirty="0" smtClean="0"/>
              <a:t>.</a:t>
            </a:r>
          </a:p>
          <a:p>
            <a:pPr marL="285750" indent="-285750" algn="l">
              <a:buFontTx/>
              <a:buChar char="-"/>
            </a:pPr>
            <a:r>
              <a:rPr lang="ru-RU" dirty="0">
                <a:hlinkClick r:id="rId24" tooltip="Западно-Сибирская железная дорога"/>
              </a:rPr>
              <a:t>Западно-Сибирская дорога</a:t>
            </a:r>
            <a:r>
              <a:rPr lang="ru-RU" dirty="0"/>
              <a:t>: депо Карасук</a:t>
            </a:r>
            <a:r>
              <a:rPr lang="ru-RU" dirty="0" smtClean="0"/>
              <a:t>.</a:t>
            </a:r>
          </a:p>
          <a:p>
            <a:pPr algn="l"/>
            <a:r>
              <a:rPr lang="ru-RU" b="1" dirty="0">
                <a:hlinkClick r:id="rId25" tooltip="Учалинский ГОК"/>
              </a:rPr>
              <a:t>Учалинский ГОК</a:t>
            </a:r>
            <a:r>
              <a:rPr lang="ru-RU" b="1" dirty="0"/>
              <a:t> эксплуатирует тепловозы в </a:t>
            </a:r>
            <a:r>
              <a:rPr lang="ru-RU" b="1" dirty="0">
                <a:hlinkClick r:id="rId26" tooltip="Челябинская область"/>
              </a:rPr>
              <a:t>Челябинской области</a:t>
            </a:r>
            <a:r>
              <a:rPr lang="ru-RU" b="1" dirty="0" smtClean="0"/>
              <a:t>.</a:t>
            </a:r>
          </a:p>
          <a:p>
            <a:pPr algn="l"/>
            <a:r>
              <a:rPr lang="ru-RU" b="1" dirty="0" err="1"/>
              <a:t>Орско-Халиловский</a:t>
            </a:r>
            <a:r>
              <a:rPr lang="ru-RU" b="1" dirty="0"/>
              <a:t> металлургический комбинат</a:t>
            </a:r>
            <a:r>
              <a:rPr lang="ru-RU" dirty="0"/>
              <a:t> эксплуатирует тепловозы в </a:t>
            </a:r>
            <a:r>
              <a:rPr lang="ru-RU" dirty="0">
                <a:hlinkClick r:id="rId27" tooltip="Оренбургская область"/>
              </a:rPr>
              <a:t>Оренбургской области</a:t>
            </a:r>
            <a:r>
              <a:rPr lang="ru-RU" dirty="0" smtClean="0"/>
              <a:t>.</a:t>
            </a:r>
          </a:p>
          <a:p>
            <a:pPr algn="l"/>
            <a:r>
              <a:rPr lang="ru-RU" b="1" dirty="0">
                <a:hlinkClick r:id="rId28" tooltip="Норильский никель"/>
              </a:rPr>
              <a:t>ПАО "ГМК «Норильский никель»</a:t>
            </a:r>
            <a:r>
              <a:rPr lang="ru-RU" dirty="0"/>
              <a:t> эксплуатирует тепловозы на собственной </a:t>
            </a:r>
            <a:r>
              <a:rPr lang="ru-RU" dirty="0">
                <a:hlinkClick r:id="rId29" tooltip="Норильская железная дорога"/>
              </a:rPr>
              <a:t>Норильской дороге</a:t>
            </a:r>
            <a:r>
              <a:rPr lang="ru-RU" dirty="0"/>
              <a:t>.</a:t>
            </a:r>
          </a:p>
          <a:p>
            <a:pPr algn="l"/>
            <a:r>
              <a:rPr lang="ru-RU" b="1" dirty="0">
                <a:hlinkClick r:id="rId30" tooltip="Крымская железная дорога"/>
              </a:rPr>
              <a:t>ФГУП «Крымская железная дорога»</a:t>
            </a:r>
            <a:r>
              <a:rPr lang="ru-RU" dirty="0"/>
              <a:t> эксплуатирует тепловозы приписки ТЧ-1 Симферополь, ТЧ-2 Керчь, ТЧ-3 Джанкой</a:t>
            </a:r>
            <a:r>
              <a:rPr lang="ru-RU" dirty="0" smtClean="0"/>
              <a:t>.</a:t>
            </a:r>
            <a:r>
              <a:rPr lang="ru-RU" dirty="0"/>
              <a:t> Важнейшую роль 2ТЭ116 и 2ТЭ116У играют на линии </a:t>
            </a:r>
            <a:r>
              <a:rPr lang="ru-RU" dirty="0">
                <a:hlinkClick r:id="rId31" tooltip="Тюмень"/>
              </a:rPr>
              <a:t>Тюмень</a:t>
            </a:r>
            <a:r>
              <a:rPr lang="ru-RU" dirty="0"/>
              <a:t> — </a:t>
            </a:r>
            <a:r>
              <a:rPr lang="ru-RU" dirty="0">
                <a:hlinkClick r:id="rId32" tooltip="Сургут"/>
              </a:rPr>
              <a:t>Сургут</a:t>
            </a:r>
            <a:r>
              <a:rPr lang="ru-RU" dirty="0"/>
              <a:t> — </a:t>
            </a:r>
            <a:r>
              <a:rPr lang="ru-RU" dirty="0">
                <a:hlinkClick r:id="rId33" tooltip="Новый Уренгой"/>
              </a:rPr>
              <a:t>Новый Уренгой</a:t>
            </a:r>
            <a:r>
              <a:rPr lang="ru-RU" dirty="0"/>
              <a:t>, вывозя нефтегазовую продукцию Тюменского севера (ранее 2ТЭ116 работали и в пассажирском движении, но после 2004-го года были вытеснены новыми тепловозами </a:t>
            </a:r>
            <a:r>
              <a:rPr lang="ru-RU" dirty="0">
                <a:hlinkClick r:id="rId34" tooltip="ТЭП70"/>
              </a:rPr>
              <a:t>ТЭП70</a:t>
            </a:r>
            <a:r>
              <a:rPr lang="ru-RU" dirty="0"/>
              <a:t>, ТЭП70У, ТЭП70БС), и на Октябрьской дороге, обеспечивая вывоз грузов в </a:t>
            </a:r>
            <a:r>
              <a:rPr lang="ru-RU" dirty="0">
                <a:hlinkClick r:id="rId35" tooltip="Балтийское море"/>
              </a:rPr>
              <a:t>балтийские</a:t>
            </a:r>
            <a:r>
              <a:rPr lang="ru-RU" dirty="0"/>
              <a:t> порты.</a:t>
            </a:r>
          </a:p>
          <a:p>
            <a:pPr algn="l"/>
            <a:endParaRPr lang="ru-RU" sz="2000" b="1" dirty="0"/>
          </a:p>
          <a:p>
            <a:pPr marL="285750" indent="-285750" algn="l">
              <a:buFontTx/>
              <a:buChar char="-"/>
            </a:pPr>
            <a:endParaRPr lang="ru-RU" sz="1800" dirty="0"/>
          </a:p>
          <a:p>
            <a:pPr marL="285750" indent="-285750" algn="l">
              <a:buFontTx/>
              <a:buChar char="-"/>
            </a:pPr>
            <a:endParaRPr lang="ru-RU" sz="1800" b="1" dirty="0"/>
          </a:p>
          <a:p>
            <a:pPr marL="285750" indent="-285750" algn="l">
              <a:buFontTx/>
              <a:buChar char="-"/>
            </a:pPr>
            <a:endParaRPr lang="ru-RU" sz="1800" dirty="0"/>
          </a:p>
          <a:p>
            <a:pPr marL="285750" indent="-285750" algn="l">
              <a:buFontTx/>
              <a:buChar char="-"/>
            </a:pPr>
            <a:endParaRPr lang="ru-RU" sz="1800" dirty="0"/>
          </a:p>
          <a:p>
            <a:pPr marL="285750" indent="-285750" algn="l">
              <a:buFontTx/>
              <a:buChar char="-"/>
            </a:pPr>
            <a:endParaRPr lang="ru-RU" sz="1800" dirty="0"/>
          </a:p>
          <a:p>
            <a:pPr algn="l"/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810968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1372045" cy="6857999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hlinkClick r:id="rId2" tooltip="Укрзализныця"/>
              </a:rPr>
              <a:t>ПАО </a:t>
            </a:r>
            <a:r>
              <a:rPr lang="ru-RU" sz="2000" b="1" dirty="0">
                <a:hlinkClick r:id="rId2" tooltip="Укрзализныця"/>
              </a:rPr>
              <a:t>«</a:t>
            </a:r>
            <a:r>
              <a:rPr lang="ru-RU" sz="2000" b="1" dirty="0" err="1" smtClean="0">
                <a:hlinkClick r:id="rId2" tooltip="Укрзализныця"/>
              </a:rPr>
              <a:t>Укрзализниця</a:t>
            </a:r>
            <a:r>
              <a:rPr lang="ru-RU" sz="2000" b="1" dirty="0">
                <a:hlinkClick r:id="rId2" tooltip="Укрзализныця"/>
              </a:rPr>
              <a:t>»</a:t>
            </a:r>
            <a:r>
              <a:rPr lang="ru-RU" sz="2000" dirty="0"/>
              <a:t> (УЗ) эксплуатирует тепловозы на следующих дорогах</a:t>
            </a:r>
            <a:r>
              <a:rPr lang="ru-RU" sz="2000" dirty="0" smtClean="0"/>
              <a:t>:</a:t>
            </a:r>
            <a:br>
              <a:rPr lang="ru-RU" sz="2000" dirty="0" smtClean="0"/>
            </a:br>
            <a:r>
              <a:rPr lang="ru-RU" sz="2000" dirty="0" smtClean="0"/>
              <a:t>- </a:t>
            </a:r>
            <a:r>
              <a:rPr lang="ru-RU" sz="2000" dirty="0">
                <a:hlinkClick r:id="rId3"/>
              </a:rPr>
              <a:t>Южная дорога</a:t>
            </a:r>
            <a:r>
              <a:rPr lang="ru-RU" sz="2000" dirty="0"/>
              <a:t>: ТЧ-12 Гребёнка (многие машины списаны и переданы), ТЧ-5 Полтава, ТЧ-6 </a:t>
            </a:r>
            <a:r>
              <a:rPr lang="ru-RU" sz="2000" dirty="0">
                <a:hlinkClick r:id="rId4" tooltip="Кременчуг"/>
              </a:rPr>
              <a:t>Кременчуг</a:t>
            </a:r>
            <a:r>
              <a:rPr lang="ru-RU" sz="2000" dirty="0"/>
              <a:t>, ТЧ-7 </a:t>
            </a:r>
            <a:r>
              <a:rPr lang="ru-RU" sz="2000" dirty="0">
                <a:hlinkClick r:id="rId5" tooltip="ТЧ Ромны (страница отсутствует)"/>
              </a:rPr>
              <a:t>Ромны</a:t>
            </a:r>
            <a:r>
              <a:rPr lang="ru-RU" sz="2000" dirty="0"/>
              <a:t>, ТЧ-9 </a:t>
            </a:r>
            <a:r>
              <a:rPr lang="ru-RU" sz="2000" dirty="0">
                <a:hlinkClick r:id="rId6" tooltip="ТЧ Лозовая (страница отсутствует)"/>
              </a:rPr>
              <a:t>Лозовая</a:t>
            </a:r>
            <a:r>
              <a:rPr lang="ru-RU" sz="2000" dirty="0"/>
              <a:t>, ТЧ-3 </a:t>
            </a:r>
            <a:r>
              <a:rPr lang="ru-RU" sz="2000" dirty="0">
                <a:hlinkClick r:id="rId7" tooltip="Харьков"/>
              </a:rPr>
              <a:t>Харьков</a:t>
            </a:r>
            <a:r>
              <a:rPr lang="ru-RU" sz="2000" dirty="0"/>
              <a:t>-Основа</a:t>
            </a:r>
            <a:r>
              <a:rPr lang="ru-RU" sz="2000" dirty="0" smtClean="0"/>
              <a:t>;</a:t>
            </a:r>
            <a:br>
              <a:rPr lang="ru-RU" sz="2000" dirty="0" smtClean="0"/>
            </a:br>
            <a:r>
              <a:rPr lang="ru-RU" sz="2000" dirty="0" smtClean="0"/>
              <a:t>- </a:t>
            </a:r>
            <a:r>
              <a:rPr lang="ru-RU" sz="2000" dirty="0">
                <a:hlinkClick r:id="rId8" tooltip="Донецкая железная дорога"/>
              </a:rPr>
              <a:t>Донецкая дорога</a:t>
            </a:r>
            <a:r>
              <a:rPr lang="ru-RU" sz="2000" dirty="0"/>
              <a:t>: ТЧ-4 Красноармейск, ТЧ-5 Сватово, ТЧ-6 </a:t>
            </a:r>
            <a:r>
              <a:rPr lang="ru-RU" sz="2000" dirty="0">
                <a:hlinkClick r:id="rId9" tooltip="ТЧ Попасная (страница отсутствует)"/>
              </a:rPr>
              <a:t>Попасная</a:t>
            </a:r>
            <a:r>
              <a:rPr lang="ru-RU" sz="2000" dirty="0"/>
              <a:t>, ТЧ-7 Родаково, ТЧ-10 Дебальцево-Сортировочное, ТЧ-14 Дебальцево-Пассажирское, ТЧ-16 </a:t>
            </a:r>
            <a:r>
              <a:rPr lang="ru-RU" sz="2000" dirty="0" err="1"/>
              <a:t>Кондрашевская</a:t>
            </a:r>
            <a:r>
              <a:rPr lang="ru-RU" sz="2000" dirty="0"/>
              <a:t>-Новая, ТЧ-17 </a:t>
            </a:r>
            <a:r>
              <a:rPr lang="ru-RU" sz="2000" dirty="0">
                <a:hlinkClick r:id="rId10" tooltip="ТЧ Волноваха (страница отсутствует)"/>
              </a:rPr>
              <a:t>Волноваха</a:t>
            </a:r>
            <a:r>
              <a:rPr lang="ru-RU" sz="2000" dirty="0"/>
              <a:t>, ТЧ-19 </a:t>
            </a:r>
            <a:r>
              <a:rPr lang="ru-RU" sz="2000" dirty="0">
                <a:hlinkClick r:id="rId11" tooltip="ТЧ Иловайск (страница отсутствует)"/>
              </a:rPr>
              <a:t>Иловайск</a:t>
            </a:r>
            <a:r>
              <a:rPr lang="ru-RU" sz="2000" dirty="0" smtClean="0"/>
              <a:t>;</a:t>
            </a:r>
            <a:br>
              <a:rPr lang="ru-RU" sz="2000" dirty="0" smtClean="0"/>
            </a:br>
            <a:r>
              <a:rPr lang="ru-RU" sz="2000" dirty="0" smtClean="0"/>
              <a:t>- </a:t>
            </a:r>
            <a:r>
              <a:rPr lang="ru-RU" sz="2000" dirty="0">
                <a:hlinkClick r:id="rId12" tooltip="Приднепровская железная дорога"/>
              </a:rPr>
              <a:t>Приднепровская дорога</a:t>
            </a:r>
            <a:r>
              <a:rPr lang="ru-RU" sz="2000" dirty="0"/>
              <a:t>: ТЧ-1 </a:t>
            </a:r>
            <a:r>
              <a:rPr lang="ru-RU" sz="2000" dirty="0" err="1"/>
              <a:t>Нижнеднепровск</a:t>
            </a:r>
            <a:r>
              <a:rPr lang="ru-RU" sz="2000" dirty="0"/>
              <a:t>-Узел , ТЧ-2 </a:t>
            </a:r>
            <a:r>
              <a:rPr lang="ru-RU" sz="2000" dirty="0">
                <a:hlinkClick r:id="rId13" tooltip="ТЧ Кривой Рог (страница отсутствует)"/>
              </a:rPr>
              <a:t>Кривой Рог</a:t>
            </a:r>
            <a:r>
              <a:rPr lang="ru-RU" sz="2000" dirty="0"/>
              <a:t>, </a:t>
            </a:r>
            <a:r>
              <a:rPr lang="ru-RU" sz="2000" dirty="0">
                <a:hlinkClick r:id="rId14" tooltip="Локомотивное депо Мелитополь"/>
              </a:rPr>
              <a:t>ТЧ-3 Мелитополь</a:t>
            </a:r>
            <a:r>
              <a:rPr lang="ru-RU" sz="2000" dirty="0"/>
              <a:t>, ТЧ-4 Пологи, ТЧ-11 </a:t>
            </a:r>
            <a:r>
              <a:rPr lang="ru-RU" sz="2000" dirty="0">
                <a:hlinkClick r:id="rId15" tooltip="ТЧ Апостолово"/>
              </a:rPr>
              <a:t>Апостолово</a:t>
            </a:r>
            <a:r>
              <a:rPr lang="ru-RU" sz="2000" dirty="0" smtClean="0"/>
              <a:t>;</a:t>
            </a:r>
            <a:br>
              <a:rPr lang="ru-RU" sz="2000" dirty="0" smtClean="0"/>
            </a:br>
            <a:r>
              <a:rPr lang="ru-RU" sz="2000" dirty="0" smtClean="0"/>
              <a:t>- </a:t>
            </a:r>
            <a:r>
              <a:rPr lang="ru-RU" sz="2000" dirty="0">
                <a:hlinkClick r:id="rId16" tooltip="Юго-Западная железная дорога"/>
              </a:rPr>
              <a:t>Юго-Западная дорога</a:t>
            </a:r>
            <a:r>
              <a:rPr lang="ru-RU" sz="2000" dirty="0"/>
              <a:t>: ТЧ-9 </a:t>
            </a:r>
            <a:r>
              <a:rPr lang="ru-RU" sz="2000" dirty="0" err="1"/>
              <a:t>Дарница</a:t>
            </a:r>
            <a:r>
              <a:rPr lang="ru-RU" sz="2000" dirty="0"/>
              <a:t>, ТЧ-11 </a:t>
            </a:r>
            <a:r>
              <a:rPr lang="ru-RU" sz="2000" dirty="0">
                <a:hlinkClick r:id="rId17" tooltip="ТЧ Конотоп"/>
              </a:rPr>
              <a:t>Конотоп</a:t>
            </a:r>
            <a:r>
              <a:rPr lang="ru-RU" sz="2000" dirty="0"/>
              <a:t>, ТЧ-4 </a:t>
            </a:r>
            <a:r>
              <a:rPr lang="ru-RU" sz="2000" dirty="0">
                <a:hlinkClick r:id="rId18" tooltip="Жмеринка"/>
              </a:rPr>
              <a:t>Жмеринка</a:t>
            </a:r>
            <a:r>
              <a:rPr lang="ru-RU" sz="2000" dirty="0"/>
              <a:t>, ТЧ-7 </a:t>
            </a:r>
            <a:r>
              <a:rPr lang="ru-RU" sz="2000" dirty="0">
                <a:hlinkClick r:id="rId19" tooltip="Коростень"/>
              </a:rPr>
              <a:t>Коростень</a:t>
            </a:r>
            <a:r>
              <a:rPr lang="ru-RU" sz="2000" dirty="0" smtClean="0"/>
              <a:t>;</a:t>
            </a:r>
            <a:br>
              <a:rPr lang="ru-RU" sz="2000" dirty="0" smtClean="0"/>
            </a:br>
            <a:r>
              <a:rPr lang="ru-RU" sz="2000" dirty="0" smtClean="0"/>
              <a:t>- </a:t>
            </a:r>
            <a:r>
              <a:rPr lang="ru-RU" sz="2000" dirty="0">
                <a:hlinkClick r:id="rId20" tooltip="Одесская железная дорога"/>
              </a:rPr>
              <a:t>Одесская дорога</a:t>
            </a:r>
            <a:r>
              <a:rPr lang="ru-RU" sz="2000" dirty="0"/>
              <a:t>: </a:t>
            </a:r>
            <a:r>
              <a:rPr lang="ru-RU" sz="2000" dirty="0" err="1">
                <a:hlinkClick r:id="rId21" tooltip="Арциз"/>
              </a:rPr>
              <a:t>Арциз</a:t>
            </a:r>
            <a:r>
              <a:rPr lang="ru-RU" sz="2000" dirty="0"/>
              <a:t>, филиал ТЧ-1 </a:t>
            </a:r>
            <a:r>
              <a:rPr lang="ru-RU" sz="2000" dirty="0">
                <a:hlinkClick r:id="rId22" tooltip="Локомотивное депо Одесса-Сортировочная (страница отсутствует)"/>
              </a:rPr>
              <a:t>Одесса-Сортировочная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В </a:t>
            </a:r>
            <a:r>
              <a:rPr lang="ru-RU" sz="2000" dirty="0"/>
              <a:t>связи с быстротекущей электрификацией УЗ тепловозы, в том числе и 2ТЭ116, в настоящее время выполняют весьма малую часть грузовой и пассажирской работы, в частности, за последние годы электрифицирован самый активный в прошлом полигон работы 2ТЭ116 — участок </a:t>
            </a:r>
            <a:r>
              <a:rPr lang="ru-RU" sz="2000" dirty="0">
                <a:hlinkClick r:id="rId7" tooltip="Харьков"/>
              </a:rPr>
              <a:t>Харьков</a:t>
            </a:r>
            <a:r>
              <a:rPr lang="ru-RU" sz="2000" dirty="0"/>
              <a:t> — </a:t>
            </a:r>
            <a:r>
              <a:rPr lang="ru-RU" sz="2000" dirty="0">
                <a:hlinkClick r:id="rId23" tooltip="Полтава"/>
              </a:rPr>
              <a:t>Полтава</a:t>
            </a:r>
            <a:r>
              <a:rPr lang="ru-RU" sz="2000" dirty="0"/>
              <a:t> — </a:t>
            </a:r>
            <a:r>
              <a:rPr lang="ru-RU" sz="2000" dirty="0">
                <a:hlinkClick r:id="rId4" tooltip="Кременчуг"/>
              </a:rPr>
              <a:t>Кременчуг</a:t>
            </a:r>
            <a:r>
              <a:rPr lang="ru-RU" sz="2000" dirty="0"/>
              <a:t> — </a:t>
            </a:r>
            <a:r>
              <a:rPr lang="ru-RU" sz="2000" dirty="0">
                <a:hlinkClick r:id="rId24" tooltip="Знаменка (город)"/>
              </a:rPr>
              <a:t>Знаменка</a:t>
            </a:r>
            <a:r>
              <a:rPr lang="ru-RU" sz="2000" dirty="0"/>
              <a:t> (звено линии с Урала в одесские порты), на него переброшена значительная доля грузопотока и с соседнего участка </a:t>
            </a:r>
            <a:r>
              <a:rPr lang="ru-RU" sz="2000" dirty="0">
                <a:hlinkClick r:id="rId25" tooltip="Бахмач"/>
              </a:rPr>
              <a:t>Бахмач</a:t>
            </a:r>
            <a:r>
              <a:rPr lang="ru-RU" sz="2000" dirty="0"/>
              <a:t> — </a:t>
            </a:r>
            <a:r>
              <a:rPr lang="ru-RU" sz="2000" dirty="0">
                <a:hlinkClick r:id="rId26" tooltip="Ромодан"/>
              </a:rPr>
              <a:t>Ромодан</a:t>
            </a:r>
            <a:r>
              <a:rPr lang="ru-RU" sz="2000" dirty="0"/>
              <a:t> — Кременчуг, где также работают 2ТЭ116. Основная работа на участке Ромодан — Кременчуг в настоящее время выполняется четырьмя вывозными 2ТЭ116 депо Кременчуг, на которых работают по графику день-ночь-48 часов закреплённые локомотивные бригады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r>
              <a:rPr lang="ru-RU" sz="2000" dirty="0"/>
              <a:t>Тепловозы серии 2ТЭ116 также используется в </a:t>
            </a:r>
            <a:r>
              <a:rPr lang="ru-RU" sz="2000" dirty="0">
                <a:hlinkClick r:id="rId27" tooltip="Казахстан"/>
              </a:rPr>
              <a:t>Казахстане</a:t>
            </a:r>
            <a:r>
              <a:rPr lang="ru-RU" sz="2000" dirty="0"/>
              <a:t> в качестве промышленного тепловоза, в частности, на Тишинском руднике в Восточно-Казахстанской области. На железных дорогах </a:t>
            </a:r>
            <a:r>
              <a:rPr lang="ru-RU" sz="2000" dirty="0">
                <a:hlinkClick r:id="rId28" tooltip="Латвия"/>
              </a:rPr>
              <a:t>Латвии</a:t>
            </a:r>
            <a:r>
              <a:rPr lang="ru-RU" sz="2000" dirty="0"/>
              <a:t> (</a:t>
            </a:r>
            <a:r>
              <a:rPr lang="ru-RU" sz="2000" dirty="0">
                <a:hlinkClick r:id="rId29" tooltip="Latvijas dzelzceļš"/>
              </a:rPr>
              <a:t>LDZ</a:t>
            </a:r>
            <a:r>
              <a:rPr lang="ru-RU" sz="2000" dirty="0"/>
              <a:t>) и </a:t>
            </a:r>
            <a:r>
              <a:rPr lang="ru-RU" sz="2000" dirty="0">
                <a:hlinkClick r:id="rId30" tooltip="Эстония"/>
              </a:rPr>
              <a:t>Эстонии</a:t>
            </a:r>
            <a:r>
              <a:rPr lang="ru-RU" sz="2000" dirty="0"/>
              <a:t> (</a:t>
            </a:r>
            <a:r>
              <a:rPr lang="ru-RU" sz="2000" dirty="0">
                <a:hlinkClick r:id="rId31" tooltip="Eesti Raudtee"/>
              </a:rPr>
              <a:t>EVR</a:t>
            </a:r>
            <a:r>
              <a:rPr lang="ru-RU" sz="2000" dirty="0"/>
              <a:t>) 2ТЭ116 — основной тепловоз.</a:t>
            </a:r>
            <a:br>
              <a:rPr lang="ru-RU" sz="2000" dirty="0"/>
            </a:br>
            <a:r>
              <a:rPr lang="ru-RU" sz="2000" dirty="0"/>
              <a:t>Несколько модификаций 2ТЭ116 также эксплуатируются в </a:t>
            </a:r>
            <a:r>
              <a:rPr lang="ru-RU" sz="2000" dirty="0">
                <a:hlinkClick r:id="rId32" tooltip="Узбекистан"/>
              </a:rPr>
              <a:t>Узбекистане</a:t>
            </a:r>
            <a:r>
              <a:rPr lang="ru-RU" sz="2000" dirty="0"/>
              <a:t> на двух горно-металлургических комбинатах. На </a:t>
            </a:r>
            <a:r>
              <a:rPr lang="ru-RU" sz="2000" dirty="0" err="1">
                <a:hlinkClick r:id="rId33" tooltip="Алмалыкский горно-металлургический комбинат"/>
              </a:rPr>
              <a:t>Алмалыкском</a:t>
            </a:r>
            <a:r>
              <a:rPr lang="ru-RU" sz="2000" dirty="0">
                <a:hlinkClick r:id="rId33" tooltip="Алмалыкский горно-металлургический комбинат"/>
              </a:rPr>
              <a:t> комбинате</a:t>
            </a:r>
            <a:r>
              <a:rPr lang="ru-RU" sz="2000" dirty="0"/>
              <a:t> числятся 2ТЭ116, на </a:t>
            </a:r>
            <a:r>
              <a:rPr lang="ru-RU" sz="2000" dirty="0" err="1">
                <a:hlinkClick r:id="rId34" tooltip="Навоийский горно-металлургический комбинат"/>
              </a:rPr>
              <a:t>Навоийском</a:t>
            </a:r>
            <a:r>
              <a:rPr lang="ru-RU" sz="2000" dirty="0"/>
              <a:t> — 2ТЭ116 и </a:t>
            </a:r>
            <a:r>
              <a:rPr lang="ru-RU" sz="2000" dirty="0" smtClean="0"/>
              <a:t>2ТЭ116УМ.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085303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371"/>
            <a:ext cx="10515600" cy="1325563"/>
          </a:xfrm>
        </p:spPr>
        <p:txBody>
          <a:bodyPr>
            <a:noAutofit/>
          </a:bodyPr>
          <a:lstStyle/>
          <a:p>
            <a:r>
              <a:rPr lang="ru-RU" sz="2000" b="1" dirty="0"/>
              <a:t>2ТЭ116</a:t>
            </a:r>
            <a:r>
              <a:rPr lang="ru-RU" sz="2000" dirty="0"/>
              <a:t> (</a:t>
            </a:r>
            <a:r>
              <a:rPr lang="ru-RU" sz="2000" b="1" dirty="0"/>
              <a:t>2</a:t>
            </a:r>
            <a:r>
              <a:rPr lang="ru-RU" sz="2000" dirty="0"/>
              <a:t>-секционный </a:t>
            </a:r>
            <a:r>
              <a:rPr lang="ru-RU" sz="2000" b="1" dirty="0"/>
              <a:t>т</a:t>
            </a:r>
            <a:r>
              <a:rPr lang="ru-RU" sz="2000" dirty="0"/>
              <a:t>епловоз с </a:t>
            </a:r>
            <a:r>
              <a:rPr lang="ru-RU" sz="2000" b="1" dirty="0"/>
              <a:t>э</a:t>
            </a:r>
            <a:r>
              <a:rPr lang="ru-RU" sz="2000" dirty="0"/>
              <a:t>лектропередачей, тип 116)  — серия магистральных двухсекционных грузовых </a:t>
            </a:r>
            <a:r>
              <a:rPr lang="ru-RU" sz="2000" dirty="0">
                <a:hlinkClick r:id="rId2" tooltip="Тепловоз"/>
              </a:rPr>
              <a:t>тепловозов</a:t>
            </a:r>
            <a:r>
              <a:rPr lang="ru-RU" sz="2000" dirty="0"/>
              <a:t> с </a:t>
            </a:r>
            <a:r>
              <a:rPr lang="ru-RU" sz="2000" dirty="0">
                <a:hlinkClick r:id="rId3" tooltip="Электрическая передача"/>
              </a:rPr>
              <a:t>электрической передачей</a:t>
            </a:r>
            <a:r>
              <a:rPr lang="ru-RU" sz="2000" dirty="0"/>
              <a:t>, производившихся в </a:t>
            </a:r>
            <a:r>
              <a:rPr lang="ru-RU" sz="2000" dirty="0">
                <a:hlinkClick r:id="rId4" tooltip="СССР"/>
              </a:rPr>
              <a:t>СССР</a:t>
            </a:r>
            <a:r>
              <a:rPr lang="ru-RU" sz="2000" dirty="0"/>
              <a:t> и на </a:t>
            </a:r>
            <a:r>
              <a:rPr lang="ru-RU" sz="2000" dirty="0">
                <a:hlinkClick r:id="rId5" tooltip="Украина"/>
              </a:rPr>
              <a:t>Украине</a:t>
            </a:r>
            <a:r>
              <a:rPr lang="ru-RU" sz="2000" dirty="0"/>
              <a:t> на </a:t>
            </a:r>
            <a:r>
              <a:rPr lang="ru-RU" sz="2000" dirty="0">
                <a:hlinkClick r:id="rId6" tooltip="Луганский тепловозостроительный завод"/>
              </a:rPr>
              <a:t>Луганском тепловозостроительном заводе</a:t>
            </a:r>
            <a:r>
              <a:rPr lang="ru-RU" sz="2000" dirty="0"/>
              <a:t> (ПАО «</a:t>
            </a:r>
            <a:r>
              <a:rPr lang="ru-RU" sz="2000" dirty="0" err="1"/>
              <a:t>Лугансктепловоз</a:t>
            </a:r>
            <a:r>
              <a:rPr lang="ru-RU" sz="2000" dirty="0"/>
              <a:t>», ранее — ВЗОР</a:t>
            </a:r>
            <a:r>
              <a:rPr lang="ru-RU" sz="2000" dirty="0" smtClean="0"/>
              <a:t>). </a:t>
            </a:r>
            <a:r>
              <a:rPr lang="ru-RU" sz="2000" dirty="0"/>
              <a:t>Один из самых распространённых грузовых тепловозов в России и странах постсоветского пространства.</a:t>
            </a:r>
            <a:br>
              <a:rPr lang="ru-RU" sz="2000" dirty="0"/>
            </a:br>
            <a:r>
              <a:rPr lang="ru-RU" sz="2000" dirty="0"/>
              <a:t>У железнодорожников получил также прозвища «Горбатый» (за характерную форму крыши), «</a:t>
            </a:r>
            <a:r>
              <a:rPr lang="ru-RU" sz="2000" dirty="0" err="1"/>
              <a:t>Фантомас</a:t>
            </a:r>
            <a:r>
              <a:rPr lang="ru-RU" sz="2000" dirty="0" smtClean="0"/>
              <a:t>». </a:t>
            </a:r>
            <a:r>
              <a:rPr lang="ru-RU" sz="2000" dirty="0"/>
              <a:t>и «Боинг»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2064" y="3206496"/>
            <a:ext cx="5486400" cy="3651504"/>
          </a:xfrm>
        </p:spPr>
      </p:pic>
    </p:spTree>
    <p:extLst>
      <p:ext uri="{BB962C8B-B14F-4D97-AF65-F5344CB8AC3E}">
        <p14:creationId xmlns:p14="http://schemas.microsoft.com/office/powerpoint/2010/main" val="123940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63392" y="401147"/>
            <a:ext cx="9144000" cy="13976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/>
              <a:t>История создания.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75763"/>
            <a:ext cx="12192000" cy="5460642"/>
          </a:xfrm>
        </p:spPr>
        <p:txBody>
          <a:bodyPr>
            <a:noAutofit/>
          </a:bodyPr>
          <a:lstStyle/>
          <a:p>
            <a:pPr algn="l"/>
            <a:r>
              <a:rPr lang="ru-RU" sz="2400" dirty="0"/>
              <a:t>Основные направления развития народного хозяйства СССР на 1976—1980 годы предусматривали освоение выпуска двухсекционных грузовых магистральных тепловозов мощностью до 8000 </a:t>
            </a:r>
            <a:r>
              <a:rPr lang="ru-RU" sz="2400" dirty="0" err="1"/>
              <a:t>л.с</a:t>
            </a:r>
            <a:r>
              <a:rPr lang="ru-RU" sz="2400" dirty="0"/>
              <a:t>. Прототипом для создания таких локомотивов стал тепловоз 2ТЭ116, положивший начало новому семейству грузовых тепловозов, первый образец которых был построен в 1971 г</a:t>
            </a:r>
            <a:r>
              <a:rPr lang="ru-RU" sz="2400" dirty="0" smtClean="0"/>
              <a:t>.</a:t>
            </a:r>
          </a:p>
          <a:p>
            <a:pPr algn="l"/>
            <a:r>
              <a:rPr lang="ru-RU" sz="2400" dirty="0"/>
              <a:t>Магистральный двухсекционный тепловоз 2ТЭ116 мощностью 2×3060 </a:t>
            </a:r>
            <a:r>
              <a:rPr lang="ru-RU" sz="2400" dirty="0" err="1"/>
              <a:t>л.с</a:t>
            </a:r>
            <a:r>
              <a:rPr lang="ru-RU" sz="2400" dirty="0"/>
              <a:t>., предназначенный для грузовой службы на железных дорогах СССР, создан </a:t>
            </a:r>
            <a:r>
              <a:rPr lang="ru-RU" sz="2400" dirty="0">
                <a:hlinkClick r:id="rId2" tooltip="Луганский тепловозостроительный завод"/>
              </a:rPr>
              <a:t>тепловозостроительным заводом им. Октябрьской Революции (г. Ворошиловград)</a:t>
            </a:r>
            <a:r>
              <a:rPr lang="ru-RU" sz="2400" dirty="0"/>
              <a:t>совместно с другими предприятиями: </a:t>
            </a:r>
            <a:r>
              <a:rPr lang="ru-RU" sz="2400" dirty="0">
                <a:hlinkClick r:id="rId3" tooltip="Коломенский завод"/>
              </a:rPr>
              <a:t>тепловозостроительным заводом им. Куйбышева</a:t>
            </a:r>
            <a:r>
              <a:rPr lang="ru-RU" sz="2400" dirty="0"/>
              <a:t> (г. Коломна), </a:t>
            </a:r>
            <a:r>
              <a:rPr lang="ru-RU" sz="2400" dirty="0">
                <a:hlinkClick r:id="rId4" tooltip="Завод имени Малышева"/>
              </a:rPr>
              <a:t>заводом транспортного машиностроения им. Малышева</a:t>
            </a:r>
            <a:r>
              <a:rPr lang="ru-RU" sz="2400" dirty="0"/>
              <a:t>, «</a:t>
            </a:r>
            <a:r>
              <a:rPr lang="ru-RU" sz="2400" dirty="0" err="1">
                <a:hlinkClick r:id="rId5" tooltip="Электротяжмаш"/>
              </a:rPr>
              <a:t>Электротяжмаш</a:t>
            </a:r>
            <a:r>
              <a:rPr lang="ru-RU" sz="2400" dirty="0"/>
              <a:t>» им. Ленина, «Электромашина» (г. Харьков), а также отраслевыми институтами тепловозостроения (ВНИТИ) и Министерства путей сообщения (ЦНИИ МПС).</a:t>
            </a:r>
          </a:p>
        </p:txBody>
      </p:sp>
    </p:spTree>
    <p:extLst>
      <p:ext uri="{BB962C8B-B14F-4D97-AF65-F5344CB8AC3E}">
        <p14:creationId xmlns:p14="http://schemas.microsoft.com/office/powerpoint/2010/main" val="4245592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4378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Модификации</a:t>
            </a: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37882"/>
            <a:ext cx="12192000" cy="642011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sz="1900" b="1" dirty="0" smtClean="0"/>
              <a:t>- 2ТЭ116Г</a:t>
            </a:r>
            <a:r>
              <a:rPr lang="ru-RU" sz="1900" dirty="0"/>
              <a:t> — тепловоз на </a:t>
            </a:r>
            <a:r>
              <a:rPr lang="ru-RU" sz="1900" dirty="0">
                <a:hlinkClick r:id="rId2" tooltip="Газ"/>
              </a:rPr>
              <a:t>газовом</a:t>
            </a:r>
            <a:r>
              <a:rPr lang="ru-RU" sz="1900" dirty="0"/>
              <a:t> топливе. Состоит из трёх секций — двух дизельных (с кабинами, как на обычном тепловозе 2ТЭ116) и одной криогенной — с газификатором (без кабин управления). На тепловозе применён </a:t>
            </a:r>
            <a:r>
              <a:rPr lang="ru-RU" sz="1900" dirty="0" err="1"/>
              <a:t>газодизель</a:t>
            </a:r>
            <a:r>
              <a:rPr lang="ru-RU" sz="1900" dirty="0"/>
              <a:t>-генератор 1ГДГ с электронной системой контроля, регулирования и защиты дизеля (СКРЗД-3), введены дополнительные системы подачи воды и газа, управления газовой </a:t>
            </a:r>
            <a:r>
              <a:rPr lang="ru-RU" sz="1900" dirty="0" err="1"/>
              <a:t>аппратурой</a:t>
            </a:r>
            <a:r>
              <a:rPr lang="ru-RU" sz="1900" dirty="0"/>
              <a:t>, контроля и защиты, сигнализации, включения газа («щит-2-1»), вентиляции </a:t>
            </a:r>
            <a:r>
              <a:rPr lang="ru-RU" sz="1900" dirty="0" err="1"/>
              <a:t>электроотсеков</a:t>
            </a:r>
            <a:r>
              <a:rPr lang="ru-RU" sz="1900" dirty="0"/>
              <a:t> и отсека газовой аппаратуры, дистанционного отцепа дизельных секций от криогенной. Построен в 1988 году.</a:t>
            </a:r>
          </a:p>
          <a:p>
            <a:pPr algn="l"/>
            <a:r>
              <a:rPr lang="ru-RU" sz="1900" dirty="0" smtClean="0"/>
              <a:t>- </a:t>
            </a:r>
            <a:r>
              <a:rPr lang="ru-RU" sz="1900" b="1" dirty="0" smtClean="0"/>
              <a:t>2ТЭ116М</a:t>
            </a:r>
            <a:r>
              <a:rPr lang="ru-RU" sz="1900" dirty="0"/>
              <a:t> — модификация тепловоза 2ТЭ116 (в частности 2ТЭ116М-140, 316, 317), в ходе которой установлен реостатный тормоз, который впоследствии устанавливался на серийных модификациях 2ТЭ116 и 2ТЭ116У. Особенностью электрической схемы этого тепловоза является сохранение питания асинхронных трёхфазных электродвигателей вспомогательных машин от тягового генератора и во время электрического торможения, а также управление режимом электрического торможения с помощью системы автоматического регулирования торможения (САРТ). Система позволяет, в частности, автоматически поддерживать заданную скорость на спусках.</a:t>
            </a:r>
          </a:p>
          <a:p>
            <a:pPr algn="l"/>
            <a:r>
              <a:rPr lang="ru-RU" sz="1900" dirty="0" smtClean="0"/>
              <a:t>- </a:t>
            </a:r>
            <a:r>
              <a:rPr lang="ru-RU" sz="1900" b="1" dirty="0" smtClean="0"/>
              <a:t>2ТЭ116А</a:t>
            </a:r>
            <a:r>
              <a:rPr lang="ru-RU" sz="1900" dirty="0" smtClean="0"/>
              <a:t>— </a:t>
            </a:r>
            <a:r>
              <a:rPr lang="ru-RU" sz="1900" dirty="0"/>
              <a:t>тепловоз, который был спроектирован для максимальной унификации со строящимся в 80-х годах новым тепловозом 2ТЭ121 и также был прототипом тепловоза 4ТЭ130.</a:t>
            </a:r>
          </a:p>
          <a:p>
            <a:pPr algn="l"/>
            <a:r>
              <a:rPr lang="ru-RU" sz="1900" dirty="0" smtClean="0"/>
              <a:t>- </a:t>
            </a:r>
            <a:r>
              <a:rPr lang="ru-RU" sz="1900" b="1" dirty="0" smtClean="0"/>
              <a:t>2ТЭ116УП</a:t>
            </a:r>
            <a:r>
              <a:rPr lang="ru-RU" sz="1900" dirty="0"/>
              <a:t> — грузопассажирская модификация, в 1996 году был построен единственный экземпляр. Мощность дизеля увеличена до 3600 </a:t>
            </a:r>
            <a:r>
              <a:rPr lang="ru-RU" sz="1900" dirty="0" err="1"/>
              <a:t>л.с</a:t>
            </a:r>
            <a:r>
              <a:rPr lang="ru-RU" sz="1900" dirty="0"/>
              <a:t>., тепловоз оборудован реостатным тормозом и системой </a:t>
            </a:r>
            <a:r>
              <a:rPr lang="ru-RU" sz="1900" dirty="0" err="1"/>
              <a:t>электроотопления</a:t>
            </a:r>
            <a:r>
              <a:rPr lang="ru-RU" sz="1900" dirty="0"/>
              <a:t> состава. Тяговый агрегат состоит из тягового и вспомогательного синхронных генераторов, смонтированных в одном корпусе. Вспомогательный генератор через выпрямитель обеспечивает энергоснабжение пассажирского поезда напряжением 3000 В постоянного тока мощностью 575 кВт с каждой секции на номинальном режиме. Сила тяги длительного режима 2*323 кН (2*33 тс), конструкционная скорость 120 км/ч.</a:t>
            </a:r>
          </a:p>
          <a:p>
            <a:pPr algn="l"/>
            <a:r>
              <a:rPr lang="ru-RU" sz="1900" dirty="0" smtClean="0"/>
              <a:t>- </a:t>
            </a:r>
            <a:r>
              <a:rPr lang="ru-RU" sz="1900" b="1" dirty="0" smtClean="0"/>
              <a:t>3ТЭ116У</a:t>
            </a:r>
            <a:r>
              <a:rPr lang="ru-RU" sz="1900" dirty="0"/>
              <a:t> — </a:t>
            </a:r>
            <a:r>
              <a:rPr lang="ru-RU" sz="1900" dirty="0" err="1"/>
              <a:t>трёхсекционный</a:t>
            </a:r>
            <a:r>
              <a:rPr lang="ru-RU" sz="1900" dirty="0"/>
              <a:t> вариант 2ТЭ116. В составе имеется промежуточная секция, у которой в головной части имеется кабина управления упрощённой конструкции с </a:t>
            </a:r>
            <a:r>
              <a:rPr lang="ru-RU" sz="1900" dirty="0" err="1"/>
              <a:t>межсекционным</a:t>
            </a:r>
            <a:r>
              <a:rPr lang="ru-RU" sz="1900" dirty="0"/>
              <a:t> переходом.</a:t>
            </a:r>
          </a:p>
          <a:p>
            <a:pPr algn="l"/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879263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Модификации тепловозов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/>
              <a:t>2ТЭ116Г</a:t>
            </a:r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75" y="2995426"/>
            <a:ext cx="4184650" cy="2788023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 smtClean="0"/>
              <a:t>2ТЭ116А</a:t>
            </a:r>
            <a:endParaRPr lang="ru-RU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6056" y="3119437"/>
            <a:ext cx="3810000" cy="2540000"/>
          </a:xfrm>
        </p:spPr>
      </p:pic>
    </p:spTree>
    <p:extLst>
      <p:ext uri="{BB962C8B-B14F-4D97-AF65-F5344CB8AC3E}">
        <p14:creationId xmlns:p14="http://schemas.microsoft.com/office/powerpoint/2010/main" val="1318289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Модификации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/>
              <a:t>2ТЭ116У</a:t>
            </a:r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310" y="3006726"/>
            <a:ext cx="4430331" cy="2750130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 smtClean="0"/>
              <a:t>3Т116У</a:t>
            </a:r>
            <a:endParaRPr lang="ru-RU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6606" y="3517900"/>
            <a:ext cx="2628900" cy="1743075"/>
          </a:xfrm>
        </p:spPr>
      </p:pic>
    </p:spTree>
    <p:extLst>
      <p:ext uri="{BB962C8B-B14F-4D97-AF65-F5344CB8AC3E}">
        <p14:creationId xmlns:p14="http://schemas.microsoft.com/office/powerpoint/2010/main" val="2752713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3543" y="2112134"/>
            <a:ext cx="9144000" cy="10303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/>
              <a:t>Механическая </a:t>
            </a:r>
            <a:r>
              <a:rPr lang="ru-RU" sz="2800" b="1" dirty="0" smtClean="0"/>
              <a:t>часть</a:t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96215"/>
            <a:ext cx="10573555" cy="6561785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sz="2000" b="1" dirty="0" smtClean="0"/>
              <a:t>Кузов</a:t>
            </a:r>
            <a:r>
              <a:rPr lang="ru-RU" b="1" dirty="0" smtClean="0"/>
              <a:t> - </a:t>
            </a:r>
            <a:r>
              <a:rPr lang="ru-RU" sz="1800" dirty="0" smtClean="0"/>
              <a:t>тепловоз </a:t>
            </a:r>
            <a:r>
              <a:rPr lang="ru-RU" sz="1800" dirty="0"/>
              <a:t>2ТЭ116 состоит из двух одинаковых </a:t>
            </a:r>
            <a:r>
              <a:rPr lang="ru-RU" sz="1800" dirty="0" err="1"/>
              <a:t>однокабинных</a:t>
            </a:r>
            <a:r>
              <a:rPr lang="ru-RU" sz="1800" dirty="0"/>
              <a:t> секций, управляемых с одного (любого) поста кабины и соединённых </a:t>
            </a:r>
            <a:r>
              <a:rPr lang="ru-RU" sz="1800" dirty="0">
                <a:hlinkClick r:id="rId2" tooltip="Автосцепка СА-3"/>
              </a:rPr>
              <a:t>автосцепкой СА-3</a:t>
            </a:r>
            <a:r>
              <a:rPr lang="ru-RU" sz="1800" dirty="0"/>
              <a:t>. При необходимости каждая из секций может быть использована как самостоятельный тепловоз. Для перехода из секции в секцию в задней стенке секций имеются двери и переходная площадка, закрытая резиновым суфле. Все силовое и вспомогательное оборудование расположено в кузове, выполненном с несущей главной рамой.</a:t>
            </a:r>
          </a:p>
          <a:p>
            <a:pPr algn="l"/>
            <a:r>
              <a:rPr lang="ru-RU" sz="1800" dirty="0"/>
              <a:t>Тепловоз имеет кузов с несущей главной рамой. Для монтажа и демонтажа оборудования крыша кузова выполнена в виде пяти съёмных секций, на машинах ранних выпусков три из них — со встроенными коробами-воздухозаборниками для очистки воздуха, предназначенного для охлаждения тягового генератора, выпрямительной установки и тяговых электродвигателей. Очистители воздуха для дизеля — вращающиеся сетки, нижняя часть которых погружена в масляную ванну, а верхняя работает на очистку проходящего воздуха. </a:t>
            </a:r>
            <a:r>
              <a:rPr lang="ru-RU" sz="1800" dirty="0" err="1"/>
              <a:t>Проворот</a:t>
            </a:r>
            <a:r>
              <a:rPr lang="ru-RU" sz="1800" dirty="0"/>
              <a:t> сеток автоматический, при включении мотор-компрессора электропневматический привод проворачивает сетки на 45°.</a:t>
            </a:r>
          </a:p>
          <a:p>
            <a:pPr algn="l"/>
            <a:r>
              <a:rPr lang="ru-RU" sz="1800" dirty="0"/>
              <a:t>Применение разъёмов в электрической проводке по кузову и уплотнительных поясов крыши позволяет быстро снимать необходимую секцию крыши для демонтажа оборудования. Глушитель шума выхлопа дизеля также закреплён на съёмной секции крыши.</a:t>
            </a:r>
          </a:p>
          <a:p>
            <a:pPr algn="l"/>
            <a:r>
              <a:rPr lang="ru-RU" sz="2000" b="1" dirty="0" smtClean="0"/>
              <a:t>Силовая часть </a:t>
            </a:r>
            <a:r>
              <a:rPr lang="ru-RU" b="1" dirty="0" smtClean="0"/>
              <a:t>- </a:t>
            </a:r>
            <a:r>
              <a:rPr lang="ru-RU" sz="1800" dirty="0"/>
              <a:t>Основной источник энергии на тепловозе — </a:t>
            </a:r>
            <a:r>
              <a:rPr lang="ru-RU" sz="1800" dirty="0">
                <a:hlinkClick r:id="rId3" tooltip="Дизельный двигатель"/>
              </a:rPr>
              <a:t>дизель</a:t>
            </a:r>
            <a:r>
              <a:rPr lang="ru-RU" sz="1800" dirty="0"/>
              <a:t>-</a:t>
            </a:r>
            <a:r>
              <a:rPr lang="ru-RU" sz="1800" dirty="0">
                <a:hlinkClick r:id="rId4" tooltip="Электрический генератор"/>
              </a:rPr>
              <a:t>генераторная</a:t>
            </a:r>
            <a:r>
              <a:rPr lang="ru-RU" sz="1800" dirty="0"/>
              <a:t> установка (ДГУ) модели 1А-9ДГ, размещённая на средней части главной рамы. ДГУ состоит из 16-цилиндрового четырёхтактного V-образного дизеля </a:t>
            </a:r>
            <a:r>
              <a:rPr lang="ru-RU" sz="1800" dirty="0">
                <a:hlinkClick r:id="rId5" tooltip="Коломенский завод"/>
              </a:rPr>
              <a:t>1А-5Д49</a:t>
            </a:r>
            <a:r>
              <a:rPr lang="ru-RU" sz="1800" dirty="0"/>
              <a:t> и </a:t>
            </a:r>
            <a:r>
              <a:rPr lang="ru-RU" sz="1800" dirty="0">
                <a:hlinkClick r:id="rId6" tooltip="Синхронная машина"/>
              </a:rPr>
              <a:t>синхронного</a:t>
            </a:r>
            <a:r>
              <a:rPr lang="ru-RU" sz="1800" dirty="0"/>
              <a:t> трёхфазного генератора ГС-501А. Дизель и тяговый генератор смонтированы на единой </a:t>
            </a:r>
            <a:r>
              <a:rPr lang="ru-RU" sz="1800" dirty="0" err="1"/>
              <a:t>поддизельной</a:t>
            </a:r>
            <a:r>
              <a:rPr lang="ru-RU" sz="1800" dirty="0"/>
              <a:t> раме сварной конструкции и соединены между собой полужёсткой пластинчатой муфтой. Дизель 5Д49 принадлежит к унифицированному ряду ЧН26/26, что означает — </a:t>
            </a:r>
            <a:r>
              <a:rPr lang="ru-RU" sz="1800" b="1" dirty="0"/>
              <a:t>ч</a:t>
            </a:r>
            <a:r>
              <a:rPr lang="ru-RU" sz="1800" dirty="0"/>
              <a:t>етырёхтактный с газотурбинным </a:t>
            </a:r>
            <a:r>
              <a:rPr lang="ru-RU" sz="1800" b="1" dirty="0"/>
              <a:t>н</a:t>
            </a:r>
            <a:r>
              <a:rPr lang="ru-RU" sz="1800" dirty="0"/>
              <a:t>аддувом, диаметр цилиндра и ход поршня — </a:t>
            </a:r>
            <a:r>
              <a:rPr lang="ru-RU" sz="1800" b="1" dirty="0"/>
              <a:t>26</a:t>
            </a:r>
            <a:r>
              <a:rPr lang="ru-RU" sz="1800" dirty="0"/>
              <a:t> см. Управление дизелем — электрическое дистанционное при помощи установленных в </a:t>
            </a:r>
            <a:r>
              <a:rPr lang="ru-RU" sz="1800" dirty="0">
                <a:hlinkClick r:id="rId7" tooltip="Центробежный регулятор"/>
              </a:rPr>
              <a:t>регуляторе дизеля</a:t>
            </a:r>
            <a:r>
              <a:rPr lang="ru-RU" sz="1800" dirty="0"/>
              <a:t> четырёх </a:t>
            </a:r>
            <a:r>
              <a:rPr lang="ru-RU" sz="1800" dirty="0">
                <a:hlinkClick r:id="rId8" tooltip="Электромагнит"/>
              </a:rPr>
              <a:t>электромагнитов</a:t>
            </a:r>
            <a:r>
              <a:rPr lang="ru-RU" sz="1800" dirty="0"/>
              <a:t>, получающих питание от контроллера машиниста и включающихся в различных комбинациях.</a:t>
            </a:r>
            <a:endParaRPr lang="ru-RU" sz="1800" b="1" dirty="0"/>
          </a:p>
          <a:p>
            <a:pPr algn="l"/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985451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40912"/>
            <a:ext cx="10006885" cy="5885645"/>
          </a:xfrm>
        </p:spPr>
        <p:txBody>
          <a:bodyPr>
            <a:normAutofit fontScale="90000"/>
          </a:bodyPr>
          <a:lstStyle/>
          <a:p>
            <a:r>
              <a:rPr lang="ru-RU" sz="2000" dirty="0"/>
              <a:t>Схема </a:t>
            </a:r>
            <a:r>
              <a:rPr lang="ru-RU" sz="2000" dirty="0">
                <a:hlinkClick r:id="rId2" tooltip="Электрическая передача"/>
              </a:rPr>
              <a:t>электрической передачи</a:t>
            </a:r>
            <a:r>
              <a:rPr lang="ru-RU" sz="2000" dirty="0"/>
              <a:t> — стандартная советская переменно-постоянного тока, реализованная также на тепловозах </a:t>
            </a:r>
            <a:r>
              <a:rPr lang="ru-RU" sz="2000" dirty="0">
                <a:hlinkClick r:id="rId3" tooltip="ТЭ109"/>
              </a:rPr>
              <a:t>ТЭ109</a:t>
            </a:r>
            <a:r>
              <a:rPr lang="ru-RU" sz="2000" dirty="0"/>
              <a:t>, </a:t>
            </a:r>
            <a:r>
              <a:rPr lang="ru-RU" sz="2000" dirty="0">
                <a:hlinkClick r:id="rId4" tooltip="ТЭП70"/>
              </a:rPr>
              <a:t>ТЭП70</a:t>
            </a:r>
            <a:r>
              <a:rPr lang="ru-RU" sz="2000" dirty="0"/>
              <a:t>, </a:t>
            </a:r>
            <a:r>
              <a:rPr lang="ru-RU" sz="2000" dirty="0">
                <a:hlinkClick r:id="rId5" tooltip="2ТЭ121"/>
              </a:rPr>
              <a:t>2ТЭ121</a:t>
            </a:r>
            <a:r>
              <a:rPr lang="ru-RU" sz="2000" dirty="0"/>
              <a:t>, </a:t>
            </a:r>
            <a:r>
              <a:rPr lang="ru-RU" sz="2000" dirty="0">
                <a:hlinkClick r:id="rId6" tooltip="Тепловоз ТЭМ7"/>
              </a:rPr>
              <a:t>ТЭМ7</a:t>
            </a:r>
            <a:r>
              <a:rPr lang="ru-RU" sz="2000" dirty="0"/>
              <a:t>. От синхронного тягового </a:t>
            </a:r>
            <a:r>
              <a:rPr lang="ru-RU" sz="2000" dirty="0">
                <a:hlinkClick r:id="rId7" tooltip="Электрический генератор"/>
              </a:rPr>
              <a:t>генератора</a:t>
            </a:r>
            <a:r>
              <a:rPr lang="ru-RU" sz="2000" dirty="0"/>
              <a:t> также питаются </a:t>
            </a:r>
            <a:r>
              <a:rPr lang="ru-RU" sz="2000" dirty="0">
                <a:hlinkClick r:id="rId8" tooltip="Асинхронная машина"/>
              </a:rPr>
              <a:t>асинхронные двигатели с короткозамкнутым ротором (АДКЗ)</a:t>
            </a:r>
            <a:r>
              <a:rPr lang="ru-RU" sz="2000" dirty="0"/>
              <a:t> мотор-</a:t>
            </a:r>
            <a:r>
              <a:rPr lang="ru-RU" sz="2000" dirty="0">
                <a:hlinkClick r:id="rId9" tooltip="Вентилятор"/>
              </a:rPr>
              <a:t>вентиляторов</a:t>
            </a:r>
            <a:r>
              <a:rPr lang="ru-RU" sz="2000" dirty="0"/>
              <a:t> охлаждения оборудования. Над ГС-501А установлены однофазный синхронный </a:t>
            </a:r>
            <a:r>
              <a:rPr lang="ru-RU" sz="2000" dirty="0">
                <a:hlinkClick r:id="rId10" tooltip="Возбудитель (электрогенератор)"/>
              </a:rPr>
              <a:t>возбудитель</a:t>
            </a:r>
            <a:r>
              <a:rPr lang="ru-RU" sz="2000" dirty="0"/>
              <a:t> ВС-650 и коллекторный стартёр-генератор ПСГ. ПСГ производит </a:t>
            </a:r>
            <a:r>
              <a:rPr lang="ru-RU" sz="2000" dirty="0" err="1"/>
              <a:t>проворот</a:t>
            </a:r>
            <a:r>
              <a:rPr lang="ru-RU" sz="2000" dirty="0"/>
              <a:t> дизеля для запуска, получая питание от </a:t>
            </a:r>
            <a:r>
              <a:rPr lang="ru-RU" sz="2000" dirty="0">
                <a:hlinkClick r:id="rId11" tooltip="Аккумулятор"/>
              </a:rPr>
              <a:t>аккумуляторной</a:t>
            </a:r>
            <a:r>
              <a:rPr lang="ru-RU" sz="2000" dirty="0"/>
              <a:t> батареи, а после запуска работает как генератор, вырабатывая постоянное напряжение 110 В для заряда батареи, питания цепей управления/освещения, а также коллекторных двигателей (двигателей постоянного тока, ДПТ) привода некоторых агрегатов</a:t>
            </a:r>
            <a:r>
              <a:rPr lang="ru-RU" sz="2000" dirty="0" smtClean="0"/>
              <a:t>.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000" b="1" dirty="0" smtClean="0"/>
              <a:t>На </a:t>
            </a:r>
            <a:r>
              <a:rPr lang="ru-RU" sz="2000" b="1" dirty="0"/>
              <a:t>тепловозе установлены следующие мотор-вентиляторы (МВ) с приводом от </a:t>
            </a:r>
            <a:r>
              <a:rPr lang="ru-RU" sz="2000" b="1" dirty="0">
                <a:hlinkClick r:id="rId8" tooltip="Асинхронная машина"/>
              </a:rPr>
              <a:t>АДКЗ</a:t>
            </a:r>
            <a:r>
              <a:rPr lang="ru-RU" sz="2000" b="1" dirty="0" smtClean="0"/>
              <a:t>:</a:t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- </a:t>
            </a:r>
            <a:r>
              <a:rPr lang="ru-RU" sz="2000" dirty="0" smtClean="0">
                <a:hlinkClick r:id="rId12" tooltip="Вентилятор"/>
              </a:rPr>
              <a:t>центробежные</a:t>
            </a:r>
            <a:r>
              <a:rPr lang="ru-RU" sz="2000" dirty="0"/>
              <a:t> МВ тяговых двигателей передней и задней тележек — 2 </a:t>
            </a:r>
            <a:r>
              <a:rPr lang="ru-RU" sz="2000" dirty="0" err="1"/>
              <a:t>шт</a:t>
            </a:r>
            <a:r>
              <a:rPr lang="ru-RU" sz="2000" dirty="0" smtClean="0"/>
              <a:t>;</a:t>
            </a:r>
            <a:br>
              <a:rPr lang="ru-RU" sz="2000" dirty="0" smtClean="0"/>
            </a:br>
            <a:r>
              <a:rPr lang="ru-RU" sz="2000" dirty="0" smtClean="0"/>
              <a:t>- центробежный </a:t>
            </a:r>
            <a:r>
              <a:rPr lang="ru-RU" sz="2000" dirty="0"/>
              <a:t>МВ охлаждения </a:t>
            </a:r>
            <a:r>
              <a:rPr lang="ru-RU" sz="2000" dirty="0">
                <a:hlinkClick r:id="rId13" tooltip="Выпрямитель"/>
              </a:rPr>
              <a:t>выпрямительной</a:t>
            </a:r>
            <a:r>
              <a:rPr lang="ru-RU" sz="2000" dirty="0"/>
              <a:t> установки и </a:t>
            </a:r>
            <a:r>
              <a:rPr lang="ru-RU" sz="2000" dirty="0">
                <a:hlinkClick r:id="rId2" tooltip="Электрическая передача"/>
              </a:rPr>
              <a:t>УВВ</a:t>
            </a:r>
            <a:r>
              <a:rPr lang="ru-RU" sz="2000" dirty="0"/>
              <a:t> — 1 </a:t>
            </a:r>
            <a:r>
              <a:rPr lang="ru-RU" sz="2000" dirty="0" err="1"/>
              <a:t>шт</a:t>
            </a:r>
            <a:r>
              <a:rPr lang="ru-RU" sz="2000" dirty="0"/>
              <a:t>;</a:t>
            </a:r>
            <a:br>
              <a:rPr lang="ru-RU" sz="2000" dirty="0"/>
            </a:br>
            <a:r>
              <a:rPr lang="ru-RU" sz="2000" dirty="0" smtClean="0"/>
              <a:t>- </a:t>
            </a:r>
            <a:r>
              <a:rPr lang="ru-RU" sz="2000" dirty="0" smtClean="0">
                <a:hlinkClick r:id="rId14" tooltip="Вентилятор"/>
              </a:rPr>
              <a:t>осевые</a:t>
            </a:r>
            <a:r>
              <a:rPr lang="ru-RU" sz="2000" dirty="0"/>
              <a:t> МВ холодильника воды дизеля — 4 </a:t>
            </a:r>
            <a:r>
              <a:rPr lang="ru-RU" sz="2000" dirty="0" err="1"/>
              <a:t>шт</a:t>
            </a:r>
            <a:r>
              <a:rPr lang="ru-RU" sz="2000" dirty="0"/>
              <a:t>;</a:t>
            </a:r>
            <a:br>
              <a:rPr lang="ru-RU" sz="2000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000" dirty="0"/>
              <a:t>Двигатели вентиляторов холодильника примечательны тем, что имеют внешний ротор — статор расположен в центре двигателя и его полюсные наконечники обращены наружу от оси, а ротор выполнен в виде кольца и охватывает статор.</a:t>
            </a:r>
            <a:r>
              <a:rPr lang="ru-RU" dirty="0"/>
              <a:t/>
            </a:r>
            <a:br>
              <a:rPr lang="ru-RU" dirty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120474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9396" y="528034"/>
            <a:ext cx="11114469" cy="5988676"/>
          </a:xfrm>
        </p:spPr>
        <p:txBody>
          <a:bodyPr>
            <a:normAutofit/>
          </a:bodyPr>
          <a:lstStyle/>
          <a:p>
            <a:r>
              <a:rPr lang="ru-RU" sz="2800" b="1" dirty="0"/>
              <a:t>Привод от коллекторных двигателей имеют следующие машины</a:t>
            </a:r>
            <a:r>
              <a:rPr lang="ru-RU" sz="2800" b="1" dirty="0" smtClean="0"/>
              <a:t>:</a:t>
            </a:r>
            <a:br>
              <a:rPr lang="ru-RU" sz="28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300" b="1" dirty="0" smtClean="0"/>
              <a:t>- </a:t>
            </a:r>
            <a:r>
              <a:rPr lang="ru-RU" sz="2300" dirty="0" smtClean="0"/>
              <a:t>мотор-компрессор </a:t>
            </a:r>
            <a:r>
              <a:rPr lang="ru-RU" sz="2300" dirty="0"/>
              <a:t>КТ-6Эл, питающий </a:t>
            </a:r>
            <a:r>
              <a:rPr lang="ru-RU" sz="2300" dirty="0">
                <a:hlinkClick r:id="rId2" tooltip="Железнодорожный тормоз"/>
              </a:rPr>
              <a:t>тормозную</a:t>
            </a:r>
            <a:r>
              <a:rPr lang="ru-RU" sz="2300" dirty="0"/>
              <a:t> систему и пневматическую автоматику — 1 </a:t>
            </a:r>
            <a:r>
              <a:rPr lang="ru-RU" sz="2300" dirty="0" err="1"/>
              <a:t>шт</a:t>
            </a:r>
            <a:r>
              <a:rPr lang="ru-RU" sz="2300" dirty="0"/>
              <a:t>, привод — через понижающий </a:t>
            </a:r>
            <a:r>
              <a:rPr lang="ru-RU" sz="2300" dirty="0">
                <a:hlinkClick r:id="rId3" tooltip="Редуктор"/>
              </a:rPr>
              <a:t>редуктор</a:t>
            </a:r>
            <a:r>
              <a:rPr lang="ru-RU" sz="2300" dirty="0"/>
              <a:t>;</a:t>
            </a:r>
            <a:br>
              <a:rPr lang="ru-RU" sz="2300" dirty="0"/>
            </a:br>
            <a:r>
              <a:rPr lang="ru-RU" sz="2300" dirty="0" smtClean="0"/>
              <a:t/>
            </a:r>
            <a:br>
              <a:rPr lang="ru-RU" sz="2300" dirty="0" smtClean="0"/>
            </a:br>
            <a:r>
              <a:rPr lang="ru-RU" sz="2300" dirty="0" smtClean="0"/>
              <a:t>- осевой </a:t>
            </a:r>
            <a:r>
              <a:rPr lang="ru-RU" sz="2300" dirty="0"/>
              <a:t>мотор-вентилятор вытяжной вентиляции кузова — 1 </a:t>
            </a:r>
            <a:r>
              <a:rPr lang="ru-RU" sz="2300" dirty="0" err="1"/>
              <a:t>шт</a:t>
            </a:r>
            <a:r>
              <a:rPr lang="ru-RU" sz="2300" dirty="0"/>
              <a:t>;</a:t>
            </a:r>
            <a:br>
              <a:rPr lang="ru-RU" sz="2300" dirty="0"/>
            </a:br>
            <a:r>
              <a:rPr lang="ru-RU" sz="2300" dirty="0" smtClean="0"/>
              <a:t/>
            </a:r>
            <a:br>
              <a:rPr lang="ru-RU" sz="2300" dirty="0" smtClean="0"/>
            </a:br>
            <a:r>
              <a:rPr lang="ru-RU" sz="2300" dirty="0" smtClean="0"/>
              <a:t>- </a:t>
            </a:r>
            <a:r>
              <a:rPr lang="ru-RU" sz="2300" dirty="0">
                <a:hlinkClick r:id="rId4" tooltip="Шестерённая гидромашина"/>
              </a:rPr>
              <a:t>шестерённый</a:t>
            </a:r>
            <a:r>
              <a:rPr lang="ru-RU" sz="2300" dirty="0"/>
              <a:t> топливоподкачивающий насос — 1 </a:t>
            </a:r>
            <a:r>
              <a:rPr lang="ru-RU" sz="2300" dirty="0" err="1"/>
              <a:t>шт</a:t>
            </a:r>
            <a:r>
              <a:rPr lang="ru-RU" sz="2300" dirty="0"/>
              <a:t>;</a:t>
            </a:r>
            <a:br>
              <a:rPr lang="ru-RU" sz="2300" dirty="0"/>
            </a:br>
            <a:r>
              <a:rPr lang="ru-RU" sz="2300" dirty="0" smtClean="0"/>
              <a:t/>
            </a:r>
            <a:br>
              <a:rPr lang="ru-RU" sz="2300" dirty="0" smtClean="0"/>
            </a:br>
            <a:r>
              <a:rPr lang="ru-RU" sz="2300" dirty="0" smtClean="0"/>
              <a:t>- шестерённый </a:t>
            </a:r>
            <a:r>
              <a:rPr lang="ru-RU" sz="2300" dirty="0" err="1"/>
              <a:t>маслопрокачивающий</a:t>
            </a:r>
            <a:r>
              <a:rPr lang="ru-RU" sz="2300" dirty="0"/>
              <a:t> насос, создающий давление в </a:t>
            </a:r>
            <a:r>
              <a:rPr lang="ru-RU" sz="2300" dirty="0">
                <a:hlinkClick r:id="rId5" tooltip="Система смазки"/>
              </a:rPr>
              <a:t>маслосистеме</a:t>
            </a:r>
            <a:r>
              <a:rPr lang="ru-RU" sz="2300" dirty="0"/>
              <a:t> дизеля перед пуском — 1 </a:t>
            </a:r>
            <a:r>
              <a:rPr lang="ru-RU" sz="2300" dirty="0" err="1"/>
              <a:t>шт</a:t>
            </a:r>
            <a:r>
              <a:rPr lang="ru-RU" sz="2300" dirty="0" smtClean="0"/>
              <a:t>;</a:t>
            </a:r>
            <a:br>
              <a:rPr lang="ru-RU" sz="2300" dirty="0" smtClean="0"/>
            </a:br>
            <a:r>
              <a:rPr lang="ru-RU" sz="2300" dirty="0" smtClean="0"/>
              <a:t/>
            </a:r>
            <a:br>
              <a:rPr lang="ru-RU" sz="2300" dirty="0" smtClean="0"/>
            </a:br>
            <a:r>
              <a:rPr lang="ru-RU" sz="2300" dirty="0" smtClean="0"/>
              <a:t>- </a:t>
            </a:r>
            <a:r>
              <a:rPr lang="ru-RU" sz="2300" dirty="0"/>
              <a:t>мотор-вентилятор калорифера отопления кабины — 1 шт.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117052517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</TotalTime>
  <Words>125</Words>
  <Application>Microsoft Office PowerPoint</Application>
  <PresentationFormat>Широкоэкранный</PresentationFormat>
  <Paragraphs>46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Аспект</vt:lpstr>
      <vt:lpstr>ГБПОУ КК Новороссийский профессиональный техникум       Презентация на тему Тепловоз 2ТЭ116</vt:lpstr>
      <vt:lpstr>2ТЭ116 (2-секционный тепловоз с электропередачей, тип 116)  — серия магистральных двухсекционных грузовых тепловозов с электрической передачей, производившихся в СССР и на Украине на Луганском тепловозостроительном заводе (ПАО «Лугансктепловоз», ранее — ВЗОР). Один из самых распространённых грузовых тепловозов в России и странах постсоветского пространства. У железнодорожников получил также прозвища «Горбатый» (за характерную форму крыши), «Фантомас». и «Боинг» </vt:lpstr>
      <vt:lpstr>История создания.</vt:lpstr>
      <vt:lpstr>Модификации</vt:lpstr>
      <vt:lpstr>Модификации тепловозов</vt:lpstr>
      <vt:lpstr>Модификации</vt:lpstr>
      <vt:lpstr>Механическая часть   </vt:lpstr>
      <vt:lpstr>Схема электрической передачи — стандартная советская переменно-постоянного тока, реализованная также на тепловозах ТЭ109, ТЭП70, 2ТЭ121, ТЭМ7. От синхронного тягового генератора также питаются асинхронные двигатели с короткозамкнутым ротором (АДКЗ) мотор-вентиляторов охлаждения оборудования. Над ГС-501А установлены однофазный синхронный возбудитель ВС-650 и коллекторный стартёр-генератор ПСГ. ПСГ производит проворот дизеля для запуска, получая питание от аккумуляторной батареи, а после запуска работает как генератор, вырабатывая постоянное напряжение 110 В для заряда батареи, питания цепей управления/освещения, а также коллекторных двигателей (двигателей постоянного тока, ДПТ) привода некоторых агрегатов.  На тепловозе установлены следующие мотор-вентиляторы (МВ) с приводом от АДКЗ:  - центробежные МВ тяговых двигателей передней и задней тележек — 2 шт; - центробежный МВ охлаждения выпрямительной установки и УВВ — 1 шт; - осевые МВ холодильника воды дизеля — 4 шт;  Двигатели вентиляторов холодильника примечательны тем, что имеют внешний ротор — статор расположен в центре двигателя и его полюсные наконечники обращены наружу от оси, а ротор выполнен в виде кольца и охватывает статор.  </vt:lpstr>
      <vt:lpstr>Привод от коллекторных двигателей имеют следующие машины:  - мотор-компрессор КТ-6Эл, питающий тормозную систему и пневматическую автоматику — 1 шт, привод — через понижающий редуктор;  - осевой мотор-вентилятор вытяжной вентиляции кузова — 1 шт;  - шестерённый топливоподкачивающий насос — 1 шт;  - шестерённый маслопрокачивающий насос, создающий давление в маслосистеме дизеля перед пуском — 1 шт;  - мотор-вентилятор калорифера отопления кабины — 1 шт.  </vt:lpstr>
      <vt:lpstr>Эксплуатация.     </vt:lpstr>
      <vt:lpstr>ПАО «Укрзализниця» (УЗ) эксплуатирует тепловозы на следующих дорогах: - Южная дорога: ТЧ-12 Гребёнка (многие машины списаны и переданы), ТЧ-5 Полтава, ТЧ-6 Кременчуг, ТЧ-7 Ромны, ТЧ-9 Лозовая, ТЧ-3 Харьков-Основа; - Донецкая дорога: ТЧ-4 Красноармейск, ТЧ-5 Сватово, ТЧ-6 Попасная, ТЧ-7 Родаково, ТЧ-10 Дебальцево-Сортировочное, ТЧ-14 Дебальцево-Пассажирское, ТЧ-16 Кондрашевская-Новая, ТЧ-17 Волноваха, ТЧ-19 Иловайск; - Приднепровская дорога: ТЧ-1 Нижнеднепровск-Узел , ТЧ-2 Кривой Рог, ТЧ-3 Мелитополь, ТЧ-4 Пологи, ТЧ-11 Апостолово; - Юго-Западная дорога: ТЧ-9 Дарница, ТЧ-11 Конотоп, ТЧ-4 Жмеринка, ТЧ-7 Коростень; - Одесская дорога: Арциз, филиал ТЧ-1 Одесса-Сортировочная.  В связи с быстротекущей электрификацией УЗ тепловозы, в том числе и 2ТЭ116, в настоящее время выполняют весьма малую часть грузовой и пассажирской работы, в частности, за последние годы электрифицирован самый активный в прошлом полигон работы 2ТЭ116 — участок Харьков — Полтава — Кременчуг — Знаменка (звено линии с Урала в одесские порты), на него переброшена значительная доля грузопотока и с соседнего участка Бахмач — Ромодан — Кременчуг, где также работают 2ТЭ116. Основная работа на участке Ромодан — Кременчуг в настоящее время выполняется четырьмя вывозными 2ТЭ116 депо Кременчуг, на которых работают по графику день-ночь-48 часов закреплённые локомотивные бригады. Тепловозы серии 2ТЭ116 также используется в Казахстане в качестве промышленного тепловоза, в частности, на Тишинском руднике в Восточно-Казахстанской области. На железных дорогах Латвии (LDZ) и Эстонии (EVR) 2ТЭ116 — основной тепловоз. Несколько модификаций 2ТЭ116 также эксплуатируются в Узбекистане на двух горно-металлургических комбинатах. На Алмалыкском комбинате числятся 2ТЭ116, на Навоийском — 2ТЭ116 и 2ТЭ116УМ.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ГБПОУ КК Новороссийский профессиональный техникум         Презентация на тему Тепловоз 2ТЭ116</dc:title>
  <dc:creator>Пользователь</dc:creator>
  <cp:lastModifiedBy>Пользователь</cp:lastModifiedBy>
  <cp:revision>8</cp:revision>
  <dcterms:created xsi:type="dcterms:W3CDTF">2018-07-30T10:56:14Z</dcterms:created>
  <dcterms:modified xsi:type="dcterms:W3CDTF">2018-07-30T11:54:33Z</dcterms:modified>
</cp:coreProperties>
</file>