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552511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0779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708850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2025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036454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537473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5624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414818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430037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515419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342836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D78E9-DB45-4329-9653-E9630A5A0438}" type="datetimeFigureOut">
              <a:rPr lang="ru-RU" smtClean="0"/>
              <a:pPr/>
              <a:t>11.12.2007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A738F-929D-4B9D-A854-561A53D9CC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35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ГБПОУ КК Новороссийский профессиональный техникум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Назначение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устройство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автосцепки СА-3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Выполнила студентка группы сп-159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Чередник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Тамара Александровна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Александр\Desktop\39020856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14600"/>
            <a:ext cx="5105400" cy="293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Валик подъемника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71600"/>
            <a:ext cx="6336704" cy="53983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/>
              <a:t>      </a:t>
            </a:r>
            <a:r>
              <a:rPr lang="ru-RU" sz="1600" dirty="0" smtClean="0"/>
              <a:t>Валик подъемника состоит из балансира 1; стержня, который состоит из толстой 2, тонкой 4 цилиндрических и квадратной 3 частей.</a:t>
            </a:r>
          </a:p>
          <a:p>
            <a:pPr marL="0" indent="0" algn="just">
              <a:buNone/>
            </a:pPr>
            <a:r>
              <a:rPr lang="ru-RU" sz="1600" dirty="0" smtClean="0"/>
              <a:t>Валик подъемника предназначен для поворота подъемника замка при расцеплении автосцепок и ограничения выхода замка из кармана корпуса в зев собранной автосцепки. Балансир 1, соединяемый с цепью </a:t>
            </a:r>
            <a:r>
              <a:rPr lang="ru-RU" sz="1600" dirty="0" err="1" smtClean="0"/>
              <a:t>расцепного</a:t>
            </a:r>
            <a:r>
              <a:rPr lang="ru-RU" sz="1600" dirty="0" smtClean="0"/>
              <a:t> привода, облегчает возвращение валика подъемника в исходное положение после разведения автосцепок и в других случаях. В собранной автосцепке цилиндрические 2 и 4 части располагаются в соответствующих отверстиях корпуса, а квадратная часть 3 находится в отверстии подъемника. Толстая цилиндрическая часть удерживает замок от выпадения, имеющаяся на ней выемка 5 предназначена для запорного болта. Конические углубления 7 на балансире и 6 на торце стержня служат для центровки валика подъемника на станке при обработке поверхностей стержня во время ремонта.</a:t>
            </a:r>
            <a:endParaRPr lang="ru-RU" sz="1600" dirty="0"/>
          </a:p>
        </p:txBody>
      </p:sp>
      <p:pic>
        <p:nvPicPr>
          <p:cNvPr id="8194" name="Picture 2" descr="C:\Users\Александр\Desktop\8,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46" b="9571"/>
          <a:stretch>
            <a:fillRect/>
          </a:stretch>
        </p:blipFill>
        <p:spPr bwMode="auto">
          <a:xfrm>
            <a:off x="6629400" y="1362455"/>
            <a:ext cx="2362200" cy="374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0845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avtoscepka_sa-3_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1066800"/>
          </a:xfrm>
        </p:spPr>
        <p:txBody>
          <a:bodyPr/>
          <a:lstStyle/>
          <a:p>
            <a:r>
              <a:rPr lang="ru-RU" b="1" i="1" dirty="0" smtClean="0"/>
              <a:t>Назначение автосцепки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848600" cy="5105400"/>
          </a:xfrm>
        </p:spPr>
        <p:txBody>
          <a:bodyPr>
            <a:normAutofit/>
          </a:bodyPr>
          <a:lstStyle/>
          <a:p>
            <a:pPr algn="just"/>
            <a:r>
              <a:rPr lang="ru-RU" sz="3000" dirty="0" smtClean="0">
                <a:solidFill>
                  <a:schemeClr val="tx1"/>
                </a:solidFill>
                <a:latin typeface="Calibri (Основной текст)"/>
                <a:cs typeface="Calibri" pitchFamily="34" charset="0"/>
              </a:rPr>
              <a:t>Автосцепка </a:t>
            </a:r>
            <a:r>
              <a:rPr lang="ru-RU" sz="3000" dirty="0" smtClean="0">
                <a:solidFill>
                  <a:schemeClr val="tx1"/>
                </a:solidFill>
                <a:latin typeface="Calibri (Основной текст)"/>
                <a:cs typeface="Calibri" pitchFamily="34" charset="0"/>
              </a:rPr>
              <a:t>служит для сцепления единиц подвижного состава, а также передачи тяговых </a:t>
            </a:r>
            <a:r>
              <a:rPr lang="ru-RU" sz="3000" dirty="0" smtClean="0">
                <a:solidFill>
                  <a:schemeClr val="tx1"/>
                </a:solidFill>
                <a:latin typeface="Calibri (Основной текст)"/>
                <a:cs typeface="Calibri" pitchFamily="34" charset="0"/>
              </a:rPr>
              <a:t>и </a:t>
            </a:r>
            <a:r>
              <a:rPr lang="ru-RU" sz="3000" dirty="0" smtClean="0">
                <a:solidFill>
                  <a:schemeClr val="tx1"/>
                </a:solidFill>
                <a:latin typeface="Calibri (Основной текст)"/>
                <a:cs typeface="Calibri" pitchFamily="34" charset="0"/>
              </a:rPr>
              <a:t>ударных </a:t>
            </a:r>
            <a:r>
              <a:rPr lang="ru-RU" sz="3000" dirty="0" smtClean="0">
                <a:solidFill>
                  <a:schemeClr val="tx1"/>
                </a:solidFill>
                <a:latin typeface="Calibri (Основной текст)"/>
                <a:cs typeface="Calibri" pitchFamily="34" charset="0"/>
              </a:rPr>
              <a:t>нагрузок.</a:t>
            </a:r>
          </a:p>
          <a:p>
            <a:pPr algn="just"/>
            <a:endParaRPr lang="ru-RU" sz="3000" dirty="0">
              <a:solidFill>
                <a:schemeClr val="tx1"/>
              </a:solidFill>
              <a:latin typeface="Calibri (Основной текст)"/>
              <a:cs typeface="Calibri" pitchFamily="34" charset="0"/>
            </a:endParaRPr>
          </a:p>
          <a:p>
            <a:pPr algn="just"/>
            <a:endParaRPr lang="ru-RU" sz="3000" dirty="0">
              <a:solidFill>
                <a:schemeClr val="tx1"/>
              </a:solidFill>
              <a:latin typeface="Calibri (Основной текст)"/>
              <a:cs typeface="Calibri" pitchFamily="34" charset="0"/>
            </a:endParaRPr>
          </a:p>
        </p:txBody>
      </p:sp>
      <p:pic>
        <p:nvPicPr>
          <p:cNvPr id="4" name="Рисунок 3" descr="F:\ласточка\cmgWXbWnzh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276600"/>
            <a:ext cx="4495800" cy="281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17767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 smtClean="0"/>
              <a:t>Устройство автосцепки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579296" cy="54459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dirty="0" smtClean="0"/>
              <a:t>   </a:t>
            </a:r>
            <a:r>
              <a:rPr lang="ru-RU" sz="1600" dirty="0" smtClean="0"/>
              <a:t>Корпус, являющийся основной частью автосцепки, предназначен для передачи тяговых и ударных нагрузок, а также размещения деталей механизма сцепления. Хвостовик корпуса имеет постоянную высоту по длине. Его торец — цилиндрический, что обеспечивает перемещение автосцепки в горизонтальной плоскости.</a:t>
            </a:r>
          </a:p>
          <a:p>
            <a:pPr marL="0" indent="0" algn="just">
              <a:buNone/>
            </a:pPr>
            <a:r>
              <a:rPr lang="ru-RU" sz="1600" dirty="0" smtClean="0"/>
              <a:t>Часть хвостовика, расположенная между отверстием для клина тягового хомута и торцом, называется перемычкой. Поверхности контура зацепления корпуса в сцепленном состоянии взаимодействуют со смежной автосцепкой: при сжатии усилие воспринимается ударной и боковой поверхностями малого зуба, ударной стенкой зева и боковой поверхностью большого зуба, а при растяжении — тяговыми поверхностями и соответственно малого и большого зубьев. Тяговая, ударная и боковая поверхности малого зуба, а также тяговая поверхность большого зуба в средней части по высоте имеют вертикальную площадку длиной 160 мм  (80мм вверх и 80 мм вниз от продольной оси корпуса). Указанные поверхности выше и ниже вертикальной площадки скошены для улучшения условий работы сцепленных автосцепок, когда между их продольными осями в вертикальной плоскости возникает угол (при прохождении горба сортировочной горки).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05643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3"/>
            <a:ext cx="5194920" cy="460851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   </a:t>
            </a:r>
            <a:r>
              <a:rPr lang="ru-RU" sz="2600" dirty="0" smtClean="0"/>
              <a:t>Корпус автосцепки представляет собой пустотелую отливку и состоит из головной части 8 и хвостовика 7. Внутри головной части, называемой карманом, размешены детали механизма автосцепки. Корпус автосцепки имеет большой 2 и малый 5 зубья, между которыми образован зев. Из зева выступают замок 4 и </a:t>
            </a:r>
            <a:r>
              <a:rPr lang="ru-RU" sz="2600" dirty="0" err="1" smtClean="0"/>
              <a:t>замкодержатель</a:t>
            </a:r>
            <a:r>
              <a:rPr lang="ru-RU" sz="2600" dirty="0" smtClean="0"/>
              <a:t> 3. Торцевые поверхности малого зуба и зева называют ударными, а задние поверхности большого и малого зубьев — тяговыми. В верхней части головы корпуса отлит выступ 1. который, взаимодействуя с розеткой, воспринимает жесткий удар при полном сжатии поглощающего аппарата. Хвостовая часть 7 корпуса автосцепки полая, имеет отверстие б для клина тягового хомута.</a:t>
            </a:r>
            <a:endParaRPr lang="ru-RU" sz="2600" dirty="0"/>
          </a:p>
        </p:txBody>
      </p:sp>
      <p:pic>
        <p:nvPicPr>
          <p:cNvPr id="2050" name="Picture 2" descr="C:\Users\Александр\Desktop\8,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0"/>
          <a:stretch>
            <a:fillRect/>
          </a:stretch>
        </p:blipFill>
        <p:spPr bwMode="auto">
          <a:xfrm>
            <a:off x="5619548" y="990600"/>
            <a:ext cx="3524452" cy="379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6419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Корпус автосцепки в разрезе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059016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/>
              <a:t>  </a:t>
            </a:r>
            <a:r>
              <a:rPr lang="ru-RU" sz="1600" dirty="0" smtClean="0"/>
              <a:t>Приливы и отверстия в кармане корпуса служат для размещения деталей механизма и правильного их взаимодействия. Серповидный прилив 1 (рис. 8.4) вверху на внутренней стенке малого зуба ограничивает перемещение замка внутрь кармана. Нижняя часть прилива переходит в полочку, на которую опирается верхнее плечо предохранителя. На дне кармана корпуса имеются отверстия: 2 — для сигнального отростка замка, 4 — для направляющего зуба замка и 5 — для выпадения мусора, случайно попавшего в карман. В стенке корпуса со стороны малого зуба имеется отверстие 3 с приливом снаружи для размещения толстой цилиндрической части стержня валика подъемника, со стороны большого зуба — отверстие для тонкой цилиндрической части стержня. Рядом с этим отверстием находятся приливы 7 и 8, которые служат опорами для подъемника, а выше — шип 6 для навешивания </a:t>
            </a:r>
            <a:r>
              <a:rPr lang="ru-RU" sz="1600" dirty="0" err="1" smtClean="0"/>
              <a:t>замкодержателя</a:t>
            </a:r>
            <a:r>
              <a:rPr lang="ru-RU" sz="1600" dirty="0" smtClean="0"/>
              <a:t>. Вдоль хвостовика 9 на его горизонтальных стенках с выходом в переходную зону положены ребра жесткости 10.</a:t>
            </a:r>
            <a:endParaRPr lang="ru-RU" sz="1600" dirty="0"/>
          </a:p>
        </p:txBody>
      </p:sp>
      <p:pic>
        <p:nvPicPr>
          <p:cNvPr id="3074" name="Picture 2" descr="C:\Users\Александр\Desktop\8,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51"/>
          <a:stretch>
            <a:fillRect/>
          </a:stretch>
        </p:blipFill>
        <p:spPr bwMode="auto">
          <a:xfrm>
            <a:off x="6531428" y="1752600"/>
            <a:ext cx="2612571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5635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Замок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29721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Замок состоит из овального отверстия 2; направляющего зуба 3; сигнального отростка 1; цилиндрического шипа 5.</a:t>
            </a:r>
            <a:endParaRPr lang="ru-RU" sz="1800" dirty="0"/>
          </a:p>
        </p:txBody>
      </p:sp>
      <p:pic>
        <p:nvPicPr>
          <p:cNvPr id="4098" name="Picture 2" descr="C:\Users\Александр\Desktop\8,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" b="8246"/>
          <a:stretch>
            <a:fillRect/>
          </a:stretch>
        </p:blipFill>
        <p:spPr bwMode="auto">
          <a:xfrm>
            <a:off x="5508104" y="1628800"/>
            <a:ext cx="3407296" cy="34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2478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ru-RU" b="1" i="1" dirty="0" err="1" smtClean="0"/>
              <a:t>Замкодержатель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1600" dirty="0" err="1" smtClean="0"/>
              <a:t>Замкодержатель</a:t>
            </a:r>
            <a:r>
              <a:rPr lang="ru-RU" sz="1600" dirty="0" smtClean="0"/>
              <a:t> состоит из противовеса 1; овального отверстия 3;лапы 4; </a:t>
            </a:r>
            <a:r>
              <a:rPr lang="ru-RU" sz="1600" dirty="0" err="1" smtClean="0"/>
              <a:t>расцепного</a:t>
            </a:r>
            <a:r>
              <a:rPr lang="ru-RU" sz="1600" dirty="0" smtClean="0"/>
              <a:t> угла 5.                         </a:t>
            </a:r>
            <a:r>
              <a:rPr lang="ru-RU" sz="1600" dirty="0" err="1" smtClean="0"/>
              <a:t>Замкодержатель</a:t>
            </a:r>
            <a:r>
              <a:rPr lang="ru-RU" sz="1600" dirty="0" smtClean="0"/>
              <a:t> вместе с предохранителем удерживает замок в нижнем положении при сцепленных автосцепках, а вместе с подъемником — в верхнем при расцепленных автосцепках до разведения вагонов. Лапа 4 </a:t>
            </a:r>
            <a:r>
              <a:rPr lang="ru-RU" sz="1600" dirty="0" err="1" smtClean="0"/>
              <a:t>замкодержателя</a:t>
            </a:r>
            <a:r>
              <a:rPr lang="ru-RU" sz="1600" dirty="0" smtClean="0"/>
              <a:t> взаимодействует со смежной автосцепкой. В собранном механизме лапа под действием противовеса 1 выходит в зев автосцепки. Хвостик 6 лапы служит как направляющая. На него воздействуют для восстановления сцепленного состояния у ошибочно расцепленных автосцепок. Овальное отверстие 3 в стенке 2 предназначено для навешивания на шип корпуса. </a:t>
            </a:r>
            <a:r>
              <a:rPr lang="ru-RU" sz="1600" dirty="0" err="1" smtClean="0"/>
              <a:t>Замкодержатель</a:t>
            </a:r>
            <a:r>
              <a:rPr lang="ru-RU" sz="1600" dirty="0" smtClean="0"/>
              <a:t> может не только поворачиваться на шипе, но и перемещаться в вертикальной плоскости. Снизу под овальным отверстием расположен </a:t>
            </a:r>
            <a:r>
              <a:rPr lang="ru-RU" sz="1600" dirty="0" err="1" smtClean="0"/>
              <a:t>расцепной</a:t>
            </a:r>
            <a:r>
              <a:rPr lang="ru-RU" sz="1600" dirty="0" smtClean="0"/>
              <a:t> угол 5, взаимодействующий с подъемником замка.</a:t>
            </a:r>
            <a:endParaRPr lang="ru-RU" sz="1600" dirty="0"/>
          </a:p>
        </p:txBody>
      </p:sp>
      <p:pic>
        <p:nvPicPr>
          <p:cNvPr id="5122" name="Picture 2" descr="C:\Users\Александр\Desktop\8,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4" b="10983"/>
          <a:stretch>
            <a:fillRect/>
          </a:stretch>
        </p:blipFill>
        <p:spPr bwMode="auto">
          <a:xfrm>
            <a:off x="6705600" y="1904999"/>
            <a:ext cx="2286000" cy="419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0084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Предохранитель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059016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/>
              <a:t>     Предохранитель состоит из верхнего плеча 1; нижнего фигурного плеча 4; отверстия 2.   Верхнее плечо 1 предохранителя в сцепленном состоянии перекрывается противовесом </a:t>
            </a:r>
            <a:r>
              <a:rPr lang="ru-RU" sz="1800" dirty="0" err="1" smtClean="0"/>
              <a:t>замкодержателя</a:t>
            </a:r>
            <a:r>
              <a:rPr lang="ru-RU" sz="1800" dirty="0" smtClean="0"/>
              <a:t>, что препятствует уходу замка внутрь кармана корпуса, а нижнее плечо 4, взаимодействуя с подъемником при расцеплении автосцепок, выводит верхнее плечо из зацепления с противовесом </a:t>
            </a:r>
            <a:r>
              <a:rPr lang="ru-RU" sz="1800" dirty="0" err="1" smtClean="0"/>
              <a:t>замкодержателя</a:t>
            </a:r>
            <a:r>
              <a:rPr lang="ru-RU" sz="1800" dirty="0" smtClean="0"/>
              <a:t>. Отверстие 2 служит для навешивания на шип замка. Фаска 5 на нижнем плече предохранителя облегчает проход нижнего плеча в паз замка при расцеплении автосцепок, а фаска 7 в основании верхнего плеча и фаска вокруг втулки 3 предназначены для того, чтобы предохранитель не задевал за шип для </a:t>
            </a:r>
            <a:r>
              <a:rPr lang="ru-RU" sz="1800" dirty="0" err="1" smtClean="0"/>
              <a:t>замкодержателя</a:t>
            </a:r>
            <a:r>
              <a:rPr lang="ru-RU" sz="1800" dirty="0" smtClean="0"/>
              <a:t> в корпусе и не препятствовал перемещению замка при боковых отклонениях предохранителя.</a:t>
            </a:r>
            <a:endParaRPr lang="ru-RU" sz="1800" dirty="0"/>
          </a:p>
        </p:txBody>
      </p:sp>
      <p:pic>
        <p:nvPicPr>
          <p:cNvPr id="6146" name="Picture 2" descr="C:\Users\Александр\Desktop\8,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556792"/>
            <a:ext cx="216024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44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Подъемник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978896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/>
              <a:t>Подъемник состоит из широкого пальца 1; узкого пальца 2; квадратичного отверстия 5. Подъемник удерживает вместе с </a:t>
            </a:r>
            <a:r>
              <a:rPr lang="ru-RU" sz="1600" dirty="0" err="1" smtClean="0"/>
              <a:t>замкодержателем</a:t>
            </a:r>
            <a:r>
              <a:rPr lang="ru-RU" sz="1600" dirty="0" smtClean="0"/>
              <a:t> замок в расцепленном положении до разведения вагонов и служит для подъема предохранителя и перемещения замка из зева внутрь кармана корпуса.</a:t>
            </a:r>
          </a:p>
          <a:p>
            <a:pPr marL="0" indent="0" algn="just">
              <a:buNone/>
            </a:pPr>
            <a:r>
              <a:rPr lang="ru-RU" sz="1600" dirty="0"/>
              <a:t> </a:t>
            </a:r>
            <a:r>
              <a:rPr lang="ru-RU" sz="1600" dirty="0" smtClean="0"/>
              <a:t> Широкий палец 1 поднимает предохранитель и уводит замок, а узкий палец 2 взаимодействует с </a:t>
            </a:r>
            <a:r>
              <a:rPr lang="ru-RU" sz="1600" dirty="0" err="1" smtClean="0"/>
              <a:t>расцепным</a:t>
            </a:r>
            <a:r>
              <a:rPr lang="ru-RU" sz="1600" dirty="0" smtClean="0"/>
              <a:t> углом </a:t>
            </a:r>
            <a:r>
              <a:rPr lang="ru-RU" sz="1600" dirty="0" err="1" smtClean="0"/>
              <a:t>замкодержателя</a:t>
            </a:r>
            <a:r>
              <a:rPr lang="ru-RU" sz="1600" dirty="0" smtClean="0"/>
              <a:t>. Отверстие 5 предназначено для квадратной части стержня валика подъемника. Буртик 4 препятствует западанию подъемника в овальное отверстие замка. Углубление 3 предусмотрено для опоры подъемника на прилив в кармане корпуса.</a:t>
            </a:r>
            <a:endParaRPr lang="ru-RU" sz="1600" dirty="0"/>
          </a:p>
        </p:txBody>
      </p:sp>
      <p:pic>
        <p:nvPicPr>
          <p:cNvPr id="7170" name="Picture 2" descr="C:\Users\Александр\Desktop\8,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095" b="11857"/>
          <a:stretch>
            <a:fillRect/>
          </a:stretch>
        </p:blipFill>
        <p:spPr bwMode="auto">
          <a:xfrm>
            <a:off x="5562600" y="1268760"/>
            <a:ext cx="3581400" cy="414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284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983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ГБПОУ КК Новороссийский профессиональный техникум   </vt:lpstr>
      <vt:lpstr>Назначение автосцепки</vt:lpstr>
      <vt:lpstr>Устройство автосцепки</vt:lpstr>
      <vt:lpstr>Презентация PowerPoint</vt:lpstr>
      <vt:lpstr>Корпус автосцепки в разрезе</vt:lpstr>
      <vt:lpstr>Замок</vt:lpstr>
      <vt:lpstr>Замкодержатель</vt:lpstr>
      <vt:lpstr>Предохранитель</vt:lpstr>
      <vt:lpstr>Подъемник</vt:lpstr>
      <vt:lpstr>Валик подъемника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Автосцепка</dc:title>
  <dc:creator>Александр</dc:creator>
  <cp:lastModifiedBy>Завуч</cp:lastModifiedBy>
  <cp:revision>28</cp:revision>
  <dcterms:created xsi:type="dcterms:W3CDTF">2013-11-02T14:23:46Z</dcterms:created>
  <dcterms:modified xsi:type="dcterms:W3CDTF">2007-12-10T21:36:45Z</dcterms:modified>
</cp:coreProperties>
</file>