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515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895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586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1297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311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228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864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39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1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19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43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42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23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868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853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63330-1982-48CD-BD9B-282462FB2DCE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DA4851-BB10-4E63-8AAF-F7A9292F8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0948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8%D0%B3%D0%BE%D1%80%D1%8C_%D0%A2%D1%80%D1%83%D0%BD%D0%BE%D0%B2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1%D0%B0%D0%BF%D1%81%D0%B0%D0%BD" TargetMode="External"/><Relationship Id="rId3" Type="http://schemas.openxmlformats.org/officeDocument/2006/relationships/hyperlink" Target="https://ru.wikipedia.org/wiki/%D0%AD%D0%BB%D0%B5%D0%BA%D1%82%D1%80%D0%BE%D0%BF%D0%BE%D0%B5%D0%B7%D0%B4" TargetMode="External"/><Relationship Id="rId7" Type="http://schemas.openxmlformats.org/officeDocument/2006/relationships/hyperlink" Target="https://ru.wikipedia.org/wiki/%D0%92%D1%8B%D1%81%D0%BE%D0%BA%D0%BE%D1%81%D0%BA%D0%BE%D1%80%D0%BE%D1%81%D1%82%D0%BD%D1%8B%D0%B5_%D0%B6%D0%B5%D0%BB%D0%B5%D0%B7%D0%BD%D1%8B%D0%B5_%D0%B4%D0%BE%D1%80%D0%BE%D0%B3%D0%B8_%D0%B2_%D0%A0%D0%BE%D1%81%D1%81%D0%B8%D0%B8" TargetMode="External"/><Relationship Id="rId2" Type="http://schemas.openxmlformats.org/officeDocument/2006/relationships/hyperlink" Target="https://ru.wikipedia.org/wiki/%D0%92%D1%8B%D1%81%D0%BE%D0%BA%D0%BE%D1%81%D0%BA%D0%BE%D1%80%D0%BE%D1%81%D1%82%D0%BD%D0%BE%D0%B9_%D0%BD%D0%B0%D0%B7%D0%B5%D0%BC%D0%BD%D1%8B%D0%B9_%D1%82%D1%80%D0%B0%D0%BD%D1%81%D0%BF%D0%BE%D1%80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0%D0%BE%D1%81%D1%81%D0%B8%D0%B9%D1%81%D0%BA%D0%B8%D0%B5_%D0%B6%D0%B5%D0%BB%D0%B5%D0%B7%D0%BD%D1%8B%D0%B5_%D0%B4%D0%BE%D1%80%D0%BE%D0%B3%D0%B8" TargetMode="External"/><Relationship Id="rId11" Type="http://schemas.openxmlformats.org/officeDocument/2006/relationships/image" Target="../media/image1.jpg"/><Relationship Id="rId5" Type="http://schemas.openxmlformats.org/officeDocument/2006/relationships/hyperlink" Target="https://ru.wikipedia.org/wiki/Siemens" TargetMode="External"/><Relationship Id="rId10" Type="http://schemas.openxmlformats.org/officeDocument/2006/relationships/hyperlink" Target="https://ru.wikipedia.org/wiki/2015_%D0%B3%D0%BE%D0%B4_%D0%B2_%D0%B8%D1%81%D1%82%D0%BE%D1%80%D0%B8%D0%B8_%D0%B6%D0%B5%D0%BB%D0%B5%D0%B7%D0%BD%D0%BE%D0%B4%D0%BE%D1%80%D0%BE%D0%B6%D0%BD%D0%BE%D0%B3%D0%BE_%D1%82%D1%80%D0%B0%D0%BD%D1%81%D0%BF%D0%BE%D1%80%D1%82%D0%B0" TargetMode="External"/><Relationship Id="rId4" Type="http://schemas.openxmlformats.org/officeDocument/2006/relationships/hyperlink" Target="https://ru.wikipedia.org/wiki/Siemens_Velaro" TargetMode="External"/><Relationship Id="rId9" Type="http://schemas.openxmlformats.org/officeDocument/2006/relationships/hyperlink" Target="https://ru.wikipedia.org/wiki/%D0%A0%D0%BE%D1%81%D1%81%D0%B8%D1%8F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Intercity-Express" TargetMode="External"/><Relationship Id="rId3" Type="http://schemas.openxmlformats.org/officeDocument/2006/relationships/hyperlink" Target="https://ru.wikipedia.org/wiki/2005_%D0%B3%D0%BE%D0%B4_%D0%B2_%D0%B8%D1%81%D1%82%D0%BE%D1%80%D0%B8%D0%B8_%D0%B6%D0%B5%D0%BB%D0%B5%D0%B7%D0%BD%D0%BE%D0%B4%D0%BE%D1%80%D0%BE%D0%B6%D0%BD%D0%BE%D0%B3%D0%BE_%D1%82%D1%80%D0%B0%D0%BD%D1%81%D0%BF%D0%BE%D1%80%D1%82%D0%B0" TargetMode="External"/><Relationship Id="rId7" Type="http://schemas.openxmlformats.org/officeDocument/2006/relationships/hyperlink" Target="https://ru.wikipedia.org/wiki/%D0%A4%D0%B0%D0%B4%D0%B5%D0%B5%D0%B2,_%D0%93%D0%B5%D0%BD%D0%BD%D0%B0%D0%B4%D0%B8%D0%B9_%D0%9C%D0%B0%D1%82%D0%B2%D0%B5%D0%B5%D0%B2%D0%B8%D1%87" TargetMode="External"/><Relationship Id="rId2" Type="http://schemas.openxmlformats.org/officeDocument/2006/relationships/hyperlink" Target="https://ru.wikipedia.org/wiki/11_%D0%B0%D0%BF%D1%80%D0%B5%D0%BB%D1%8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u.wikipedia.org/wiki/%D0%A8%D1%80%D1%91%D0%B4%D0%B5%D1%80,_%D0%93%D0%B5%D1%80%D1%85%D0%B0%D1%80%D0%B4" TargetMode="External"/><Relationship Id="rId5" Type="http://schemas.openxmlformats.org/officeDocument/2006/relationships/hyperlink" Target="https://ru.wikipedia.org/wiki/%D0%93%D0%B5%D1%80%D0%BC%D0%B0%D0%BD%D0%B8%D1%8F" TargetMode="External"/><Relationship Id="rId10" Type="http://schemas.openxmlformats.org/officeDocument/2006/relationships/hyperlink" Target="https://ru.wikipedia.org/wiki/%D0%AF%D0%BA%D1%83%D0%BD%D0%B8%D0%BD,_%D0%92%D0%BB%D0%B0%D0%B4%D0%B8%D0%BC%D0%B8%D1%80_%D0%98%D0%B2%D0%B0%D0%BD%D0%BE%D0%B2%D0%B8%D1%87" TargetMode="External"/><Relationship Id="rId4" Type="http://schemas.openxmlformats.org/officeDocument/2006/relationships/hyperlink" Target="https://ru.wikipedia.org/wiki/%D0%9F%D1%83%D1%82%D0%B8%D0%BD,_%D0%92%D0%BB%D0%B0%D0%B4%D0%B8%D0%BC%D0%B8%D1%80_%D0%92%D0%BB%D0%B0%D0%B4%D0%B8%D0%BC%D0%B8%D1%80%D0%BE%D0%B2%D0%B8%D1%87" TargetMode="External"/><Relationship Id="rId9" Type="http://schemas.openxmlformats.org/officeDocument/2006/relationships/hyperlink" Target="https://ru.wikipedia.org/wiki/%D0%A1%D0%BE%D0%B2%D0%BC%D0%B5%D1%81%D1%82%D0%BD%D0%BE%D0%B5_%D0%BF%D1%80%D0%B5%D0%B4%D0%BF%D1%80%D0%B8%D1%8F%D1%82%D0%B8%D0%B5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A%D0%B0%D0%B7%D0%B0%D0%BD%D1%8C" TargetMode="External"/><Relationship Id="rId13" Type="http://schemas.openxmlformats.org/officeDocument/2006/relationships/hyperlink" Target="https://ru.wikipedia.org/wiki/%D0%9A%D1%80%D0%B0%D1%81%D0%BD%D0%BE%D1%8F%D1%80%D1%81%D0%BA" TargetMode="External"/><Relationship Id="rId18" Type="http://schemas.openxmlformats.org/officeDocument/2006/relationships/hyperlink" Target="https://ru.wikipedia.org/wiki/%D0%90%D0%B4%D0%BB%D0%B5%D1%80" TargetMode="External"/><Relationship Id="rId3" Type="http://schemas.openxmlformats.org/officeDocument/2006/relationships/hyperlink" Target="https://ru.wikipedia.org/wiki/%D0%9C%D0%BE%D1%81%D0%BA%D0%B2%D0%B0" TargetMode="External"/><Relationship Id="rId7" Type="http://schemas.openxmlformats.org/officeDocument/2006/relationships/hyperlink" Target="https://ru.wikipedia.org/wiki/%D0%9D%D0%B8%D0%B6%D0%BD%D0%B8%D0%B9_%D0%9D%D0%BE%D0%B2%D0%B3%D0%BE%D1%80%D0%BE%D0%B4" TargetMode="External"/><Relationship Id="rId12" Type="http://schemas.openxmlformats.org/officeDocument/2006/relationships/hyperlink" Target="https://ru.wikipedia.org/wiki/%D0%9D%D0%BE%D0%B2%D0%BE%D1%81%D0%B8%D0%B1%D0%B8%D1%80%D1%81%D0%BA" TargetMode="External"/><Relationship Id="rId17" Type="http://schemas.openxmlformats.org/officeDocument/2006/relationships/hyperlink" Target="https://ru.wikipedia.org/wiki/%D0%9A%D1%80%D1%8B%D0%BC" TargetMode="External"/><Relationship Id="rId2" Type="http://schemas.openxmlformats.org/officeDocument/2006/relationships/hyperlink" Target="https://ru.wikipedia.org/wiki/Siemens_Velaro" TargetMode="External"/><Relationship Id="rId16" Type="http://schemas.openxmlformats.org/officeDocument/2006/relationships/hyperlink" Target="https://ru.wikipedia.org/wiki/%D0%9C%D0%B8%D0%BD%D1%81%D0%BA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ru.wikipedia.org/wiki/1984_%D0%B3%D0%BE%D0%B4" TargetMode="External"/><Relationship Id="rId11" Type="http://schemas.openxmlformats.org/officeDocument/2006/relationships/hyperlink" Target="https://ru.wikipedia.org/wiki/%D0%9A%D1%83%D1%80%D1%81%D0%BA" TargetMode="External"/><Relationship Id="rId5" Type="http://schemas.openxmlformats.org/officeDocument/2006/relationships/hyperlink" Target="https://ru.wikipedia.org/wiki/%D0%AD%D0%A0200" TargetMode="External"/><Relationship Id="rId15" Type="http://schemas.openxmlformats.org/officeDocument/2006/relationships/hyperlink" Target="https://ru.wikipedia.org/wiki/%D0%9A%D0%B8%D0%B5%D0%B2" TargetMode="External"/><Relationship Id="rId10" Type="http://schemas.openxmlformats.org/officeDocument/2006/relationships/hyperlink" Target="https://ru.wikipedia.org/wiki/%D0%A1%D0%BE%D1%87%D0%B8" TargetMode="External"/><Relationship Id="rId19" Type="http://schemas.openxmlformats.org/officeDocument/2006/relationships/hyperlink" Target="https://ru.wikipedia.org/wiki/%D0%A5%D0%B0%D1%80%D1%8C%D0%BA%D0%BE%D0%B2" TargetMode="External"/><Relationship Id="rId4" Type="http://schemas.openxmlformats.org/officeDocument/2006/relationships/hyperlink" Target="https://ru.wikipedia.org/wiki/%D0%A1%D0%B0%D0%BD%D0%BA%D1%82-%D0%9F%D0%B5%D1%82%D0%B5%D1%80%D0%B1%D1%83%D1%80%D0%B3" TargetMode="External"/><Relationship Id="rId9" Type="http://schemas.openxmlformats.org/officeDocument/2006/relationships/hyperlink" Target="https://ru.wikipedia.org/wiki/%D0%A1%D0%B0%D0%BC%D0%B0%D1%80%D0%B0" TargetMode="External"/><Relationship Id="rId14" Type="http://schemas.openxmlformats.org/officeDocument/2006/relationships/hyperlink" Target="https://ru.wikipedia.org/wiki/%D0%9E%D0%BC%D1%81%D0%B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ru.wikipedia.org/wiki/%D0%A1%D0%B8%D1%81%D1%82%D0%B5%D0%BC%D0%B0_%D0%BC%D0%BD%D0%BE%D0%B3%D0%B8%D1%85_%D0%B5%D0%B4%D0%B8%D0%BD%D0%B8%D1%8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/index.php?title=%D0%9C%D1%81%D1%82%D0%B8%D0%BD%D1%81%D0%BA%D0%B8%D0%B9_%D0%BC%D0%BE%D1%81%D1%82_(%D1%81%D1%82%D0%B0%D0%BD%D1%86%D0%B8%D1%8F)&amp;action=edit&amp;redlink=1" TargetMode="External"/><Relationship Id="rId13" Type="http://schemas.openxmlformats.org/officeDocument/2006/relationships/hyperlink" Target="https://ru.wikipedia.org/wiki/%D0%9F%D0%BE%D0%BC%D0%BE%D1%89%D0%BD%D0%B8%D0%BA_%D0%BC%D0%B0%D1%88%D0%B8%D0%BD%D0%B8%D1%81%D1%82%D0%B0_%D0%BB%D0%BE%D0%BA%D0%BE%D0%BC%D0%BE%D1%82%D0%B8%D0%B2%D0%B0" TargetMode="External"/><Relationship Id="rId18" Type="http://schemas.openxmlformats.org/officeDocument/2006/relationships/hyperlink" Target="https://ru.wikipedia.org/wiki/%D0%93%D0%B5%D1%80%D0%BC%D0%B0%D0%BD%D0%B8%D1%8F" TargetMode="External"/><Relationship Id="rId3" Type="http://schemas.openxmlformats.org/officeDocument/2006/relationships/hyperlink" Target="https://ru.wikipedia.org/wiki/%D0%9E%D0%BA%D1%82%D1%8F%D0%B1%D1%80%D1%8C%D1%81%D0%BA%D0%B0%D1%8F_%D0%B6%D0%B5%D0%BB%D0%B5%D0%B7%D0%BD%D0%B0%D1%8F_%D0%B4%D0%BE%D1%80%D0%BE%D0%B3%D0%B0" TargetMode="External"/><Relationship Id="rId7" Type="http://schemas.openxmlformats.org/officeDocument/2006/relationships/hyperlink" Target="https://ru.wikipedia.org/wiki/%D0%9E%D0%BA%D1%83%D0%BB%D0%BE%D0%B2%D0%BA%D0%B0_(%D1%81%D1%82%D0%B0%D0%BD%D1%86%D0%B8%D1%8F)" TargetMode="External"/><Relationship Id="rId12" Type="http://schemas.openxmlformats.org/officeDocument/2006/relationships/hyperlink" Target="https://ru.wikipedia.org/wiki/%D0%9C%D0%B0%D1%88%D0%B8%D0%BD%D0%B8%D1%81%D1%82_%D0%BB%D0%BE%D0%BA%D0%BE%D0%BC%D0%BE%D1%82%D0%B8%D0%B2%D0%B0" TargetMode="External"/><Relationship Id="rId17" Type="http://schemas.openxmlformats.org/officeDocument/2006/relationships/hyperlink" Target="https://ru.wikipedia.org/wiki/%D0%91%D0%B0%D1%80%D0%BC%D0%B5%D0%BD_(%D0%BF%D1%80%D0%BE%D1%84%D0%B5%D1%81%D1%81%D0%B8%D1%8F)" TargetMode="External"/><Relationship Id="rId2" Type="http://schemas.openxmlformats.org/officeDocument/2006/relationships/hyperlink" Target="https://ru.wikipedia.org/wiki/%D0%9C%D0%BE%D1%82%D0%BE%D1%80%D0%B2%D0%B0%D0%B3%D0%BE%D0%BD%D0%BD%D0%BE%D0%B5_%D0%B4%D0%B5%D0%BF%D0%BE_%D0%A1%D0%B0%D0%BD%D0%BA%D1%82-%D0%9F%D0%B5%D1%82%D0%B5%D1%80%D0%B1%D1%83%D1%80%D0%B3_%E2%80%94_%D0%9C%D0%BE%D1%81%D0%BA%D0%BE%D0%B2%D1%81%D0%BA%D0%BE%D0%B5" TargetMode="External"/><Relationship Id="rId16" Type="http://schemas.openxmlformats.org/officeDocument/2006/relationships/hyperlink" Target="https://ru.wikipedia.org/wiki/%D0%91%D0%B8%D1%81%D1%82%D1%80%D0%B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ru.wikipedia.org/wiki/%D0%A1%D0%B0%D0%BD%D0%BA%D1%82-%D0%9F%D0%B5%D1%82%D0%B5%D1%80%D0%B1%D1%83%D1%80%D0%B3" TargetMode="External"/><Relationship Id="rId11" Type="http://schemas.openxmlformats.org/officeDocument/2006/relationships/hyperlink" Target="https://ru.wikipedia.org/wiki/%D0%92%D1%8F%D0%B7%D0%BD%D0%B8%D0%BA%D0%B8_(%D1%81%D1%82%D0%B0%D0%BD%D1%86%D0%B8%D1%8F)" TargetMode="External"/><Relationship Id="rId5" Type="http://schemas.openxmlformats.org/officeDocument/2006/relationships/hyperlink" Target="https://ru.wikipedia.org/wiki/%D0%9C%D0%BE%D1%81%D0%BA%D0%B2%D0%B0" TargetMode="External"/><Relationship Id="rId15" Type="http://schemas.openxmlformats.org/officeDocument/2006/relationships/hyperlink" Target="https://ru.wikipedia.org/wiki/%D0%9E%D1%84%D0%B8%D1%86%D0%B8%D0%B0%D0%BD%D1%82" TargetMode="External"/><Relationship Id="rId10" Type="http://schemas.openxmlformats.org/officeDocument/2006/relationships/hyperlink" Target="https://ru.wikipedia.org/wiki/%D0%9F%D0%B5%D1%82%D1%83%D1%88%D0%BA%D0%B8_(%D1%81%D1%82%D0%B0%D0%BD%D1%86%D0%B8%D1%8F)" TargetMode="External"/><Relationship Id="rId19" Type="http://schemas.openxmlformats.org/officeDocument/2006/relationships/hyperlink" Target="https://ru.wikipedia.org/wiki/%D0%90%D1%8D%D1%80%D0%BE%D1%84%D0%BB%D0%BE%D1%82" TargetMode="External"/><Relationship Id="rId4" Type="http://schemas.openxmlformats.org/officeDocument/2006/relationships/hyperlink" Target="https://ru.wikipedia.org/wiki/%D0%9C%D0%B5%D1%82%D0%B0%D0%BB%D0%BB%D0%BE%D1%81%D1%82%D1%80%D0%BE%D0%B9" TargetMode="External"/><Relationship Id="rId9" Type="http://schemas.openxmlformats.org/officeDocument/2006/relationships/hyperlink" Target="https://ru.wikipedia.org/wiki/%D0%9D%D0%B8%D0%B6%D0%BD%D0%B8%D0%B9_%D0%9D%D0%BE%D0%B2%D0%B3%D0%BE%D1%80%D0%BE%D0%B4" TargetMode="External"/><Relationship Id="rId14" Type="http://schemas.openxmlformats.org/officeDocument/2006/relationships/hyperlink" Target="https://ru.wikipedia.org/wiki/%D0%9F%D1%80%D0%BE%D0%B2%D0%BE%D0%B4%D0%BD%D0%B8%D0%BA_(%D0%B6%D0%B5%D0%BB%D0%B5%D0%B7%D0%BD%D0%BE%D0%B4%D0%BE%D1%80%D0%BE%D0%B6%D0%BD%D1%8B%D0%B9_%D1%81%D0%BB%D1%83%D0%B6%D0%B0%D1%89%D0%B8%D0%B9)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1%D0%9C%D0%98" TargetMode="External"/><Relationship Id="rId13" Type="http://schemas.openxmlformats.org/officeDocument/2006/relationships/hyperlink" Target="https://ru.wikipedia.org/wiki/%D0%9A%D1%80%D1%8B%D0%BB%D0%B0%D1%82%D0%B0%D1%8F_%D1%84%D1%80%D0%B0%D0%B7%D0%B0" TargetMode="External"/><Relationship Id="rId3" Type="http://schemas.openxmlformats.org/officeDocument/2006/relationships/hyperlink" Target="https://ru.wikipedia.org/wiki/Twitter" TargetMode="External"/><Relationship Id="rId7" Type="http://schemas.openxmlformats.org/officeDocument/2006/relationships/hyperlink" Target="https://ru.wikipedia.org/wiki/%D0%A1%D0%B0%D0%BF%D1%81%D0%B0%D0%BD_(%D1%8D%D0%BB%D0%B5%D0%BA%D1%82%D1%80%D0%BE%D0%BF%D0%BE%D0%B5%D0%B7%D0%B4)#cite_note-98" TargetMode="External"/><Relationship Id="rId12" Type="http://schemas.openxmlformats.org/officeDocument/2006/relationships/hyperlink" Target="https://ru.wikipedia.org/wiki/%D0%9A%D0%B0%D0%BC%D0%B5%D0%B4%D0%B8_%D0%9A%D0%BB%D0%B0%D0%B1" TargetMode="External"/><Relationship Id="rId17" Type="http://schemas.openxmlformats.org/officeDocument/2006/relationships/hyperlink" Target="https://ru.wikipedia.org/wiki/%D0%90%D0%BB%D0%BB%D1%8E%D0%B7%D0%B8%D1%8F" TargetMode="External"/><Relationship Id="rId2" Type="http://schemas.openxmlformats.org/officeDocument/2006/relationships/hyperlink" Target="https://ru.wikipedia.org/wiki/%D0%91%D0%BB%D0%BE%D0%B3" TargetMode="External"/><Relationship Id="rId16" Type="http://schemas.openxmlformats.org/officeDocument/2006/relationships/hyperlink" Target="https://ru.wikipedia.org/wiki/%D0%A1%D0%BF%D0%BE%D0%BA%D0%BE%D0%B9%D0%BD%D0%BE%D0%B9_%D0%BD%D0%BE%D1%87%D0%B8,_%D0%BC%D0%B0%D0%BB%D1%8B%D1%88%D0%B8!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lhObGOkk61U" TargetMode="External"/><Relationship Id="rId11" Type="http://schemas.openxmlformats.org/officeDocument/2006/relationships/hyperlink" Target="https://ru.wikipedia.org/wiki/%D0%A1%D0%B0%D0%BF%D1%81%D0%B0%D0%BD_(%D1%8D%D0%BB%D0%B5%D0%BA%D1%82%D1%80%D0%BE%D0%BF%D0%BE%D0%B5%D0%B7%D0%B4)#cite_note-101" TargetMode="External"/><Relationship Id="rId5" Type="http://schemas.openxmlformats.org/officeDocument/2006/relationships/hyperlink" Target="https://ru.wikipedia.org/wiki/%D0%9E%D0%90%D0%9E_%C2%AB%D0%A0%D0%96%D0%94%C2%BB" TargetMode="External"/><Relationship Id="rId15" Type="http://schemas.openxmlformats.org/officeDocument/2006/relationships/hyperlink" Target="https://ru.wikipedia.org/w/index.php?title=%D0%A2%D0%B8%D1%88%D0%BA%D0%B0-%D0%BF%D0%B0%D1%80%D0%BE%D0%B2%D0%BE%D0%B7%D0%B8%D0%BA&amp;action=edit&amp;redlink=1" TargetMode="External"/><Relationship Id="rId10" Type="http://schemas.openxmlformats.org/officeDocument/2006/relationships/hyperlink" Target="https://ru.wikipedia.org/wiki/%D0%A1%D0%B0%D0%BF%D1%81%D0%B0%D0%BD_(%D1%8D%D0%BB%D0%B5%D0%BA%D1%82%D1%80%D0%BE%D0%BF%D0%BE%D0%B5%D0%B7%D0%B4)#cite_note-100" TargetMode="External"/><Relationship Id="rId4" Type="http://schemas.openxmlformats.org/officeDocument/2006/relationships/hyperlink" Target="https://ru.wikipedia.org/wiki/%D0%98%D0%BD%D1%82%D0%B5%D1%80%D0%BD%D0%B5%D1%82" TargetMode="External"/><Relationship Id="rId9" Type="http://schemas.openxmlformats.org/officeDocument/2006/relationships/hyperlink" Target="https://ru.wikipedia.org/wiki/%D0%A1%D0%B0%D0%BF%D1%81%D0%B0%D0%BD_(%D1%8D%D0%BB%D0%B5%D0%BA%D1%82%D1%80%D0%BE%D0%BF%D0%BE%D0%B5%D0%B7%D0%B4)#cite_note-99" TargetMode="External"/><Relationship Id="rId14" Type="http://schemas.openxmlformats.org/officeDocument/2006/relationships/hyperlink" Target="https://ru.wikipedia.org/wiki/%D0%A1%D0%B0%D0%BF%D1%81%D0%B0%D0%BD_(%D1%8D%D0%BB%D0%B5%D0%BA%D1%82%D1%80%D0%BE%D0%BF%D0%BE%D0%B5%D0%B7%D0%B4)#cite_note-10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E%D1%81%D0%BA%D0%BE%D0%B2%D1%81%D0%BA%D0%B0%D1%8F_%D0%BE%D0%B1%D0%BB%D0%B0%D1%81%D1%82%D1%8C" TargetMode="External"/><Relationship Id="rId2" Type="http://schemas.openxmlformats.org/officeDocument/2006/relationships/hyperlink" Target="https://ru.wikipedia.org/wiki/%D0%A2%D0%B2%D0%B5%D1%80%D1%81%D0%BA%D0%B0%D1%8F_%D0%BE%D0%B1%D0%BB%D0%B0%D1%81%D1%82%D1%8C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ru.wikipedia.org/wiki/%D0%91%D0%BB%D0%B8%D0%BD%D0%BA%D0%B8%D0%BD,_%D0%9C%D0%B8%D1%85%D0%B0%D0%B8%D0%BB_%D0%AF%D0%BA%D0%BE%D0%B2%D0%BB%D0%B5%D0%B2%D0%B8%D1%87" TargetMode="External"/><Relationship Id="rId5" Type="http://schemas.openxmlformats.org/officeDocument/2006/relationships/hyperlink" Target="https://ru.wikipedia.org/wiki/%D0%9D%D0%B8%D0%B6%D0%BD%D0%B8%D0%B9_%D0%9D%D0%BE%D0%B2%D0%B3%D0%BE%D1%80%D0%BE%D0%B4" TargetMode="External"/><Relationship Id="rId4" Type="http://schemas.openxmlformats.org/officeDocument/2006/relationships/hyperlink" Target="https://ru.wikipedia.org/wiki/%D0%A1%D0%B0%D0%BD%D0%BA%D1%82-%D0%9F%D0%B5%D1%82%D0%B5%D1%80%D0%B1%D1%83%D1%80%D0%B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1%8B%D1%81%D0%BE%D0%BA%D0%BE%D1%81%D0%BA%D0%BE%D1%80%D0%BE%D1%81%D1%82%D0%BD%D0%BE%D0%B9_%D0%BD%D0%B0%D0%B7%D0%B5%D0%BC%D0%BD%D1%8B%D0%B9_%D1%82%D1%80%D0%B0%D0%BD%D1%81%D0%BF%D0%BE%D1%80%D1%82" TargetMode="External"/><Relationship Id="rId2" Type="http://schemas.openxmlformats.org/officeDocument/2006/relationships/hyperlink" Target="https://ru.wikipedia.org/wiki/%D0%A1%D1%82%D1%80%D0%B0%D1%82%D0%B5%D0%B3%D0%B8%D1%8F_2020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ru.wikipedia.org/wiki/%D0%93%D1%80%D1%83%D0%B7%D0%BE%D0%B2%D0%BE%D0%B9_%D0%BF%D0%BE%D0%B5%D0%B7%D0%B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1571" y="1658680"/>
            <a:ext cx="6358271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/>
              <a:t>ГБПОУ КК Новороссийский профессиональный </a:t>
            </a:r>
            <a:r>
              <a:rPr lang="ru-RU" sz="2200" b="1" dirty="0" smtClean="0"/>
              <a:t>техникум.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3100" b="1" dirty="0" smtClean="0"/>
              <a:t>Презентация на тему</a:t>
            </a:r>
            <a:br>
              <a:rPr lang="ru-RU" sz="3100" b="1" dirty="0" smtClean="0"/>
            </a:br>
            <a:r>
              <a:rPr lang="ru-RU" sz="3200" dirty="0" smtClean="0"/>
              <a:t>« </a:t>
            </a:r>
            <a:r>
              <a:rPr lang="ru-RU" sz="3100" b="1" dirty="0" smtClean="0"/>
              <a:t>САПСАН</a:t>
            </a:r>
            <a:r>
              <a:rPr lang="ru-RU" sz="3200" dirty="0" smtClean="0"/>
              <a:t> »</a:t>
            </a:r>
            <a:endParaRPr lang="ru-RU" sz="31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57599" y="4019106"/>
            <a:ext cx="3381154" cy="123869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Выполнил работу студент</a:t>
            </a:r>
          </a:p>
          <a:p>
            <a:pPr algn="ctr"/>
            <a:r>
              <a:rPr lang="ru-RU" dirty="0"/>
              <a:t>группы МЛ-163</a:t>
            </a:r>
          </a:p>
          <a:p>
            <a:pPr algn="ctr"/>
            <a:r>
              <a:rPr lang="ru-RU" dirty="0" smtClean="0"/>
              <a:t>Токарев Андрей Дмитриевич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05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568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hlinkClick r:id="rId2" tooltip="Игорь Трунов"/>
              </a:rPr>
              <a:t>Игорь </a:t>
            </a:r>
            <a:r>
              <a:rPr lang="ru-RU" sz="2400" dirty="0" err="1">
                <a:hlinkClick r:id="rId2" tooltip="Игорь Трунов"/>
              </a:rPr>
              <a:t>Трунов</a:t>
            </a:r>
            <a:r>
              <a:rPr lang="ru-RU" sz="2400" dirty="0"/>
              <a:t>, адвокат семьи погибшего под колёсами поезда А. Богданова, заявил: «Движение поезда сопровождается мощной воздушной волной. Специалисты говорят, что опасная зона составляет пять метров, а ширина железнодорожной платформы — 4 метра 60 сантиметров. Поезд поднимает мощный вихревой поток, который увлекает за собой и вещи, и людей с перрона. Воздушная волна от летящего „Сапсана“ поднимает гравий с пути и раскачивает даже электрички». Он считает, что «„Сапсан“ несётся почти бесшумно — на горизонте появляется белая точка, и уже через пару секунд мимо пролетает белая </a:t>
            </a:r>
            <a:r>
              <a:rPr lang="ru-RU" sz="2400" dirty="0" smtClean="0"/>
              <a:t>стрела. </a:t>
            </a:r>
            <a:r>
              <a:rPr lang="ru-RU" sz="2400" dirty="0"/>
              <a:t>Вихревые потоки при этом настолько сильны, что Алексея затащило под поезд и буквально размазало по железнодорожному полотну. От мальчика практически ничего не осталось</a:t>
            </a:r>
            <a:r>
              <a:rPr lang="ru-RU" sz="2400" dirty="0" smtClean="0"/>
              <a:t>». </a:t>
            </a:r>
            <a:r>
              <a:rPr lang="ru-RU" sz="2400" dirty="0"/>
              <a:t>Представители РЖД сослались на данные вскрытия, что в крови подростка обнаружили 0,4 промилле этилового спирта. Как правило, причиной гибели людей под колесами поездов является нарушение ими правил безопасности при нахождении на путях, часто в состоянии алкогольного опьянения</a:t>
            </a:r>
            <a:r>
              <a:rPr lang="ru-RU" sz="2400" dirty="0" smtClean="0"/>
              <a:t>.</a:t>
            </a:r>
            <a:r>
              <a:rPr lang="ru-RU" sz="2400" dirty="0"/>
              <a:t> Научно доказанного подтверждения того, что высокоскоростной поезд может «затащить» под кузов человека или вещи, не существует.</a:t>
            </a:r>
          </a:p>
        </p:txBody>
      </p:sp>
    </p:spTree>
    <p:extLst>
      <p:ext uri="{BB962C8B-B14F-4D97-AF65-F5344CB8AC3E}">
        <p14:creationId xmlns:p14="http://schemas.microsoft.com/office/powerpoint/2010/main" val="343371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021879" cy="1201591"/>
          </a:xfrm>
        </p:spPr>
        <p:txBody>
          <a:bodyPr>
            <a:noAutofit/>
          </a:bodyPr>
          <a:lstStyle/>
          <a:p>
            <a:r>
              <a:rPr lang="ru-RU" sz="2400" b="1" dirty="0"/>
              <a:t>ЭВС «Сапсан»</a:t>
            </a:r>
            <a:r>
              <a:rPr lang="ru-RU" sz="2400" dirty="0"/>
              <a:t> (</a:t>
            </a:r>
            <a:r>
              <a:rPr lang="ru-RU" sz="2400" i="1" dirty="0" err="1"/>
              <a:t>Velaro</a:t>
            </a:r>
            <a:r>
              <a:rPr lang="ru-RU" sz="2400" i="1" dirty="0"/>
              <a:t> RUS</a:t>
            </a:r>
            <a:r>
              <a:rPr lang="ru-RU" sz="2400" dirty="0"/>
              <a:t>) — </a:t>
            </a:r>
            <a:r>
              <a:rPr lang="ru-RU" sz="2400" dirty="0">
                <a:hlinkClick r:id="rId2" tooltip="Высокоскоростной наземный транспорт"/>
              </a:rPr>
              <a:t>высокоскоростные</a:t>
            </a:r>
            <a:r>
              <a:rPr lang="ru-RU" sz="2400" dirty="0"/>
              <a:t> </a:t>
            </a:r>
            <a:r>
              <a:rPr lang="ru-RU" sz="2400" dirty="0">
                <a:hlinkClick r:id="rId3" tooltip="Электропоезд"/>
              </a:rPr>
              <a:t>электропоезда</a:t>
            </a:r>
            <a:r>
              <a:rPr lang="ru-RU" sz="2400" dirty="0"/>
              <a:t> из семейства электропоездов </a:t>
            </a:r>
            <a:r>
              <a:rPr lang="ru-RU" sz="2400" dirty="0" err="1">
                <a:hlinkClick r:id="rId4" tooltip="Siemens Velaro"/>
              </a:rPr>
              <a:t>Velaro</a:t>
            </a:r>
            <a:r>
              <a:rPr lang="ru-RU" sz="2400" dirty="0"/>
              <a:t> производства компании </a:t>
            </a:r>
            <a:r>
              <a:rPr lang="ru-RU" sz="2400" dirty="0" err="1">
                <a:hlinkClick r:id="rId5" tooltip="Siemens"/>
              </a:rPr>
              <a:t>Siemens</a:t>
            </a:r>
            <a:r>
              <a:rPr lang="ru-RU" sz="2400" dirty="0"/>
              <a:t>, приобретённые </a:t>
            </a:r>
            <a:r>
              <a:rPr lang="ru-RU" sz="2400" dirty="0">
                <a:hlinkClick r:id="rId6" tooltip="Российские железные дороги"/>
              </a:rPr>
              <a:t>ОАО «РЖД»</a:t>
            </a:r>
            <a:r>
              <a:rPr lang="ru-RU" sz="2400" dirty="0"/>
              <a:t> для эксплуатации на </a:t>
            </a:r>
            <a:r>
              <a:rPr lang="ru-RU" sz="2400" dirty="0">
                <a:hlinkClick r:id="rId7" tooltip="Высокоскоростные железные дороги в России"/>
              </a:rPr>
              <a:t>российских скоростных железных дорогах</a:t>
            </a:r>
            <a:r>
              <a:rPr lang="ru-RU" sz="2400" dirty="0"/>
              <a:t>. Брендовое название получили в честь сокола-</a:t>
            </a:r>
            <a:r>
              <a:rPr lang="ru-RU" sz="2400" dirty="0">
                <a:hlinkClick r:id="rId8" tooltip="Сапсан"/>
              </a:rPr>
              <a:t>сапсана</a:t>
            </a:r>
            <a:r>
              <a:rPr lang="ru-RU" sz="2400" dirty="0"/>
              <a:t> </a:t>
            </a:r>
            <a:r>
              <a:rPr lang="ru-RU" sz="2400" i="1" dirty="0"/>
              <a:t>(</a:t>
            </a:r>
            <a:r>
              <a:rPr lang="ru-RU" sz="2400" i="1" dirty="0" err="1"/>
              <a:t>Falco</a:t>
            </a:r>
            <a:r>
              <a:rPr lang="ru-RU" sz="2400" i="1" dirty="0"/>
              <a:t> </a:t>
            </a:r>
            <a:r>
              <a:rPr lang="ru-RU" sz="2400" i="1" dirty="0" err="1"/>
              <a:t>peregrinus</a:t>
            </a:r>
            <a:r>
              <a:rPr lang="ru-RU" sz="2400" i="1" dirty="0"/>
              <a:t>)</a:t>
            </a:r>
            <a:r>
              <a:rPr lang="ru-RU" sz="2400" dirty="0"/>
              <a:t>. Электропоезда серии </a:t>
            </a:r>
            <a:r>
              <a:rPr lang="ru-RU" sz="2400" b="1" dirty="0"/>
              <a:t>ЭВС1</a:t>
            </a:r>
            <a:r>
              <a:rPr lang="ru-RU" sz="2400" dirty="0"/>
              <a:t> — постоянного тока, </a:t>
            </a:r>
            <a:r>
              <a:rPr lang="ru-RU" sz="2400" b="1" dirty="0"/>
              <a:t>ЭВС2</a:t>
            </a:r>
            <a:r>
              <a:rPr lang="ru-RU" sz="2400" dirty="0"/>
              <a:t> — двойного питания. Разработаны компанией </a:t>
            </a:r>
            <a:r>
              <a:rPr lang="ru-RU" sz="2400" dirty="0" err="1"/>
              <a:t>Siemens</a:t>
            </a:r>
            <a:r>
              <a:rPr lang="ru-RU" sz="2400" dirty="0"/>
              <a:t> специально для </a:t>
            </a:r>
            <a:r>
              <a:rPr lang="ru-RU" sz="2400" dirty="0">
                <a:hlinkClick r:id="rId9" tooltip="Россия"/>
              </a:rPr>
              <a:t>России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По состоянию на </a:t>
            </a:r>
            <a:r>
              <a:rPr lang="ru-RU" sz="2400" dirty="0">
                <a:hlinkClick r:id="rId10" tooltip="2015 год в истории железнодорожного транспорта"/>
              </a:rPr>
              <a:t>2015</a:t>
            </a:r>
            <a:r>
              <a:rPr lang="ru-RU" sz="2400" dirty="0"/>
              <a:t> год «Российские железные дороги» приобрели шестнадцать </a:t>
            </a:r>
            <a:r>
              <a:rPr lang="ru-RU" sz="2400" dirty="0" err="1"/>
              <a:t>десятивагонных</a:t>
            </a:r>
            <a:r>
              <a:rPr lang="ru-RU" sz="2400" dirty="0"/>
              <a:t> поездов ЭВС в два этапа, включая четыре электропоезда ЭВС2 и 12 ЭВС1. Поезда ЭВС1 второго этапа эксплуатируются по системе многих единиц в виде четырёх </a:t>
            </a:r>
            <a:r>
              <a:rPr lang="ru-RU" sz="2400" dirty="0" err="1"/>
              <a:t>двадцативагонных</a:t>
            </a:r>
            <a:r>
              <a:rPr lang="ru-RU" sz="2400" dirty="0"/>
              <a:t> </a:t>
            </a:r>
            <a:r>
              <a:rPr lang="ru-RU" sz="2400" dirty="0" smtClean="0"/>
              <a:t>составов. </a:t>
            </a:r>
            <a:r>
              <a:rPr lang="ru-RU" sz="2400" dirty="0"/>
              <a:t>Кроме того, немецкая фирма </a:t>
            </a:r>
            <a:r>
              <a:rPr lang="ru-RU" sz="2400" dirty="0" err="1">
                <a:hlinkClick r:id="rId5" tooltip="Siemens"/>
              </a:rPr>
              <a:t>Siemens</a:t>
            </a:r>
            <a:r>
              <a:rPr lang="ru-RU" sz="2400" dirty="0"/>
              <a:t> получила контракт стоимостью в 354 млн евро на техобслуживание составов в течение тридцати лет.</a:t>
            </a:r>
            <a:r>
              <a:rPr lang="ru-RU" sz="3000" dirty="0"/>
              <a:t/>
            </a:r>
            <a:br>
              <a:rPr lang="ru-RU" sz="3000" dirty="0"/>
            </a:br>
            <a:endParaRPr lang="ru-RU" sz="3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586" y="4550735"/>
            <a:ext cx="5401340" cy="2062716"/>
          </a:xfrm>
        </p:spPr>
      </p:pic>
    </p:spTree>
    <p:extLst>
      <p:ext uri="{BB962C8B-B14F-4D97-AF65-F5344CB8AC3E}">
        <p14:creationId xmlns:p14="http://schemas.microsoft.com/office/powerpoint/2010/main" val="26618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86940" y="0"/>
            <a:ext cx="3317358" cy="1063256"/>
          </a:xfrm>
        </p:spPr>
        <p:txBody>
          <a:bodyPr>
            <a:normAutofit/>
          </a:bodyPr>
          <a:lstStyle/>
          <a:p>
            <a:r>
              <a:rPr lang="ru-RU" dirty="0" smtClean="0"/>
              <a:t>История.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446028"/>
            <a:ext cx="12192000" cy="5411972"/>
          </a:xfrm>
        </p:spPr>
        <p:txBody>
          <a:bodyPr>
            <a:normAutofit fontScale="92500"/>
          </a:bodyPr>
          <a:lstStyle/>
          <a:p>
            <a:pPr algn="ctr"/>
            <a:r>
              <a:rPr lang="ru-RU" sz="2800" dirty="0">
                <a:hlinkClick r:id="rId2" tooltip="11 апреля"/>
              </a:rPr>
              <a:t>11 апреля</a:t>
            </a:r>
            <a:r>
              <a:rPr lang="ru-RU" sz="2800" dirty="0"/>
              <a:t> </a:t>
            </a:r>
            <a:r>
              <a:rPr lang="ru-RU" sz="2800" dirty="0">
                <a:hlinkClick r:id="rId3" tooltip="2005 год в истории железнодорожного транспорта"/>
              </a:rPr>
              <a:t>2005</a:t>
            </a:r>
            <a:r>
              <a:rPr lang="ru-RU" sz="2800" dirty="0"/>
              <a:t> года в присутствии президента России </a:t>
            </a:r>
            <a:r>
              <a:rPr lang="ru-RU" sz="2800" dirty="0">
                <a:hlinkClick r:id="rId4" tooltip="Путин, Владимир Владимирович"/>
              </a:rPr>
              <a:t>Владимира Путина</a:t>
            </a:r>
            <a:r>
              <a:rPr lang="ru-RU" sz="2800" dirty="0"/>
              <a:t> и канцлера </a:t>
            </a:r>
            <a:r>
              <a:rPr lang="ru-RU" sz="2800" dirty="0">
                <a:hlinkClick r:id="rId5" tooltip="Германия"/>
              </a:rPr>
              <a:t>Германии</a:t>
            </a:r>
            <a:r>
              <a:rPr lang="ru-RU" sz="2800" dirty="0"/>
              <a:t> </a:t>
            </a:r>
            <a:r>
              <a:rPr lang="ru-RU" sz="2800" dirty="0">
                <a:hlinkClick r:id="rId6" tooltip="Шрёдер, Герхард"/>
              </a:rPr>
              <a:t>Герхарда </a:t>
            </a:r>
            <a:r>
              <a:rPr lang="ru-RU" sz="2800" dirty="0" err="1">
                <a:hlinkClick r:id="rId6" tooltip="Шрёдер, Герхард"/>
              </a:rPr>
              <a:t>Шрёдера</a:t>
            </a:r>
            <a:r>
              <a:rPr lang="ru-RU" sz="2800" dirty="0" err="1"/>
              <a:t>руководители</a:t>
            </a:r>
            <a:r>
              <a:rPr lang="ru-RU" sz="2800" dirty="0"/>
              <a:t> РЖД </a:t>
            </a:r>
            <a:r>
              <a:rPr lang="ru-RU" sz="2800" dirty="0">
                <a:hlinkClick r:id="rId7" tooltip="Фадеев, Геннадий Матвеевич"/>
              </a:rPr>
              <a:t>Геннадий Фадеев</a:t>
            </a:r>
            <a:r>
              <a:rPr lang="ru-RU" sz="2800" dirty="0"/>
              <a:t> и </a:t>
            </a:r>
            <a:r>
              <a:rPr lang="ru-RU" sz="2800" dirty="0" err="1"/>
              <a:t>Siemens</a:t>
            </a:r>
            <a:r>
              <a:rPr lang="ru-RU" sz="2800" dirty="0"/>
              <a:t> </a:t>
            </a:r>
            <a:r>
              <a:rPr lang="ru-RU" sz="2800" dirty="0" err="1"/>
              <a:t>Ханс</a:t>
            </a:r>
            <a:r>
              <a:rPr lang="ru-RU" sz="2800" dirty="0"/>
              <a:t> </a:t>
            </a:r>
            <a:r>
              <a:rPr lang="ru-RU" sz="2800" dirty="0" err="1"/>
              <a:t>Шаберт</a:t>
            </a:r>
            <a:r>
              <a:rPr lang="ru-RU" sz="2800" dirty="0"/>
              <a:t> подписали соглашение о совместной разработке и производстве 60 электропоездов на базе </a:t>
            </a:r>
            <a:r>
              <a:rPr lang="ru-RU" sz="2800" dirty="0" err="1">
                <a:hlinkClick r:id="rId8" tooltip="Intercity-Express"/>
              </a:rPr>
              <a:t>Intercity-Express</a:t>
            </a:r>
            <a:r>
              <a:rPr lang="ru-RU" sz="2800" dirty="0"/>
              <a:t> с максимальной скоростью движения до 300 км/ч; сумма этого контракта оценивалась в €1,5 млрд. Предполагалось, что выпускаться поезда будут в России на специально созданном </a:t>
            </a:r>
            <a:r>
              <a:rPr lang="ru-RU" sz="2800" dirty="0">
                <a:hlinkClick r:id="rId9" tooltip="Совместное предприятие"/>
              </a:rPr>
              <a:t>совместном предприятии</a:t>
            </a:r>
            <a:r>
              <a:rPr lang="ru-RU" sz="2800" dirty="0" smtClean="0"/>
              <a:t>.</a:t>
            </a:r>
            <a:r>
              <a:rPr lang="ru-RU" sz="2800" dirty="0"/>
              <a:t> Однако после прихода на должность президента ОАО «РЖД» </a:t>
            </a:r>
            <a:r>
              <a:rPr lang="ru-RU" sz="2800" dirty="0">
                <a:hlinkClick r:id="rId10" tooltip="Якунин, Владимир Иванович"/>
              </a:rPr>
              <a:t>Владимира Якунина</a:t>
            </a:r>
            <a:r>
              <a:rPr lang="ru-RU" sz="2800" dirty="0"/>
              <a:t> параметры проекта претерпели значительные изменения, окончательно определившись к маю 2006 года: количество закупаемых поездов было уменьшено всего до восьми, при этом сумма контракта уменьшилась до суммы в €600 млн. О производстве в России речи также больше не </a:t>
            </a:r>
            <a:r>
              <a:rPr lang="ru-RU" sz="2800" dirty="0" smtClean="0"/>
              <a:t>шло.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8227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8857"/>
            <a:ext cx="12192000" cy="1860808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Заключённый контракт предусматривал соглашение о поставке до конца 2010 года восемь высокоскоростных поездов </a:t>
            </a:r>
            <a:r>
              <a:rPr lang="ru-RU" sz="2800" dirty="0" err="1">
                <a:hlinkClick r:id="rId2" tooltip="Siemens Velaro"/>
              </a:rPr>
              <a:t>Velaro</a:t>
            </a:r>
            <a:r>
              <a:rPr lang="ru-RU" sz="2800" dirty="0"/>
              <a:t>, а также об их техническом обслуживании в течение 30 лет или на пробег не менее 14 млн км. Стоимость контракта на поставку составляла 276 млн евро, на техническое обслуживание — дополнительно 354,1 млн евро (общая стоимость организации скоростного движения между </a:t>
            </a:r>
            <a:r>
              <a:rPr lang="ru-RU" sz="2800" dirty="0">
                <a:hlinkClick r:id="rId3" tooltip="Москва"/>
              </a:rPr>
              <a:t>Москвой</a:t>
            </a:r>
            <a:r>
              <a:rPr lang="ru-RU" sz="2800" dirty="0"/>
              <a:t> и </a:t>
            </a:r>
            <a:r>
              <a:rPr lang="ru-RU" sz="2800" dirty="0">
                <a:hlinkClick r:id="rId4" tooltip="Санкт-Петербург"/>
              </a:rPr>
              <a:t>Санкт-Петербургом</a:t>
            </a:r>
            <a:r>
              <a:rPr lang="ru-RU" sz="2800" dirty="0"/>
              <a:t> составляла, как ожидалось, более 700 млн евро). Поезда </a:t>
            </a:r>
            <a:r>
              <a:rPr lang="ru-RU" sz="2800" dirty="0" err="1"/>
              <a:t>Siemens</a:t>
            </a:r>
            <a:r>
              <a:rPr lang="ru-RU" sz="2800" dirty="0"/>
              <a:t> должны были прийти на смену устаревшим скоростным поездам </a:t>
            </a:r>
            <a:r>
              <a:rPr lang="ru-RU" sz="2800" dirty="0">
                <a:hlinkClick r:id="rId5" tooltip="ЭР200"/>
              </a:rPr>
              <a:t>ЭР200</a:t>
            </a:r>
            <a:r>
              <a:rPr lang="ru-RU" sz="2800" dirty="0"/>
              <a:t>, </a:t>
            </a:r>
            <a:r>
              <a:rPr lang="ru-RU" sz="2800" dirty="0" err="1"/>
              <a:t>эксплуатирующимся</a:t>
            </a:r>
            <a:r>
              <a:rPr lang="ru-RU" sz="2800" dirty="0"/>
              <a:t> на линии Санкт-Петербург — Москва с </a:t>
            </a:r>
            <a:r>
              <a:rPr lang="ru-RU" sz="2800" dirty="0">
                <a:hlinkClick r:id="rId6" tooltip="1984 год"/>
              </a:rPr>
              <a:t>1984 года</a:t>
            </a:r>
            <a:r>
              <a:rPr lang="ru-RU" sz="2800" dirty="0"/>
              <a:t>. В дальнейшем планировалась организация движения скоростных поездов в направлении </a:t>
            </a:r>
            <a:r>
              <a:rPr lang="ru-RU" sz="2800" dirty="0">
                <a:hlinkClick r:id="rId7" tooltip="Нижний Новгород"/>
              </a:rPr>
              <a:t>Нижнего Новгорода</a:t>
            </a:r>
            <a:r>
              <a:rPr lang="ru-RU" sz="2800" dirty="0"/>
              <a:t>, </a:t>
            </a:r>
            <a:r>
              <a:rPr lang="ru-RU" sz="2800" dirty="0">
                <a:hlinkClick r:id="rId8" tooltip="Казань"/>
              </a:rPr>
              <a:t>Казани</a:t>
            </a:r>
            <a:r>
              <a:rPr lang="ru-RU" sz="2800" dirty="0"/>
              <a:t>, а далее </a:t>
            </a:r>
            <a:r>
              <a:rPr lang="ru-RU" sz="2800" dirty="0">
                <a:hlinkClick r:id="rId9" tooltip="Самара"/>
              </a:rPr>
              <a:t>Самары</a:t>
            </a:r>
            <a:r>
              <a:rPr lang="ru-RU" sz="2800" dirty="0"/>
              <a:t>, </a:t>
            </a:r>
            <a:r>
              <a:rPr lang="ru-RU" sz="2800" dirty="0">
                <a:hlinkClick r:id="rId10" tooltip="Сочи"/>
              </a:rPr>
              <a:t>Сочи</a:t>
            </a:r>
            <a:r>
              <a:rPr lang="ru-RU" sz="2800" dirty="0"/>
              <a:t> и </a:t>
            </a:r>
            <a:r>
              <a:rPr lang="ru-RU" sz="2800" dirty="0" smtClean="0">
                <a:hlinkClick r:id="rId11" tooltip="Курск"/>
              </a:rPr>
              <a:t>Курска</a:t>
            </a:r>
            <a:r>
              <a:rPr lang="ru-RU" sz="2800" dirty="0" smtClean="0"/>
              <a:t>, </a:t>
            </a:r>
            <a:r>
              <a:rPr lang="ru-RU" sz="2800" dirty="0"/>
              <a:t>а в перспективе между </a:t>
            </a:r>
            <a:r>
              <a:rPr lang="ru-RU" sz="2800" dirty="0">
                <a:hlinkClick r:id="rId12" tooltip="Новосибирск"/>
              </a:rPr>
              <a:t>Новосибирском</a:t>
            </a:r>
            <a:r>
              <a:rPr lang="ru-RU" sz="2800" dirty="0"/>
              <a:t>, </a:t>
            </a:r>
            <a:r>
              <a:rPr lang="ru-RU" sz="2800" dirty="0">
                <a:hlinkClick r:id="rId13" tooltip="Красноярск"/>
              </a:rPr>
              <a:t>Красноярском</a:t>
            </a:r>
            <a:r>
              <a:rPr lang="ru-RU" sz="2800" dirty="0"/>
              <a:t> и </a:t>
            </a:r>
            <a:r>
              <a:rPr lang="ru-RU" sz="2800" dirty="0" smtClean="0">
                <a:hlinkClick r:id="rId14" tooltip="Омск"/>
              </a:rPr>
              <a:t>Омском</a:t>
            </a:r>
            <a:r>
              <a:rPr lang="ru-RU" sz="2800" dirty="0" smtClean="0"/>
              <a:t>. </a:t>
            </a:r>
            <a:r>
              <a:rPr lang="ru-RU" sz="2800" dirty="0"/>
              <a:t>Прорабатывается возможность скоростного сообщения до </a:t>
            </a:r>
            <a:r>
              <a:rPr lang="ru-RU" sz="2800" dirty="0">
                <a:hlinkClick r:id="rId15" tooltip="Киев"/>
              </a:rPr>
              <a:t>Киева</a:t>
            </a:r>
            <a:r>
              <a:rPr lang="ru-RU" sz="2800" dirty="0"/>
              <a:t>, </a:t>
            </a:r>
            <a:r>
              <a:rPr lang="ru-RU" sz="2800" dirty="0">
                <a:hlinkClick r:id="rId16" tooltip="Минск"/>
              </a:rPr>
              <a:t>Минска</a:t>
            </a:r>
            <a:r>
              <a:rPr lang="ru-RU" sz="2800" dirty="0"/>
              <a:t>, </a:t>
            </a:r>
            <a:r>
              <a:rPr lang="ru-RU" sz="2800" dirty="0">
                <a:hlinkClick r:id="rId17" tooltip="Крым"/>
              </a:rPr>
              <a:t>Крыма</a:t>
            </a:r>
            <a:r>
              <a:rPr lang="ru-RU" sz="2800" dirty="0"/>
              <a:t> и </a:t>
            </a:r>
            <a:r>
              <a:rPr lang="ru-RU" sz="2800" dirty="0">
                <a:hlinkClick r:id="rId18" tooltip="Адлер"/>
              </a:rPr>
              <a:t>Адлера</a:t>
            </a:r>
            <a:r>
              <a:rPr lang="ru-RU" sz="2800" dirty="0"/>
              <a:t> (через </a:t>
            </a:r>
            <a:r>
              <a:rPr lang="ru-RU" sz="2800" dirty="0">
                <a:hlinkClick r:id="rId19" tooltip="Харьков"/>
              </a:rPr>
              <a:t>Харьков</a:t>
            </a:r>
            <a:r>
              <a:rPr lang="ru-RU" sz="2800" dirty="0" smtClean="0"/>
              <a:t>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8099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8800"/>
            <a:ext cx="12192000" cy="1325563"/>
          </a:xfrm>
        </p:spPr>
        <p:txBody>
          <a:bodyPr>
            <a:noAutofit/>
          </a:bodyPr>
          <a:lstStyle/>
          <a:p>
            <a:pPr algn="ctr"/>
            <a:r>
              <a:rPr lang="ru-RU" sz="2600" dirty="0"/>
              <a:t>30 июля 2009 года «Сапсан» совершил первую полную демонстрационную поездку из Москвы в Санкт-Петербург. Регулярное сообщение на данной линии открылось 17 декабря 2009 года.</a:t>
            </a:r>
            <a:br>
              <a:rPr lang="ru-RU" sz="2600" dirty="0"/>
            </a:br>
            <a:r>
              <a:rPr lang="ru-RU" sz="2600" dirty="0"/>
              <a:t>В декабре 2011 года ОАО «РЖД» сделало «Сименсу» заказ ещё на восемь поездов </a:t>
            </a:r>
            <a:r>
              <a:rPr lang="ru-RU" sz="2600" dirty="0" err="1"/>
              <a:t>Velaro</a:t>
            </a:r>
            <a:r>
              <a:rPr lang="ru-RU" sz="2600" dirty="0"/>
              <a:t> RUS («Сапсан») общей стоимостью (с учётом техобслуживания) около 600 млн евро. Первый поезд новой партии прибыл в Россию 3 декабря 2013 года, последний — до конца 2014 года. Особенностью новых поездов является возможность формирования сдвоенных составов по </a:t>
            </a:r>
            <a:r>
              <a:rPr lang="ru-RU" sz="2600" dirty="0">
                <a:hlinkClick r:id="rId2" tooltip="Система многих единиц"/>
              </a:rPr>
              <a:t>системе многих единиц</a:t>
            </a:r>
            <a:r>
              <a:rPr lang="ru-RU" sz="2600" dirty="0"/>
              <a:t>, что позволяет увеличить провозную способность без увеличения числа пар </a:t>
            </a:r>
            <a:r>
              <a:rPr lang="ru-RU" sz="2600" dirty="0" smtClean="0"/>
              <a:t>поездов.</a:t>
            </a:r>
            <a:r>
              <a:rPr lang="ru-RU" sz="2600" dirty="0"/>
              <a:t/>
            </a:r>
            <a:br>
              <a:rPr lang="ru-RU" sz="2600" dirty="0"/>
            </a:br>
            <a:endParaRPr lang="ru-RU" sz="2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131" y="4380614"/>
            <a:ext cx="5743483" cy="2477386"/>
          </a:xfrm>
        </p:spPr>
      </p:pic>
    </p:spTree>
    <p:extLst>
      <p:ext uri="{BB962C8B-B14F-4D97-AF65-F5344CB8AC3E}">
        <p14:creationId xmlns:p14="http://schemas.microsoft.com/office/powerpoint/2010/main" val="112862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01879" y="659220"/>
            <a:ext cx="3491023" cy="1382232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Эксплуатация</a:t>
            </a:r>
            <a:r>
              <a:rPr lang="ru-RU" sz="4400" b="1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59220"/>
            <a:ext cx="12192000" cy="2615609"/>
          </a:xfrm>
        </p:spPr>
        <p:txBody>
          <a:bodyPr>
            <a:noAutofit/>
          </a:bodyPr>
          <a:lstStyle/>
          <a:p>
            <a:r>
              <a:rPr lang="ru-RU" sz="2200" dirty="0"/>
              <a:t>Все электропоезда ЭВС1 и ЭВС2 поступили с завода в </a:t>
            </a:r>
            <a:r>
              <a:rPr lang="ru-RU" sz="2200" dirty="0" err="1"/>
              <a:t>моторвагонное</a:t>
            </a:r>
            <a:r>
              <a:rPr lang="ru-RU" sz="2200" dirty="0"/>
              <a:t> депо «</a:t>
            </a:r>
            <a:r>
              <a:rPr lang="ru-RU" sz="2200" dirty="0">
                <a:hlinkClick r:id="rId2" tooltip="Моторвагонное депо Санкт-Петербург — Московское"/>
              </a:rPr>
              <a:t>Санкт-Петербург — Московское</a:t>
            </a:r>
            <a:r>
              <a:rPr lang="ru-RU" sz="2200" dirty="0"/>
              <a:t>» (ТЧ-10) </a:t>
            </a:r>
            <a:r>
              <a:rPr lang="ru-RU" sz="2200" dirty="0">
                <a:hlinkClick r:id="rId3" tooltip="Октябрьская железная дорога"/>
              </a:rPr>
              <a:t>Октябрьской железной дороги</a:t>
            </a:r>
            <a:r>
              <a:rPr lang="ru-RU" sz="2200" dirty="0"/>
              <a:t>, располагающееся в посёлке </a:t>
            </a:r>
            <a:r>
              <a:rPr lang="ru-RU" sz="2200" dirty="0" err="1">
                <a:hlinkClick r:id="rId4" tooltip="Металлострой"/>
              </a:rPr>
              <a:t>Металлострой</a:t>
            </a:r>
            <a:r>
              <a:rPr lang="ru-RU" sz="2200" dirty="0"/>
              <a:t> и специально оснащённое для проведения их обслуживания и ремонта.</a:t>
            </a:r>
          </a:p>
          <a:p>
            <a:pPr algn="ctr"/>
            <a:r>
              <a:rPr lang="ru-RU" sz="2200" dirty="0"/>
              <a:t>Конструкционная скорость поезда составляет 250 км/ч, эксплуатационная скорость ограничена 230 км/ч. Большую часть пути </a:t>
            </a:r>
            <a:r>
              <a:rPr lang="ru-RU" sz="2200" dirty="0">
                <a:hlinkClick r:id="rId5" tooltip="Москва"/>
              </a:rPr>
              <a:t>Москва</a:t>
            </a:r>
            <a:r>
              <a:rPr lang="ru-RU" sz="2200" dirty="0"/>
              <a:t> — </a:t>
            </a:r>
            <a:r>
              <a:rPr lang="ru-RU" sz="2200" dirty="0">
                <a:hlinkClick r:id="rId6" tooltip="Санкт-Петербург"/>
              </a:rPr>
              <a:t>Санкт-Петербург</a:t>
            </a:r>
            <a:r>
              <a:rPr lang="ru-RU" sz="2200" dirty="0"/>
              <a:t> поезд следует с максимальной скоростью 200 км/ч; на участке </a:t>
            </a:r>
            <a:r>
              <a:rPr lang="ru-RU" sz="2200" dirty="0">
                <a:hlinkClick r:id="rId7" tooltip="Окуловка (станция)"/>
              </a:rPr>
              <a:t>Окуловка</a:t>
            </a:r>
            <a:r>
              <a:rPr lang="ru-RU" sz="2200" dirty="0"/>
              <a:t> — </a:t>
            </a:r>
            <a:r>
              <a:rPr lang="ru-RU" sz="2200" dirty="0">
                <a:hlinkClick r:id="rId8" tooltip="Мстинский мост (станция) (страница отсутствует)"/>
              </a:rPr>
              <a:t>Мстинский мост</a:t>
            </a:r>
            <a:r>
              <a:rPr lang="ru-RU" sz="2200" dirty="0"/>
              <a:t> — до 250 км/ч. На маршруте </a:t>
            </a:r>
            <a:r>
              <a:rPr lang="ru-RU" sz="2200" dirty="0">
                <a:hlinkClick r:id="rId5" tooltip="Москва"/>
              </a:rPr>
              <a:t>Москва</a:t>
            </a:r>
            <a:r>
              <a:rPr lang="ru-RU" sz="2200" dirty="0"/>
              <a:t> — </a:t>
            </a:r>
            <a:r>
              <a:rPr lang="ru-RU" sz="2200" dirty="0">
                <a:hlinkClick r:id="rId9" tooltip="Нижний Новгород"/>
              </a:rPr>
              <a:t>Нижний Новгород</a:t>
            </a:r>
            <a:r>
              <a:rPr lang="ru-RU" sz="2200" dirty="0"/>
              <a:t> в период эксплуатации скорость поезда составляла не более 140 км/ч, на участке </a:t>
            </a:r>
            <a:r>
              <a:rPr lang="ru-RU" sz="2200" dirty="0">
                <a:hlinkClick r:id="rId10" tooltip="Петушки (станция)"/>
              </a:rPr>
              <a:t>Петушки</a:t>
            </a:r>
            <a:r>
              <a:rPr lang="ru-RU" sz="2200" dirty="0"/>
              <a:t> — </a:t>
            </a:r>
            <a:r>
              <a:rPr lang="ru-RU" sz="2200" dirty="0">
                <a:hlinkClick r:id="rId11" tooltip="Вязники (станция)"/>
              </a:rPr>
              <a:t>Вязники</a:t>
            </a:r>
            <a:r>
              <a:rPr lang="ru-RU" sz="2200" dirty="0"/>
              <a:t> — до 160 км/ч</a:t>
            </a:r>
            <a:r>
              <a:rPr lang="ru-RU" sz="2200" dirty="0" smtClean="0"/>
              <a:t>.</a:t>
            </a:r>
            <a:r>
              <a:rPr lang="ru-RU" sz="2200" dirty="0"/>
              <a:t> Один рейс «Сапсана» обслуживает 24 работника: </a:t>
            </a:r>
            <a:r>
              <a:rPr lang="ru-RU" sz="2200" dirty="0">
                <a:hlinkClick r:id="rId12" tooltip="Машинист локомотива"/>
              </a:rPr>
              <a:t>машинист</a:t>
            </a:r>
            <a:r>
              <a:rPr lang="ru-RU" sz="2200" dirty="0"/>
              <a:t>, </a:t>
            </a:r>
            <a:r>
              <a:rPr lang="ru-RU" sz="2200" dirty="0">
                <a:hlinkClick r:id="rId13" tooltip="Помощник машиниста локомотива"/>
              </a:rPr>
              <a:t>помощник машиниста</a:t>
            </a:r>
            <a:r>
              <a:rPr lang="ru-RU" sz="2200" dirty="0"/>
              <a:t>, бортинженер, начальник поезда, 9 </a:t>
            </a:r>
            <a:r>
              <a:rPr lang="ru-RU" sz="2200" dirty="0">
                <a:hlinkClick r:id="rId14" tooltip="Проводник (железнодорожный служащий)"/>
              </a:rPr>
              <a:t>проводников</a:t>
            </a:r>
            <a:r>
              <a:rPr lang="ru-RU" sz="2200" dirty="0"/>
              <a:t>, кассир, 7 стюардов, из которых 4 — для вагонов бизнес-класса, 2 </a:t>
            </a:r>
            <a:r>
              <a:rPr lang="ru-RU" sz="2200" dirty="0">
                <a:hlinkClick r:id="rId15" tooltip="Официант"/>
              </a:rPr>
              <a:t>официанта</a:t>
            </a:r>
            <a:r>
              <a:rPr lang="ru-RU" sz="2200" dirty="0"/>
              <a:t> вагона-</a:t>
            </a:r>
            <a:r>
              <a:rPr lang="ru-RU" sz="2200" dirty="0">
                <a:hlinkClick r:id="rId16" tooltip="Бистро"/>
              </a:rPr>
              <a:t>бистро</a:t>
            </a:r>
            <a:r>
              <a:rPr lang="ru-RU" sz="2200" dirty="0"/>
              <a:t> и один </a:t>
            </a:r>
            <a:r>
              <a:rPr lang="ru-RU" sz="2200" dirty="0">
                <a:hlinkClick r:id="rId17" tooltip="Бармен (профессия)"/>
              </a:rPr>
              <a:t>бармен</a:t>
            </a:r>
            <a:r>
              <a:rPr lang="ru-RU" sz="2200" dirty="0"/>
              <a:t>. Некоторые из них прошли специальное обучение в </a:t>
            </a:r>
            <a:r>
              <a:rPr lang="ru-RU" sz="2200" dirty="0">
                <a:hlinkClick r:id="rId18" tooltip="Германия"/>
              </a:rPr>
              <a:t>Германии</a:t>
            </a:r>
            <a:r>
              <a:rPr lang="ru-RU" sz="2200" dirty="0"/>
              <a:t>, а также на базе Центра подготовки авиационного персонала ОАО «</a:t>
            </a:r>
            <a:r>
              <a:rPr lang="ru-RU" sz="2200" dirty="0">
                <a:hlinkClick r:id="rId19" tooltip="Аэрофлот"/>
              </a:rPr>
              <a:t>Аэрофлот</a:t>
            </a:r>
            <a:r>
              <a:rPr lang="ru-RU" sz="2200" dirty="0"/>
              <a:t>», где их учили иностранным языкам, оказанию первой медицинской помощи и сервису на борту высокоскоростного поезда, в том числе с аспектами психологии. Всего укомплектовано 40 локомотивных бригад. Штат поездных бригад поездов «Сапсан» составляет 82 проводника и 7 начальников </a:t>
            </a:r>
            <a:r>
              <a:rPr lang="ru-RU" sz="2200" dirty="0" smtClean="0"/>
              <a:t>поездов</a:t>
            </a:r>
            <a:r>
              <a:rPr lang="ru-RU" sz="2200" baseline="30000" dirty="0" smtClean="0"/>
              <a:t>.</a:t>
            </a:r>
            <a:endParaRPr lang="ru-RU" sz="2200" dirty="0"/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0810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0624" y="0"/>
            <a:ext cx="9144000" cy="125464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Сапсан </a:t>
            </a:r>
            <a:r>
              <a:rPr lang="ru-RU" sz="3600" b="1" dirty="0"/>
              <a:t>в </a:t>
            </a:r>
            <a:r>
              <a:rPr lang="ru-RU" sz="3600" b="1" dirty="0" err="1"/>
              <a:t>медийном</a:t>
            </a:r>
            <a:r>
              <a:rPr lang="ru-RU" sz="3600" b="1" dirty="0"/>
              <a:t> </a:t>
            </a:r>
            <a:r>
              <a:rPr lang="ru-RU" sz="3600" b="1" dirty="0" smtClean="0"/>
              <a:t>пространстве.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27321"/>
            <a:ext cx="12192000" cy="6220047"/>
          </a:xfrm>
        </p:spPr>
        <p:txBody>
          <a:bodyPr>
            <a:noAutofit/>
          </a:bodyPr>
          <a:lstStyle/>
          <a:p>
            <a:pPr algn="ctr"/>
            <a:r>
              <a:rPr lang="ru-RU" sz="2200" dirty="0"/>
              <a:t>С момента своего запуска в декабре 2009 года «Сапсан» превратился в </a:t>
            </a:r>
            <a:r>
              <a:rPr lang="ru-RU" sz="2200" dirty="0" err="1"/>
              <a:t>медийного</a:t>
            </a:r>
            <a:r>
              <a:rPr lang="ru-RU" sz="2200" dirty="0"/>
              <a:t> персонажа: у него появились собственный </a:t>
            </a:r>
            <a:r>
              <a:rPr lang="ru-RU" sz="2200" dirty="0">
                <a:hlinkClick r:id="rId2" tooltip="Блог"/>
              </a:rPr>
              <a:t>блог</a:t>
            </a:r>
            <a:r>
              <a:rPr lang="ru-RU" sz="2200" dirty="0"/>
              <a:t> и аккаунт в </a:t>
            </a:r>
            <a:r>
              <a:rPr lang="ru-RU" sz="2200" dirty="0" err="1">
                <a:hlinkClick r:id="rId3" tooltip="Twitter"/>
              </a:rPr>
              <a:t>Twitter</a:t>
            </a:r>
            <a:r>
              <a:rPr lang="ru-RU" sz="2200" dirty="0"/>
              <a:t>. Также в </a:t>
            </a:r>
            <a:r>
              <a:rPr lang="ru-RU" sz="2200" dirty="0" err="1">
                <a:hlinkClick r:id="rId4" tooltip="Интернет"/>
              </a:rPr>
              <a:t>Интернете</a:t>
            </a:r>
            <a:r>
              <a:rPr lang="ru-RU" sz="2200" dirty="0" err="1"/>
              <a:t>появилась</a:t>
            </a:r>
            <a:r>
              <a:rPr lang="ru-RU" sz="2200" dirty="0"/>
              <a:t> серия мультфильмов, главным героем которых выступил рисованный </a:t>
            </a:r>
            <a:r>
              <a:rPr lang="ru-RU" sz="2200" dirty="0" err="1"/>
              <a:t>Сапсанчик</a:t>
            </a:r>
            <a:r>
              <a:rPr lang="ru-RU" sz="2200" dirty="0"/>
              <a:t> (</a:t>
            </a:r>
            <a:r>
              <a:rPr lang="ru-RU" sz="2200" dirty="0">
                <a:hlinkClick r:id="rId5" tooltip="ОАО «РЖД»"/>
              </a:rPr>
              <a:t>ОАО «</a:t>
            </a:r>
            <a:r>
              <a:rPr lang="ru-RU" sz="2200" dirty="0" err="1" smtClean="0">
                <a:hlinkClick r:id="rId5" tooltip="ОАО «РЖД»"/>
              </a:rPr>
              <a:t>РЖ</a:t>
            </a:r>
            <a:r>
              <a:rPr lang="ru-RU" sz="2200" dirty="0" err="1"/>
              <a:t>Кроме</a:t>
            </a:r>
            <a:r>
              <a:rPr lang="ru-RU" sz="2200" dirty="0"/>
              <a:t> того, в начале 2012 года в Интернете появился ролик </a:t>
            </a:r>
            <a:r>
              <a:rPr lang="ru-RU" sz="2200" dirty="0">
                <a:hlinkClick r:id="rId6"/>
              </a:rPr>
              <a:t>«Сапсан, я люблю тебя»</a:t>
            </a:r>
            <a:r>
              <a:rPr lang="ru-RU" sz="2200" dirty="0"/>
              <a:t>, состоящий из 5 короткометражных фильмов и снятый в ходе настоящих рейсов «Сапсанов» при участии компании РЖД</a:t>
            </a:r>
            <a:r>
              <a:rPr lang="ru-RU" sz="2200" baseline="30000" dirty="0">
                <a:hlinkClick r:id="rId7"/>
              </a:rPr>
              <a:t>[98]</a:t>
            </a:r>
            <a:r>
              <a:rPr lang="ru-RU" sz="2200" dirty="0"/>
              <a:t>.</a:t>
            </a:r>
          </a:p>
          <a:p>
            <a:pPr algn="ctr"/>
            <a:r>
              <a:rPr lang="ru-RU" sz="2200" dirty="0"/>
              <a:t>За повышенную опасность для окружающих в некоторых </a:t>
            </a:r>
            <a:r>
              <a:rPr lang="ru-RU" sz="2200" dirty="0">
                <a:hlinkClick r:id="rId8" tooltip="СМИ"/>
              </a:rPr>
              <a:t>СМИ</a:t>
            </a:r>
            <a:r>
              <a:rPr lang="ru-RU" sz="2200" dirty="0"/>
              <a:t> получил прозвище «Белая смерть».</a:t>
            </a:r>
            <a:r>
              <a:rPr lang="ru-RU" sz="2200" baseline="30000" dirty="0">
                <a:hlinkClick r:id="rId9"/>
              </a:rPr>
              <a:t>[99]</a:t>
            </a:r>
            <a:r>
              <a:rPr lang="ru-RU" sz="2200" baseline="30000" dirty="0">
                <a:hlinkClick r:id="rId10"/>
              </a:rPr>
              <a:t>[100]</a:t>
            </a:r>
            <a:r>
              <a:rPr lang="ru-RU" sz="2200" baseline="30000" dirty="0">
                <a:hlinkClick r:id="rId11"/>
              </a:rPr>
              <a:t>[101]</a:t>
            </a:r>
            <a:endParaRPr lang="ru-RU" sz="2200" dirty="0"/>
          </a:p>
          <a:p>
            <a:pPr algn="ctr"/>
            <a:r>
              <a:rPr lang="ru-RU" sz="2200" dirty="0"/>
              <a:t>В декабре 2010 года в телепередаче «</a:t>
            </a:r>
            <a:r>
              <a:rPr lang="ru-RU" sz="2200" dirty="0">
                <a:hlinkClick r:id="rId12" tooltip="Камеди Клаб"/>
              </a:rPr>
              <a:t>Камеди </a:t>
            </a:r>
            <a:r>
              <a:rPr lang="ru-RU" sz="2200" dirty="0" err="1">
                <a:hlinkClick r:id="rId12" tooltip="Камеди Клаб"/>
              </a:rPr>
              <a:t>Клаб</a:t>
            </a:r>
            <a:r>
              <a:rPr lang="ru-RU" sz="2200" dirty="0"/>
              <a:t>» был показан мини-клип, содержащий фразу «Здоровый, сильный был пацан, пока не сбил его „Сапсан“», ставшую </a:t>
            </a:r>
            <a:r>
              <a:rPr lang="ru-RU" sz="2200" dirty="0">
                <a:hlinkClick r:id="rId13" tooltip="Крылатая фраза"/>
              </a:rPr>
              <a:t>крылатой</a:t>
            </a:r>
            <a:r>
              <a:rPr lang="ru-RU" sz="2200" dirty="0"/>
              <a:t>.</a:t>
            </a:r>
            <a:r>
              <a:rPr lang="ru-RU" sz="2200" baseline="30000" dirty="0">
                <a:hlinkClick r:id="rId14"/>
              </a:rPr>
              <a:t>[102]</a:t>
            </a:r>
            <a:endParaRPr lang="ru-RU" sz="2200" dirty="0"/>
          </a:p>
          <a:p>
            <a:pPr algn="ctr"/>
            <a:r>
              <a:rPr lang="ru-RU" sz="2200" dirty="0"/>
              <a:t>В российском детском мультипликационном сериале «</a:t>
            </a:r>
            <a:r>
              <a:rPr lang="ru-RU" sz="2200" dirty="0">
                <a:hlinkClick r:id="rId15" tooltip="Тишка-паровозик (страница отсутствует)"/>
              </a:rPr>
              <a:t>Тишка-паровозик</a:t>
            </a:r>
            <a:r>
              <a:rPr lang="ru-RU" sz="2200" dirty="0"/>
              <a:t>», транслируемом в телепередаче «</a:t>
            </a:r>
            <a:r>
              <a:rPr lang="ru-RU" sz="2200" dirty="0">
                <a:hlinkClick r:id="rId16" tooltip="Спокойной ночи, малыши!"/>
              </a:rPr>
              <a:t>Спокойной ночи, малыши!</a:t>
            </a:r>
            <a:r>
              <a:rPr lang="ru-RU" sz="2200" dirty="0"/>
              <a:t>» с января 2013 года, присутствует персонаж по имени </a:t>
            </a:r>
            <a:r>
              <a:rPr lang="ru-RU" sz="2200" i="1" dirty="0"/>
              <a:t>Сапсан</a:t>
            </a:r>
            <a:r>
              <a:rPr lang="ru-RU" sz="2200" dirty="0"/>
              <a:t>, внешне напоминающий головной вагон одноимённого поезда. В эпизоде «</a:t>
            </a:r>
            <a:r>
              <a:rPr lang="ru-RU" sz="2200" i="1" dirty="0"/>
              <a:t>Кто быстрее</a:t>
            </a:r>
            <a:r>
              <a:rPr lang="ru-RU" sz="2200" dirty="0"/>
              <a:t>» Сапсан и Тишка решают выяснить, кто из них быстрее, и устраивают соревнование. Во время заезда у Сапсана отваливается колесо, — данный момент также является </a:t>
            </a:r>
            <a:r>
              <a:rPr lang="ru-RU" sz="2200" dirty="0">
                <a:hlinkClick r:id="rId17" tooltip="Аллюзия"/>
              </a:rPr>
              <a:t>аллюзией</a:t>
            </a:r>
            <a:r>
              <a:rPr lang="ru-RU" sz="2200" dirty="0"/>
              <a:t> на факт повышенного износа колёс у реального «Сапсана</a:t>
            </a:r>
            <a:r>
              <a:rPr lang="ru-RU" sz="2200" dirty="0" smtClean="0"/>
              <a:t>».</a:t>
            </a:r>
            <a:endParaRPr lang="ru-RU" sz="2200" dirty="0"/>
          </a:p>
          <a:p>
            <a:pPr algn="ctr"/>
            <a:r>
              <a:rPr lang="ru-RU" sz="2200" dirty="0" smtClean="0">
                <a:hlinkClick r:id="rId5" tooltip="ОАО «РЖД»"/>
              </a:rPr>
              <a:t>Д</a:t>
            </a:r>
            <a:r>
              <a:rPr lang="ru-RU" sz="2200" dirty="0">
                <a:hlinkClick r:id="rId5" tooltip="ОАО «РЖД»"/>
              </a:rPr>
              <a:t>»</a:t>
            </a:r>
            <a:r>
              <a:rPr lang="ru-RU" sz="2200" dirty="0"/>
              <a:t> подтвердили причастность к этой </a:t>
            </a:r>
            <a:r>
              <a:rPr lang="ru-RU" sz="2200" dirty="0" err="1" smtClean="0"/>
              <a:t>медиакампании</a:t>
            </a:r>
            <a:r>
              <a:rPr lang="ru-RU" sz="2200" dirty="0" smtClean="0"/>
              <a:t>).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02445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97714"/>
            <a:ext cx="12191999" cy="2094724"/>
          </a:xfrm>
        </p:spPr>
        <p:txBody>
          <a:bodyPr>
            <a:noAutofit/>
          </a:bodyPr>
          <a:lstStyle/>
          <a:p>
            <a:pPr algn="ctr"/>
            <a:r>
              <a:rPr lang="ru-RU" sz="2300" dirty="0"/>
              <a:t>При организации высокоскоростного движения были отменены несколько электропоездов, в том числе необходимые для межобластного сообщения дневные поезда N23/24 «Юность» и электропоезд-экспресс N813/814 (в конце 2012 года назначен вновь, под номером 807/808, 809/810). В результате этого в дневное время стало невозможно доехать из Москвы до ряда городов линии Москва-Петербург (Вышний Волочек, Бологое, Окуловка и другие) ничем иным, кроме «Сапсана». При этом стоимость поездки на «Сапсане» в 4—5 раз выше, чем в отменённых поездах. Были перекрыты переходы через пути, сильно увеличилось время закрытия переездов. Это вызвало недовольство жителей </a:t>
            </a:r>
            <a:r>
              <a:rPr lang="ru-RU" sz="2300" dirty="0">
                <a:hlinkClick r:id="rId2" tooltip="Тверская область"/>
              </a:rPr>
              <a:t>Тверской области</a:t>
            </a:r>
            <a:r>
              <a:rPr lang="ru-RU" sz="2300" dirty="0"/>
              <a:t> и </a:t>
            </a:r>
            <a:r>
              <a:rPr lang="ru-RU" sz="2300" dirty="0">
                <a:hlinkClick r:id="rId3" tooltip="Московская область"/>
              </a:rPr>
              <a:t>Московской области</a:t>
            </a:r>
            <a:r>
              <a:rPr lang="ru-RU" sz="2300" dirty="0"/>
              <a:t>; зафиксированы более полутора десятков случаев нападения на </a:t>
            </a:r>
            <a:r>
              <a:rPr lang="ru-RU" sz="2300" dirty="0" err="1" smtClean="0"/>
              <a:t>поез.Запуск</a:t>
            </a:r>
            <a:r>
              <a:rPr lang="ru-RU" sz="2300" dirty="0" smtClean="0"/>
              <a:t> </a:t>
            </a:r>
            <a:r>
              <a:rPr lang="ru-RU" sz="2300" dirty="0"/>
              <a:t>скоростных поездов способствовал росту социальной напряжённости в населённых пунктах по трассе. К маю 2010 г. было разбито 20 оконных блоков, повреждено лакокрасочное покрытие на 14 </a:t>
            </a:r>
            <a:r>
              <a:rPr lang="ru-RU" sz="2300" dirty="0" smtClean="0"/>
              <a:t>вагонах .Большому </a:t>
            </a:r>
            <a:r>
              <a:rPr lang="ru-RU" sz="2300" dirty="0"/>
              <a:t>количеству поездов дальнего следования (в том числе и фирменным, например «Волга» сообщением </a:t>
            </a:r>
            <a:r>
              <a:rPr lang="ru-RU" sz="2300" dirty="0">
                <a:hlinkClick r:id="rId4" tooltip="Санкт-Петербург"/>
              </a:rPr>
              <a:t>Санкт-Петербург</a:t>
            </a:r>
            <a:r>
              <a:rPr lang="ru-RU" sz="2300" dirty="0"/>
              <a:t> — </a:t>
            </a:r>
            <a:r>
              <a:rPr lang="ru-RU" sz="2300" dirty="0">
                <a:hlinkClick r:id="rId5" tooltip="Нижний Новгород"/>
              </a:rPr>
              <a:t>Нижний Новгород</a:t>
            </a:r>
            <a:r>
              <a:rPr lang="ru-RU" sz="2300" dirty="0"/>
              <a:t>) и пригородным электропоездам были введены стоянки для обгона «Сапсанами» длительностью от 20 до 90 мин. Известный транспортный эксперт </a:t>
            </a:r>
            <a:r>
              <a:rPr lang="ru-RU" sz="2300" dirty="0">
                <a:hlinkClick r:id="rId6" tooltip="Блинкин, Михаил Яковлевич"/>
              </a:rPr>
              <a:t>Михаил </a:t>
            </a:r>
            <a:r>
              <a:rPr lang="ru-RU" sz="2300" dirty="0" err="1">
                <a:hlinkClick r:id="rId6" tooltip="Блинкин, Михаил Яковлевич"/>
              </a:rPr>
              <a:t>Блинкин</a:t>
            </a:r>
            <a:r>
              <a:rPr lang="ru-RU" sz="2300" dirty="0"/>
              <a:t> в связи с этим назвал «Сапсан» «поездом с мигалкой</a:t>
            </a:r>
            <a:r>
              <a:rPr lang="ru-RU" sz="2300" dirty="0" smtClean="0"/>
              <a:t>»</a:t>
            </a:r>
            <a:r>
              <a:rPr lang="ru-RU" sz="2300" baseline="30000" dirty="0"/>
              <a:t>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3547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Autofit/>
          </a:bodyPr>
          <a:lstStyle/>
          <a:p>
            <a:r>
              <a:rPr lang="ru-RU" sz="2100" dirty="0"/>
              <a:t>В конце 2011 года на сайте «</a:t>
            </a:r>
            <a:r>
              <a:rPr lang="ru-RU" sz="2100" dirty="0">
                <a:hlinkClick r:id="rId2" tooltip="Стратегия 2020"/>
              </a:rPr>
              <a:t>Стратегия 2020</a:t>
            </a:r>
            <a:r>
              <a:rPr lang="ru-RU" sz="2100" dirty="0"/>
              <a:t>» появилось заключение о том, что развивать скоростное железнодорожное движение без строительства выделенных </a:t>
            </a:r>
            <a:r>
              <a:rPr lang="ru-RU" sz="2100" dirty="0">
                <a:hlinkClick r:id="rId3" tooltip="Высокоскоростной наземный транспорт"/>
              </a:rPr>
              <a:t>высокоскоростных магистралей</a:t>
            </a:r>
            <a:r>
              <a:rPr lang="ru-RU" sz="2100" dirty="0"/>
              <a:t> в России бессмысленно. Указывается, что запуск одной пары пассажирских поездов требует снятия шести пар </a:t>
            </a:r>
            <a:r>
              <a:rPr lang="ru-RU" sz="2100" dirty="0">
                <a:hlinkClick r:id="rId4" tooltip="Грузовой поезд"/>
              </a:rPr>
              <a:t>грузовых</a:t>
            </a:r>
            <a:r>
              <a:rPr lang="ru-RU" sz="2100" dirty="0"/>
              <a:t>, а это затрудняет грузовые перевозки железнодорожным транспортом. Так, с 2005 года, в целях запуска «Сапсана» между Москвой и Петербургом по старой инфраструктуре (путям общего пользования) Главного хода Октябрьской железной дороги, маршруты следования грузовых поездов между этими городами были перенаправлены через Волхов, Череповец, Вологду, Ярославль или через Дно, Новосокольники с увеличением расстояния грузоперевозок с 660 до 1110 км и сопутствующим удорожанием перевозимых </a:t>
            </a:r>
            <a:r>
              <a:rPr lang="ru-RU" sz="2100" dirty="0" smtClean="0"/>
              <a:t>товаров.</a:t>
            </a: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>Согласно мнению адвоката погибшего под колёсами «Сапсана» М. </a:t>
            </a:r>
            <a:r>
              <a:rPr lang="ru-RU" sz="2100" dirty="0" err="1"/>
              <a:t>Говязина</a:t>
            </a:r>
            <a:r>
              <a:rPr lang="ru-RU" sz="2100" dirty="0"/>
              <a:t>, поезд «идёт настолько быстро и настолько бесшумно появляется, что стаскивает с платформы вещи, мелких животных, людей. Эта опасная зона во многом зависит от скорости, с которой поезд проносится мимо платформы, и составляет от 3 до 5 метров. А наши платформы имеют ширину в 4,5 </a:t>
            </a:r>
            <a:r>
              <a:rPr lang="ru-RU" sz="2100" dirty="0" err="1"/>
              <a:t>метра</a:t>
            </a:r>
            <a:r>
              <a:rPr lang="ru-RU" sz="2100" dirty="0" err="1" smtClean="0"/>
              <a:t>».«</a:t>
            </a:r>
            <a:r>
              <a:rPr lang="ru-RU" sz="2100" dirty="0" err="1"/>
              <a:t>У</a:t>
            </a:r>
            <a:r>
              <a:rPr lang="ru-RU" sz="2100" dirty="0"/>
              <a:t> нас есть показания двух очевидцев, которые видели, что </a:t>
            </a:r>
            <a:r>
              <a:rPr lang="ru-RU" sz="2100" dirty="0" err="1"/>
              <a:t>Говязин</a:t>
            </a:r>
            <a:r>
              <a:rPr lang="ru-RU" sz="2100" dirty="0"/>
              <a:t> сидел на краю платформы, свесив ноги. К тому же, экспертиза показала, что в его крови находилось 1,9 промилле этанола, то есть он был в состоянии средней тяжести опьянения», — цитирует РАПСИ адвоката РЖД Антона Мельникова. Он также попросил суд приобщить к делу экспертное заключение. Оно касается того, можно ли человека затянуть воздушным потоком под колеса поезда. Из текста заключения прямо следовало, что таковое невозможно. Вывод: пьяный </a:t>
            </a:r>
            <a:r>
              <a:rPr lang="ru-RU" sz="2100" dirty="0" err="1"/>
              <a:t>Говязин</a:t>
            </a:r>
            <a:r>
              <a:rPr lang="ru-RU" sz="2100" dirty="0"/>
              <a:t> сам упал под колеса мчащегося «Сапсана</a:t>
            </a:r>
            <a:r>
              <a:rPr lang="ru-RU" sz="2100" dirty="0" smtClean="0"/>
              <a:t>».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0645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</TotalTime>
  <Words>269</Words>
  <Application>Microsoft Office PowerPoint</Application>
  <PresentationFormat>Широкоэкранный</PresentationFormat>
  <Paragraphs>21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Аспект</vt:lpstr>
      <vt:lpstr>ГБПОУ КК Новороссийский профессиональный техникум.        Презентация на тему « САПСАН »</vt:lpstr>
      <vt:lpstr>ЭВС «Сапсан» (Velaro RUS) — высокоскоростные электропоезда из семейства электропоездов Velaro производства компании Siemens, приобретённые ОАО «РЖД» для эксплуатации на российских скоростных железных дорогах. Брендовое название получили в честь сокола-сапсана (Falco peregrinus). Электропоезда серии ЭВС1 — постоянного тока, ЭВС2 — двойного питания. Разработаны компанией Siemens специально для России. По состоянию на 2015 год «Российские железные дороги» приобрели шестнадцать десятивагонных поездов ЭВС в два этапа, включая четыре электропоезда ЭВС2 и 12 ЭВС1. Поезда ЭВС1 второго этапа эксплуатируются по системе многих единиц в виде четырёх двадцативагонных составов. Кроме того, немецкая фирма Siemens получила контракт стоимостью в 354 млн евро на техобслуживание составов в течение тридцати лет. </vt:lpstr>
      <vt:lpstr>История.</vt:lpstr>
      <vt:lpstr>Заключённый контракт предусматривал соглашение о поставке до конца 2010 года восемь высокоскоростных поездов Velaro, а также об их техническом обслуживании в течение 30 лет или на пробег не менее 14 млн км. Стоимость контракта на поставку составляла 276 млн евро, на техническое обслуживание — дополнительно 354,1 млн евро (общая стоимость организации скоростного движения между Москвой и Санкт-Петербургом составляла, как ожидалось, более 700 млн евро). Поезда Siemens должны были прийти на смену устаревшим скоростным поездам ЭР200, эксплуатирующимся на линии Санкт-Петербург — Москва с 1984 года. В дальнейшем планировалась организация движения скоростных поездов в направлении Нижнего Новгорода, Казани, а далее Самары, Сочи и Курска, а в перспективе между Новосибирском, Красноярском и Омском. Прорабатывается возможность скоростного сообщения до Киева, Минска, Крыма и Адлера (через Харьков)</vt:lpstr>
      <vt:lpstr>30 июля 2009 года «Сапсан» совершил первую полную демонстрационную поездку из Москвы в Санкт-Петербург. Регулярное сообщение на данной линии открылось 17 декабря 2009 года. В декабре 2011 года ОАО «РЖД» сделало «Сименсу» заказ ещё на восемь поездов Velaro RUS («Сапсан») общей стоимостью (с учётом техобслуживания) около 600 млн евро. Первый поезд новой партии прибыл в Россию 3 декабря 2013 года, последний — до конца 2014 года. Особенностью новых поездов является возможность формирования сдвоенных составов по системе многих единиц, что позволяет увеличить провозную способность без увеличения числа пар поездов. </vt:lpstr>
      <vt:lpstr>Эксплуатация.  </vt:lpstr>
      <vt:lpstr>Сапсан в медийном пространстве. </vt:lpstr>
      <vt:lpstr>При организации высокоскоростного движения были отменены несколько электропоездов, в том числе необходимые для межобластного сообщения дневные поезда N23/24 «Юность» и электропоезд-экспресс N813/814 (в конце 2012 года назначен вновь, под номером 807/808, 809/810). В результате этого в дневное время стало невозможно доехать из Москвы до ряда городов линии Москва-Петербург (Вышний Волочек, Бологое, Окуловка и другие) ничем иным, кроме «Сапсана». При этом стоимость поездки на «Сапсане» в 4—5 раз выше, чем в отменённых поездах. Были перекрыты переходы через пути, сильно увеличилось время закрытия переездов. Это вызвало недовольство жителей Тверской области и Московской области; зафиксированы более полутора десятков случаев нападения на поез.Запуск скоростных поездов способствовал росту социальной напряжённости в населённых пунктах по трассе. К маю 2010 г. было разбито 20 оконных блоков, повреждено лакокрасочное покрытие на 14 вагонах .Большому количеству поездов дальнего следования (в том числе и фирменным, например «Волга» сообщением Санкт-Петербург — Нижний Новгород) и пригородным электропоездам были введены стоянки для обгона «Сапсанами» длительностью от 20 до 90 мин. Известный транспортный эксперт Михаил Блинкин в связи с этим назвал «Сапсан» «поездом с мигалкой».  </vt:lpstr>
      <vt:lpstr>В конце 2011 года на сайте «Стратегия 2020» появилось заключение о том, что развивать скоростное железнодорожное движение без строительства выделенных высокоскоростных магистралей в России бессмысленно. Указывается, что запуск одной пары пассажирских поездов требует снятия шести пар грузовых, а это затрудняет грузовые перевозки железнодорожным транспортом. Так, с 2005 года, в целях запуска «Сапсана» между Москвой и Петербургом по старой инфраструктуре (путям общего пользования) Главного хода Октябрьской железной дороги, маршруты следования грузовых поездов между этими городами были перенаправлены через Волхов, Череповец, Вологду, Ярославль или через Дно, Новосокольники с увеличением расстояния грузоперевозок с 660 до 1110 км и сопутствующим удорожанием перевозимых товаров. Согласно мнению адвоката погибшего под колёсами «Сапсана» М. Говязина, поезд «идёт настолько быстро и настолько бесшумно появляется, что стаскивает с платформы вещи, мелких животных, людей. Эта опасная зона во многом зависит от скорости, с которой поезд проносится мимо платформы, и составляет от 3 до 5 метров. А наши платформы имеют ширину в 4,5 метра».«У нас есть показания двух очевидцев, которые видели, что Говязин сидел на краю платформы, свесив ноги. К тому же, экспертиза показала, что в его крови находилось 1,9 промилле этанола, то есть он был в состоянии средней тяжести опьянения», — цитирует РАПСИ адвоката РЖД Антона Мельникова. Он также попросил суд приобщить к делу экспертное заключение. Оно касается того, можно ли человека затянуть воздушным потоком под колеса поезда. Из текста заключения прямо следовало, что таковое невозможно. Вывод: пьяный Говязин сам упал под колеса мчащегося «Сапсана».  </vt:lpstr>
      <vt:lpstr>Игорь Трунов, адвокат семьи погибшего под колёсами поезда А. Богданова, заявил: «Движение поезда сопровождается мощной воздушной волной. Специалисты говорят, что опасная зона составляет пять метров, а ширина железнодорожной платформы — 4 метра 60 сантиметров. Поезд поднимает мощный вихревой поток, который увлекает за собой и вещи, и людей с перрона. Воздушная волна от летящего „Сапсана“ поднимает гравий с пути и раскачивает даже электрички». Он считает, что «„Сапсан“ несётся почти бесшумно — на горизонте появляется белая точка, и уже через пару секунд мимо пролетает белая стрела. Вихревые потоки при этом настолько сильны, что Алексея затащило под поезд и буквально размазало по железнодорожному полотну. От мальчика практически ничего не осталось». Представители РЖД сослались на данные вскрытия, что в крови подростка обнаружили 0,4 промилле этилового спирта. Как правило, причиной гибели людей под колесами поездов является нарушение ими правил безопасности при нахождении на путях, часто в состоянии алкогольного опьянения. Научно доказанного подтверждения того, что высокоскоростной поезд может «затащить» под кузов человека или вещи, не существует.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ГБПОУ КК Новороссийский профессиональный техникум   Презентация на тему САПСАН</dc:title>
  <dc:creator>Пользователь</dc:creator>
  <cp:lastModifiedBy>Пользователь</cp:lastModifiedBy>
  <cp:revision>8</cp:revision>
  <dcterms:created xsi:type="dcterms:W3CDTF">2018-04-25T16:41:04Z</dcterms:created>
  <dcterms:modified xsi:type="dcterms:W3CDTF">2018-04-25T17:51:40Z</dcterms:modified>
</cp:coreProperties>
</file>