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0988" autoAdjust="0"/>
  </p:normalViewPr>
  <p:slideViewPr>
    <p:cSldViewPr snapToGrid="0">
      <p:cViewPr varScale="1">
        <p:scale>
          <a:sx n="81" d="100"/>
          <a:sy n="81" d="100"/>
        </p:scale>
        <p:origin x="-7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9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89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5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2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3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7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3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6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8E75-0E7D-467C-BFC8-B18301B9784B}" type="datetimeFigureOut">
              <a:rPr lang="ru-RU" smtClean="0"/>
              <a:t>12.12.2007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6FCD73-AF67-403C-B982-F21B536E0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8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92%D0%A11/%D0%AD%D0%92%D0%A12_%C2%AB%D0%A1%D0%B0%D0%BF%D1%81%D0%B0%D0%BD%C2%BB" TargetMode="External"/><Relationship Id="rId2" Type="http://schemas.openxmlformats.org/officeDocument/2006/relationships/hyperlink" Target="https://ru.wikipedia.org/wiki/%D0%92%D0%B0%D0%B3%D0%BE%D0%BD%D0%BD%D0%B0%D1%8F_%D1%82%D0%B5%D0%BB%D0%B5%D0%B6%D0%BA%D0%B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Siemens" TargetMode="External"/><Relationship Id="rId7" Type="http://schemas.openxmlformats.org/officeDocument/2006/relationships/hyperlink" Target="https://ru.wikipedia.org/wiki/%D0%9C%D0%BE%D1%82%D0%BE%D1%80%D0%B2%D0%B0%D0%B3%D0%BE%D0%BD%D0%BD%D0%BE%D0%B5_%D0%B4%D0%B5%D0%BF%D0%BE_%D0%A1%D0%B0%D0%BD%D0%BA%D1%82-%D0%9F%D0%B5%D1%82%D0%B5%D1%80%D0%B1%D1%83%D1%80%D0%B3_%E2%80%94_%D0%9C%D0%BE%D1%81%D0%BA%D0%BE%D0%B2%D1%81%D0%BA%D0%BE%D0%B5" TargetMode="External"/><Relationship Id="rId2" Type="http://schemas.openxmlformats.org/officeDocument/2006/relationships/hyperlink" Target="https://ru.wikipedia.org/wiki/%D0%A0%D0%BE%D1%81%D1%81%D0%B8%D0%B9%D1%81%D0%BA%D0%B8%D0%B5_%D0%B6%D0%B5%D0%BB%D0%B5%D0%B7%D0%BD%D1%8B%D0%B5_%D0%B4%D0%BE%D1%80%D0%BE%D0%B3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3%D1%81%D1%82%D1%8C-%D0%9B%D1%83%D0%B3%D0%B0_(%D0%BF%D0%BE%D1%80%D1%82)" TargetMode="External"/><Relationship Id="rId5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Relationship Id="rId4" Type="http://schemas.openxmlformats.org/officeDocument/2006/relationships/hyperlink" Target="https://ru.wikipedia.org/wiki/%D0%A1%D0%BE%D1%87%D0%B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%D0%AD%D0%A110" TargetMode="External"/><Relationship Id="rId13" Type="http://schemas.openxmlformats.org/officeDocument/2006/relationships/hyperlink" Target="https://ru.wikipedia.org/wiki/%D0%AD%D0%BA%D1%81%D0%BF%D0%BE_1520" TargetMode="External"/><Relationship Id="rId3" Type="http://schemas.openxmlformats.org/officeDocument/2006/relationships/hyperlink" Target="https://ru.wikipedia.org/wiki/%D0%A1%D0%BE%D0%B2%D0%BC%D0%B5%D1%81%D1%82%D0%BD%D0%BE%D0%B5_%D0%BF%D1%80%D0%B5%D0%B4%D0%BF%D1%80%D0%B8%D1%8F%D1%82%D0%B8%D0%B5" TargetMode="External"/><Relationship Id="rId7" Type="http://schemas.openxmlformats.org/officeDocument/2006/relationships/hyperlink" Target="https://ru.wikipedia.org/wiki/2%D0%AD%D0%A16" TargetMode="External"/><Relationship Id="rId12" Type="http://schemas.openxmlformats.org/officeDocument/2006/relationships/hyperlink" Target="https://ru.wikipedia.org/wiki/%D0%9F%D1%83%D0%BC%D0%BF%D1%8F%D0%BD%D1%81%D0%BA%D0%B8%D0%B9,_%D0%94%D0%BC%D0%B8%D1%82%D1%80%D0%B8%D0%B9_%D0%90%D0%BB%D0%B5%D0%BA%D1%81%D0%B0%D0%BD%D0%B4%D1%80%D0%BE%D0%B2%D0%B8%D1%87" TargetMode="External"/><Relationship Id="rId2" Type="http://schemas.openxmlformats.org/officeDocument/2006/relationships/hyperlink" Target="https://ru.wikipedia.org/wiki/%D0%A3%D1%80%D0%B0%D0%BB%D1%8C%D1%81%D0%BA%D0%B8%D0%B5_%D0%BB%D0%BE%D0%BA%D0%BE%D0%BC%D0%BE%D1%82%D0%B8%D0%B2%D1%8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2%D0%B5%D1%80%D1%85%D0%BD%D1%8F%D1%8F_%D0%9F%D1%8B%D1%88%D0%BC%D0%B0" TargetMode="External"/><Relationship Id="rId11" Type="http://schemas.openxmlformats.org/officeDocument/2006/relationships/hyperlink" Target="https://ru.wikipedia.org/wiki/%D0%9B%D1%91%D1%88%D0%B5%D1%80,_%D0%9F%D0%B5%D1%82%D0%B5%D1%80" TargetMode="External"/><Relationship Id="rId5" Type="http://schemas.openxmlformats.org/officeDocument/2006/relationships/hyperlink" Target="https://ru.wikipedia.org/wiki/%D0%90%D1%8D%D1%80%D0%BE%D1%8D%D0%BA%D1%81%D0%BF%D1%80%D0%B5%D1%81%D1%81" TargetMode="External"/><Relationship Id="rId10" Type="http://schemas.openxmlformats.org/officeDocument/2006/relationships/hyperlink" Target="https://ru.wikipedia.org/wiki/%D0%AF%D0%BA%D1%83%D0%BD%D0%B8%D0%BD,_%D0%92%D0%BB%D0%B0%D0%B4%D0%B8%D0%BC%D0%B8%D1%80_%D0%98%D0%B2%D0%B0%D0%BD%D0%BE%D0%B2%D0%B8%D1%87" TargetMode="External"/><Relationship Id="rId4" Type="http://schemas.openxmlformats.org/officeDocument/2006/relationships/hyperlink" Target="https://ru.wikipedia.org/wiki/%D0%93%D1%80%D1%83%D0%BF%D0%BF%D0%B0_%D0%A1%D0%B8%D0%BD%D0%B0%D1%80%D0%B0" TargetMode="External"/><Relationship Id="rId9" Type="http://schemas.openxmlformats.org/officeDocument/2006/relationships/hyperlink" Target="https://ru.wikipedia.org/wiki/%D0%AD%D0%A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astochka-poezd.ru/mesta_v_poezde_lastochk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0%D0%B3%D0%BE%D0%BD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52246"/>
            <a:ext cx="7766936" cy="16881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ГБПОУ КК Новороссийский профессиональный техникум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Презентация на тему</a:t>
            </a:r>
            <a:br>
              <a:rPr lang="ru-RU" sz="4800" dirty="0" smtClean="0"/>
            </a:br>
            <a:r>
              <a:rPr lang="ru-RU" sz="4800" dirty="0" smtClean="0"/>
              <a:t>Электропоезд </a:t>
            </a:r>
            <a:r>
              <a:rPr lang="ru-RU" sz="4800" dirty="0" smtClean="0"/>
              <a:t>«Ласточка</a:t>
            </a:r>
            <a:r>
              <a:rPr lang="ru-RU" dirty="0" smtClean="0"/>
              <a:t>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/>
              <a:t>Выполнил работу студент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руппы МЛ-163</a:t>
            </a:r>
            <a:endParaRPr lang="ru-RU" sz="2800" dirty="0"/>
          </a:p>
          <a:p>
            <a:pPr algn="ctr"/>
            <a:r>
              <a:rPr lang="ru-RU" sz="2800" dirty="0" smtClean="0"/>
              <a:t>Бирюков Иван Петрович </a:t>
            </a:r>
          </a:p>
        </p:txBody>
      </p:sp>
    </p:spTree>
    <p:extLst>
      <p:ext uri="{BB962C8B-B14F-4D97-AF65-F5344CB8AC3E}">
        <p14:creationId xmlns:p14="http://schemas.microsoft.com/office/powerpoint/2010/main" val="7491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510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Тележки и тяговый </a:t>
            </a:r>
            <a:r>
              <a:rPr lang="ru-RU" b="1" dirty="0" smtClean="0"/>
              <a:t>привод.</a:t>
            </a:r>
            <a:br>
              <a:rPr lang="ru-RU" b="1" dirty="0" smtClean="0"/>
            </a:br>
            <a:r>
              <a:rPr lang="ru-RU" sz="2700" dirty="0">
                <a:hlinkClick r:id="rId2" tooltip="Вагонная тележка"/>
              </a:rPr>
              <a:t>Тележки</a:t>
            </a:r>
            <a:r>
              <a:rPr lang="ru-RU" sz="2700" dirty="0"/>
              <a:t> электропоезда </a:t>
            </a:r>
            <a:r>
              <a:rPr lang="ru-RU" sz="2700" dirty="0" err="1"/>
              <a:t>Desiro</a:t>
            </a:r>
            <a:r>
              <a:rPr lang="ru-RU" sz="2700" dirty="0"/>
              <a:t> RUS, спроектированные для колеи шириной 1520 мм с учётом требований РЖД, таких как возможность прохождения поездом кривых малого радиуса (например, в депо), выполнены на базе семейства SF-500, которое послужило основой при разработке тележек для поездов </a:t>
            </a:r>
            <a:r>
              <a:rPr lang="ru-RU" sz="2700" dirty="0">
                <a:hlinkClick r:id="rId3" tooltip="ЭВС1/ЭВС2 «Сапсан»"/>
              </a:rPr>
              <a:t>ЭВС1/ЭВС2 «Сапсан»</a:t>
            </a:r>
            <a:r>
              <a:rPr lang="ru-RU" sz="2700" dirty="0"/>
              <a:t>. Они имеют двухступенчатое рессорное подвешивание. В первой ступени применяются цилиндрические винтовые пружины, резиновые и </a:t>
            </a:r>
            <a:r>
              <a:rPr lang="ru-RU" sz="2700" dirty="0" err="1"/>
              <a:t>резино</a:t>
            </a:r>
            <a:r>
              <a:rPr lang="ru-RU" sz="2700" dirty="0"/>
              <a:t>-металлические элементы. Во второй ступени используются пневматические рессоры с автоматическим регулированием давления, что позволяет менять относительную высоту пола в зависимости от загрузки вагонов пассажирами и поддерживать постоянный уровень пола над уровнем головки рельса, а также автоматически регулировать тормозную эффективность поезда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>Все колёсные пары головных вагонов являются моторными. Тяговый привод, расположенный на моторных тележках, имеет опорно-рамное расположение асинхронных тяговых двигателей с электрической изоляцией от рамы тележки и опорно-осевое расположение тягового редуктора с передачей реактивного усилия на раму тележки через подвеску с упругими блоками. Двухступенчатый тяговый редуктор расположен на оси моторной колёсной пары. </a:t>
            </a:r>
          </a:p>
        </p:txBody>
      </p:sp>
    </p:spTree>
    <p:extLst>
      <p:ext uri="{BB962C8B-B14F-4D97-AF65-F5344CB8AC3E}">
        <p14:creationId xmlns:p14="http://schemas.microsoft.com/office/powerpoint/2010/main" val="31849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Тяговое усилие от двигателя к редуктору передаётся посредством зубчатой муфты, обеспечивающей возможность взаимных смещений двигателя и редуктора, передаточное отношение редуктора составляет 4,85. Промежуточные вагоны оснащены </a:t>
            </a:r>
            <a:r>
              <a:rPr lang="ru-RU" sz="2400" dirty="0" err="1"/>
              <a:t>немоторными</a:t>
            </a:r>
            <a:r>
              <a:rPr lang="ru-RU" sz="2400" dirty="0"/>
              <a:t> тележками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9" y="3681044"/>
            <a:ext cx="4021016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3669323"/>
            <a:ext cx="3821723" cy="2579077"/>
          </a:xfrm>
        </p:spPr>
      </p:pic>
    </p:spTree>
    <p:extLst>
      <p:ext uri="{BB962C8B-B14F-4D97-AF65-F5344CB8AC3E}">
        <p14:creationId xmlns:p14="http://schemas.microsoft.com/office/powerpoint/2010/main" val="2858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8105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Кабина </a:t>
            </a:r>
            <a:r>
              <a:rPr lang="ru-RU" sz="4000" b="1" dirty="0" smtClean="0"/>
              <a:t>машиниста.</a:t>
            </a:r>
            <a:br>
              <a:rPr lang="ru-RU" sz="4000" b="1" dirty="0" smtClean="0"/>
            </a:br>
            <a:r>
              <a:rPr lang="ru-RU" sz="2300" b="1" dirty="0" smtClean="0"/>
              <a:t>Кабина машиниста</a:t>
            </a:r>
            <a:r>
              <a:rPr lang="ru-RU" sz="2300" dirty="0"/>
              <a:t> выполнена с учётом требований по ведению поезда в одно лицо. Конструкция кабины обеспечивает безопасность </a:t>
            </a:r>
            <a:r>
              <a:rPr lang="ru-RU" sz="2300" dirty="0" smtClean="0"/>
              <a:t>поездной бригады</a:t>
            </a:r>
            <a:r>
              <a:rPr lang="ru-RU" sz="2300" dirty="0"/>
              <a:t> и безопасное и эффективное управление электропоездом. </a:t>
            </a:r>
            <a:r>
              <a:rPr lang="ru-RU" sz="2300" dirty="0" err="1" smtClean="0"/>
              <a:t>Машинистможет</a:t>
            </a:r>
            <a:r>
              <a:rPr lang="ru-RU" sz="2300" dirty="0" smtClean="0"/>
              <a:t> </a:t>
            </a:r>
            <a:r>
              <a:rPr lang="ru-RU" sz="2300" dirty="0"/>
              <a:t>управлять поездом как стоя, так и сидя. Система управления поездом </a:t>
            </a:r>
            <a:r>
              <a:rPr lang="ru-RU" sz="2300" dirty="0" err="1"/>
              <a:t>Desiro</a:t>
            </a:r>
            <a:r>
              <a:rPr lang="ru-RU" sz="2300" dirty="0"/>
              <a:t> RUS состоит из компонентов оправдавшей себя в эксплуатации технологии </a:t>
            </a:r>
            <a:r>
              <a:rPr lang="ru-RU" sz="2300" dirty="0" err="1"/>
              <a:t>Sibas</a:t>
            </a:r>
            <a:r>
              <a:rPr lang="ru-RU" sz="2300" dirty="0"/>
              <a:t> 32, используемой для поездной информационной шины</a:t>
            </a:r>
            <a:br>
              <a:rPr lang="ru-RU" sz="2300" dirty="0"/>
            </a:br>
            <a:r>
              <a:rPr lang="ru-RU" sz="2300" dirty="0" smtClean="0"/>
              <a:t>Электропоезда </a:t>
            </a:r>
            <a:r>
              <a:rPr lang="ru-RU" sz="2300" dirty="0"/>
              <a:t>оснащены специальной системой </a:t>
            </a:r>
            <a:r>
              <a:rPr lang="ru-RU" sz="2300" dirty="0" err="1"/>
              <a:t>автоведения</a:t>
            </a:r>
            <a:r>
              <a:rPr lang="ru-RU" sz="2300" dirty="0"/>
              <a:t>, которая выбирает оптимальные с точки зрения энергопотребления, комфорта для пассажиров и времени хода режимы тяги и торможения. При этом машинист может в любое время перейти на ручное управление. Также поддержку машинисту оказывает система торможения, которая по умолчанию использует рекуперативное электрическое торможение, а при его неэффективности включает реостатное торможение. При недостаточной силе электрического торможения система автоматически подключает прямое электропневматическое торможение (смешанный режим)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710906"/>
            <a:ext cx="2876357" cy="19184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4710906"/>
            <a:ext cx="3200400" cy="1918494"/>
          </a:xfrm>
        </p:spPr>
      </p:pic>
    </p:spTree>
    <p:extLst>
      <p:ext uri="{BB962C8B-B14F-4D97-AF65-F5344CB8AC3E}">
        <p14:creationId xmlns:p14="http://schemas.microsoft.com/office/powerpoint/2010/main" val="11056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Город-герой Новороссийск</a:t>
            </a:r>
            <a:br>
              <a:rPr lang="ru-RU" dirty="0" smtClean="0"/>
            </a:br>
            <a:r>
              <a:rPr lang="ru-RU" dirty="0" smtClean="0"/>
              <a:t>Берег России начинается здесь!</a:t>
            </a:r>
            <a:endParaRPr lang="ru-RU" dirty="0"/>
          </a:p>
        </p:txBody>
      </p:sp>
      <p:pic>
        <p:nvPicPr>
          <p:cNvPr id="5" name="Объект 4" descr="F:\ласточка\4CiMR_ttoKg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92" y="2215661"/>
            <a:ext cx="4021016" cy="386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ласточка\tcs5Mxbp5uU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2262553"/>
            <a:ext cx="4255477" cy="3845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05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2673"/>
            <a:ext cx="9256375" cy="1327727"/>
          </a:xfrm>
        </p:spPr>
        <p:txBody>
          <a:bodyPr/>
          <a:lstStyle/>
          <a:p>
            <a:pPr algn="ctr"/>
            <a:r>
              <a:rPr lang="ru-RU" dirty="0" smtClean="0"/>
              <a:t>Вот как сегодня выглядит электропоезд «Ласточка»</a:t>
            </a:r>
            <a:endParaRPr lang="ru-RU" dirty="0"/>
          </a:p>
        </p:txBody>
      </p:sp>
      <p:pic>
        <p:nvPicPr>
          <p:cNvPr id="9" name="Объект 8" descr="F:\ласточка\I1r9dqtwyg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70" y="2028092"/>
            <a:ext cx="7971692" cy="4278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7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Проектирование и начало </a:t>
            </a:r>
            <a:r>
              <a:rPr lang="ru-RU" sz="4900" b="1" dirty="0" smtClean="0"/>
              <a:t>производства электропоезда.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 smtClean="0"/>
              <a:t>В </a:t>
            </a:r>
            <a:r>
              <a:rPr lang="ru-RU" sz="2700" dirty="0"/>
              <a:t>2009 году ОАО «</a:t>
            </a:r>
            <a:r>
              <a:rPr lang="ru-RU" sz="2700" dirty="0">
                <a:hlinkClick r:id="rId2" tooltip="Российские железные дороги"/>
              </a:rPr>
              <a:t>Российские железные дороги</a:t>
            </a:r>
            <a:r>
              <a:rPr lang="ru-RU" sz="2700" dirty="0"/>
              <a:t>» </a:t>
            </a:r>
            <a:r>
              <a:rPr lang="ru-RU" sz="2700" dirty="0" smtClean="0"/>
              <a:t>заказало компании</a:t>
            </a:r>
            <a:r>
              <a:rPr lang="ru-RU" sz="2700" dirty="0"/>
              <a:t> </a:t>
            </a:r>
            <a:r>
              <a:rPr lang="ru-RU" sz="2700" dirty="0" err="1">
                <a:hlinkClick r:id="rId3" tooltip="Siemens"/>
              </a:rPr>
              <a:t>Siemens</a:t>
            </a:r>
            <a:r>
              <a:rPr lang="ru-RU" sz="2700" dirty="0"/>
              <a:t> разработку пригородного </a:t>
            </a:r>
            <a:r>
              <a:rPr lang="ru-RU" sz="2700" dirty="0" err="1"/>
              <a:t>двухсистемного</a:t>
            </a:r>
            <a:r>
              <a:rPr lang="ru-RU" sz="2700" dirty="0"/>
              <a:t> электропоезда, адаптированного к условиям России. Новые поезда планировалось использовать в </a:t>
            </a:r>
            <a:r>
              <a:rPr lang="ru-RU" sz="2700" dirty="0">
                <a:hlinkClick r:id="rId4" tooltip="Сочи"/>
              </a:rPr>
              <a:t>Сочи</a:t>
            </a:r>
            <a:r>
              <a:rPr lang="ru-RU" sz="2700" dirty="0"/>
              <a:t> для пригородных пассажирских перевозок во время </a:t>
            </a:r>
            <a:r>
              <a:rPr lang="ru-RU" sz="2700" dirty="0">
                <a:hlinkClick r:id="rId5" tooltip="Зимние Олимпийские игры 2014"/>
              </a:rPr>
              <a:t>Зимних Олимпийских игр 2014 года</a:t>
            </a:r>
            <a:r>
              <a:rPr lang="ru-RU" sz="2700" dirty="0"/>
              <a:t>, а затем частично передать на другие линии для беспересадочного обслуживания маршрутов, имеющих участки как с переменным, так и постоянным током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/>
              <a:t> 29 декабря 2009 года ОАО «</a:t>
            </a:r>
            <a:r>
              <a:rPr lang="ru-RU" sz="2700" dirty="0">
                <a:hlinkClick r:id="rId2" tooltip="Российские железные дороги"/>
              </a:rPr>
              <a:t>Российские железные дороги</a:t>
            </a:r>
            <a:r>
              <a:rPr lang="ru-RU" sz="2700" dirty="0"/>
              <a:t>» подписало контракт с немецкой компанией </a:t>
            </a:r>
            <a:r>
              <a:rPr lang="ru-RU" sz="2700" dirty="0" err="1">
                <a:hlinkClick r:id="rId3" tooltip="Siemens"/>
              </a:rPr>
              <a:t>Siemens</a:t>
            </a:r>
            <a:r>
              <a:rPr lang="ru-RU" sz="2700" dirty="0"/>
              <a:t> на поставку 54 электропоездов </a:t>
            </a:r>
            <a:r>
              <a:rPr lang="ru-RU" sz="2700" dirty="0" err="1"/>
              <a:t>Siemens</a:t>
            </a:r>
            <a:r>
              <a:rPr lang="ru-RU" sz="2700" dirty="0"/>
              <a:t> </a:t>
            </a:r>
            <a:r>
              <a:rPr lang="ru-RU" sz="2700" dirty="0" err="1"/>
              <a:t>Desiro</a:t>
            </a:r>
            <a:r>
              <a:rPr lang="ru-RU" sz="2700" dirty="0"/>
              <a:t> RUS стоимостью 410 млн евро. Эти электропоезда получили обозначение серии ЭС1 (электропоезд Сименс, 1-й тип). В целом же линейка локализованных для России поездов </a:t>
            </a:r>
            <a:r>
              <a:rPr lang="ru-RU" sz="2700" dirty="0" err="1"/>
              <a:t>Siemens</a:t>
            </a:r>
            <a:r>
              <a:rPr lang="ru-RU" sz="2700" dirty="0"/>
              <a:t> </a:t>
            </a:r>
            <a:r>
              <a:rPr lang="ru-RU" sz="2700" dirty="0" err="1"/>
              <a:t>Desiro</a:t>
            </a:r>
            <a:r>
              <a:rPr lang="ru-RU" sz="2700" dirty="0"/>
              <a:t> RUS получила коммерческое название «Ласточка</a:t>
            </a:r>
            <a:r>
              <a:rPr lang="ru-RU" sz="2700" dirty="0" smtClean="0"/>
              <a:t>»</a:t>
            </a:r>
            <a:r>
              <a:rPr lang="ru-RU" sz="2700" dirty="0"/>
              <a:t> Первый состав ЭС1-001 прибыл из порта </a:t>
            </a:r>
            <a:r>
              <a:rPr lang="ru-RU" sz="2700" dirty="0">
                <a:hlinkClick r:id="rId6" tooltip="Усть-Луга (порт)"/>
              </a:rPr>
              <a:t>Усть-Луга</a:t>
            </a:r>
            <a:r>
              <a:rPr lang="ru-RU" sz="2700" dirty="0"/>
              <a:t> 6 марта 2012 года в </a:t>
            </a:r>
            <a:r>
              <a:rPr lang="ru-RU" sz="2700" dirty="0" err="1">
                <a:hlinkClick r:id="rId7" tooltip="Моторвагонное депо Санкт-Петербург — Московское"/>
              </a:rPr>
              <a:t>моторвагонное</a:t>
            </a:r>
            <a:r>
              <a:rPr lang="ru-RU" sz="2700" dirty="0">
                <a:hlinkClick r:id="rId7" tooltip="Моторвагонное депо Санкт-Петербург — Московское"/>
              </a:rPr>
              <a:t> депо «Санкт-Петербург-Московское»</a:t>
            </a:r>
            <a:r>
              <a:rPr lang="ru-RU" sz="2700" dirty="0"/>
              <a:t> для проведения пусконаладочных работ, а затем был отправлен на </a:t>
            </a:r>
            <a:r>
              <a:rPr lang="ru-RU" sz="2700" dirty="0" smtClean="0"/>
              <a:t>испытания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887199" cy="6858000"/>
          </a:xfrm>
        </p:spPr>
        <p:txBody>
          <a:bodyPr>
            <a:normAutofit/>
          </a:bodyPr>
          <a:lstStyle/>
          <a:p>
            <a:r>
              <a:rPr lang="ru-RU" sz="2600" dirty="0"/>
              <a:t>В марте 2011 года </a:t>
            </a:r>
            <a:r>
              <a:rPr lang="ru-RU" sz="2600" dirty="0">
                <a:hlinkClick r:id="rId2" tooltip="Уральские локомотивы"/>
              </a:rPr>
              <a:t>ООО «Уральские локомотивы»</a:t>
            </a:r>
            <a:r>
              <a:rPr lang="ru-RU" sz="2600" dirty="0"/>
              <a:t> (</a:t>
            </a:r>
            <a:r>
              <a:rPr lang="ru-RU" sz="2600" dirty="0">
                <a:hlinkClick r:id="rId3" tooltip="Совместное предприятие"/>
              </a:rPr>
              <a:t>СП</a:t>
            </a:r>
            <a:r>
              <a:rPr lang="ru-RU" sz="2600" dirty="0"/>
              <a:t> «Сименс АГ» и </a:t>
            </a:r>
            <a:r>
              <a:rPr lang="ru-RU" sz="2600" dirty="0">
                <a:hlinkClick r:id="rId4" tooltip="Группа Синара"/>
              </a:rPr>
              <a:t>группы «</a:t>
            </a:r>
            <a:r>
              <a:rPr lang="ru-RU" sz="2600" dirty="0" err="1">
                <a:hlinkClick r:id="rId4" tooltip="Группа Синара"/>
              </a:rPr>
              <a:t>Синара</a:t>
            </a:r>
            <a:r>
              <a:rPr lang="ru-RU" sz="2600" dirty="0">
                <a:hlinkClick r:id="rId4" tooltip="Группа Синара"/>
              </a:rPr>
              <a:t>»</a:t>
            </a:r>
            <a:r>
              <a:rPr lang="ru-RU" sz="2600" dirty="0"/>
              <a:t>) и ООО «</a:t>
            </a:r>
            <a:r>
              <a:rPr lang="ru-RU" sz="2600" dirty="0">
                <a:hlinkClick r:id="rId5" tooltip="Аэроэкспресс"/>
              </a:rPr>
              <a:t>Аэроэкспресс</a:t>
            </a:r>
            <a:r>
              <a:rPr lang="ru-RU" sz="2600" dirty="0"/>
              <a:t>» создали </a:t>
            </a:r>
            <a:r>
              <a:rPr lang="ru-RU" sz="2600" dirty="0">
                <a:hlinkClick r:id="rId3" tooltip="Совместное предприятие"/>
              </a:rPr>
              <a:t>совместное предприятие</a:t>
            </a:r>
            <a:r>
              <a:rPr lang="ru-RU" sz="2600" dirty="0"/>
              <a:t> для локализации производства электропоездов в России. Производство составов было организовано на заводе «</a:t>
            </a:r>
            <a:r>
              <a:rPr lang="ru-RU" sz="2600" dirty="0">
                <a:hlinkClick r:id="rId2" tooltip="Уральские локомотивы"/>
              </a:rPr>
              <a:t>Уральские локомотивы</a:t>
            </a:r>
            <a:r>
              <a:rPr lang="ru-RU" sz="2600" dirty="0"/>
              <a:t>» в </a:t>
            </a:r>
            <a:r>
              <a:rPr lang="ru-RU" sz="2600" dirty="0">
                <a:hlinkClick r:id="rId6" tooltip="Верхняя Пышма"/>
              </a:rPr>
              <a:t>Верхней Пышме</a:t>
            </a:r>
            <a:r>
              <a:rPr lang="ru-RU" sz="2600" dirty="0"/>
              <a:t> (Свердловская область), ранее выпускавшем электровозы серий </a:t>
            </a:r>
            <a:r>
              <a:rPr lang="ru-RU" sz="2600" dirty="0">
                <a:hlinkClick r:id="rId7" tooltip="2ЭС6"/>
              </a:rPr>
              <a:t>2ЭС6</a:t>
            </a:r>
            <a:r>
              <a:rPr lang="ru-RU" sz="2600" dirty="0"/>
              <a:t> и </a:t>
            </a:r>
            <a:r>
              <a:rPr lang="ru-RU" sz="2600" dirty="0">
                <a:hlinkClick r:id="rId8" tooltip="2ЭС10"/>
              </a:rPr>
              <a:t>2ЭС10</a:t>
            </a:r>
            <a:r>
              <a:rPr lang="ru-RU" sz="2600" dirty="0"/>
              <a:t>. Запуск производства стартовал в конце 2013 года. 7 октября 2011 года ОАО «РЖД» разместили заказ на поставку 1,2 тыс. вагонов электропоездов «Ласточка» в исполнении только для постоянного тока. Эти электропоезда получили обозначение серии ЭС2Г (2-й тип, городской), буква Г была выбрана для того, чтобы отличать эти поезда от модернизированных в Сибири </a:t>
            </a:r>
            <a:r>
              <a:rPr lang="ru-RU" sz="2600" dirty="0">
                <a:hlinkClick r:id="rId9" tooltip="ЭР2"/>
              </a:rPr>
              <a:t>ЭР2</a:t>
            </a:r>
            <a:r>
              <a:rPr lang="ru-RU" sz="2600" dirty="0"/>
              <a:t>, получивших после модернизации обозначение серии ЭС2. Контракт подписали президент ОАО «РЖД» </a:t>
            </a:r>
            <a:r>
              <a:rPr lang="ru-RU" sz="2600" dirty="0">
                <a:hlinkClick r:id="rId10" tooltip="Якунин, Владимир Иванович"/>
              </a:rPr>
              <a:t>В. И. Якунин</a:t>
            </a:r>
            <a:r>
              <a:rPr lang="ru-RU" sz="2600" dirty="0"/>
              <a:t>, президент, председатель правления </a:t>
            </a:r>
            <a:r>
              <a:rPr lang="ru-RU" sz="2600" dirty="0" err="1"/>
              <a:t>Siemens</a:t>
            </a:r>
            <a:r>
              <a:rPr lang="ru-RU" sz="2600" dirty="0"/>
              <a:t> </a:t>
            </a:r>
            <a:r>
              <a:rPr lang="ru-RU" sz="2600" u="sng" dirty="0">
                <a:hlinkClick r:id="rId11"/>
              </a:rPr>
              <a:t>Петер </a:t>
            </a:r>
            <a:r>
              <a:rPr lang="ru-RU" sz="2600" u="sng" dirty="0" err="1">
                <a:hlinkClick r:id="rId11"/>
              </a:rPr>
              <a:t>Лешер</a:t>
            </a:r>
            <a:r>
              <a:rPr lang="ru-RU" sz="2600" dirty="0"/>
              <a:t> и президент ЗАО «Группа </a:t>
            </a:r>
            <a:r>
              <a:rPr lang="ru-RU" sz="2600" dirty="0" err="1"/>
              <a:t>Синара</a:t>
            </a:r>
            <a:r>
              <a:rPr lang="ru-RU" sz="2600" dirty="0"/>
              <a:t>» </a:t>
            </a:r>
            <a:r>
              <a:rPr lang="ru-RU" sz="2600" dirty="0">
                <a:hlinkClick r:id="rId12" tooltip="Пумпянский, Дмитрий Александрович"/>
              </a:rPr>
              <a:t>Дмитрий Пумпянский</a:t>
            </a:r>
            <a:r>
              <a:rPr lang="ru-RU" sz="2600" dirty="0"/>
              <a:t> на Международном железнодорожном бизнес-форуме «</a:t>
            </a:r>
            <a:r>
              <a:rPr lang="ru-RU" sz="2600" dirty="0">
                <a:hlinkClick r:id="rId13" tooltip="Экспо 1520"/>
              </a:rPr>
              <a:t>Экспо 1520</a:t>
            </a:r>
            <a:r>
              <a:rPr lang="ru-RU" sz="2600" dirty="0"/>
              <a:t>» в Щербинке.</a:t>
            </a:r>
          </a:p>
        </p:txBody>
      </p:sp>
    </p:spTree>
    <p:extLst>
      <p:ext uri="{BB962C8B-B14F-4D97-AF65-F5344CB8AC3E}">
        <p14:creationId xmlns:p14="http://schemas.microsoft.com/office/powerpoint/2010/main" val="71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10868891" cy="3782292"/>
          </a:xfrm>
        </p:spPr>
        <p:txBody>
          <a:bodyPr>
            <a:normAutofit fontScale="90000"/>
          </a:bodyPr>
          <a:lstStyle/>
          <a:p>
            <a:r>
              <a:rPr lang="ru-RU" sz="4400" b="1" dirty="0" err="1"/>
              <a:t>Характиристика</a:t>
            </a:r>
            <a:r>
              <a:rPr lang="ru-RU" sz="4400" b="1" dirty="0"/>
              <a:t> вагонов </a:t>
            </a:r>
            <a:r>
              <a:rPr lang="ru-RU" sz="4400" b="1" dirty="0" smtClean="0"/>
              <a:t>Ласточки</a:t>
            </a:r>
            <a:r>
              <a:rPr lang="ru-RU" sz="4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Посадочные </a:t>
            </a:r>
            <a:r>
              <a:rPr lang="ru-RU" dirty="0"/>
              <a:t>места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-409 </a:t>
            </a:r>
            <a:r>
              <a:rPr lang="ru-RU" dirty="0"/>
              <a:t>посадочных </a:t>
            </a:r>
            <a:r>
              <a:rPr lang="ru-RU" dirty="0" smtClean="0"/>
              <a:t>мест.</a:t>
            </a:r>
            <a:br>
              <a:rPr lang="ru-RU" dirty="0" smtClean="0"/>
            </a:br>
            <a:r>
              <a:rPr lang="ru-RU" dirty="0" smtClean="0"/>
              <a:t>-4 </a:t>
            </a:r>
            <a:r>
              <a:rPr lang="ru-RU" dirty="0"/>
              <a:t>места для пассажиров с ограниченной </a:t>
            </a:r>
            <a:r>
              <a:rPr lang="ru-RU" dirty="0" smtClean="0"/>
              <a:t>активностью.</a:t>
            </a:r>
            <a:br>
              <a:rPr lang="ru-RU" dirty="0" smtClean="0"/>
            </a:br>
            <a:r>
              <a:rPr lang="ru-RU" dirty="0" smtClean="0"/>
              <a:t>-30 </a:t>
            </a:r>
            <a:r>
              <a:rPr lang="ru-RU" dirty="0"/>
              <a:t>откидных </a:t>
            </a:r>
            <a:r>
              <a:rPr lang="ru-RU" dirty="0" smtClean="0"/>
              <a:t>мест.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" y="3311597"/>
            <a:ext cx="4468090" cy="2756694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2316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Объект 7" descr="F:\ласточка\cmgWXbWnzh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3270738"/>
            <a:ext cx="4149969" cy="282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>
                <a:hlinkClick r:id="rId2"/>
              </a:rPr>
              <a:t>Р</a:t>
            </a:r>
            <a:r>
              <a:rPr lang="ru-RU" sz="4000" b="1" u="sng" dirty="0" smtClean="0">
                <a:hlinkClick r:id="rId2"/>
              </a:rPr>
              <a:t>асположение </a:t>
            </a:r>
            <a:r>
              <a:rPr lang="ru-RU" sz="4000" b="1" u="sng" dirty="0">
                <a:hlinkClick r:id="rId2"/>
              </a:rPr>
              <a:t>мест в вагоне поезда </a:t>
            </a:r>
            <a:r>
              <a:rPr lang="ru-RU" sz="4000" b="1" u="sng" dirty="0" smtClean="0">
                <a:hlinkClick r:id="rId2"/>
              </a:rPr>
              <a:t>Ласточка</a:t>
            </a:r>
            <a:r>
              <a:rPr lang="ru-RU" sz="40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5" y="2202152"/>
            <a:ext cx="7943966" cy="4427248"/>
          </a:xfrm>
        </p:spPr>
      </p:pic>
    </p:spTree>
    <p:extLst>
      <p:ext uri="{BB962C8B-B14F-4D97-AF65-F5344CB8AC3E}">
        <p14:creationId xmlns:p14="http://schemas.microsoft.com/office/powerpoint/2010/main" val="34620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1862" y="-4572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66662"/>
              </p:ext>
            </p:extLst>
          </p:nvPr>
        </p:nvGraphicFramePr>
        <p:xfrm>
          <a:off x="-114565" y="-750279"/>
          <a:ext cx="12001765" cy="712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74">
                  <a:extLst>
                    <a:ext uri="{9D8B030D-6E8A-4147-A177-3AD203B41FA5}">
                      <a16:colId xmlns:a16="http://schemas.microsoft.com/office/drawing/2014/main" xmlns="" val="1585073940"/>
                    </a:ext>
                  </a:extLst>
                </a:gridCol>
                <a:gridCol w="2389460">
                  <a:extLst>
                    <a:ext uri="{9D8B030D-6E8A-4147-A177-3AD203B41FA5}">
                      <a16:colId xmlns:a16="http://schemas.microsoft.com/office/drawing/2014/main" xmlns="" val="2392892484"/>
                    </a:ext>
                  </a:extLst>
                </a:gridCol>
                <a:gridCol w="5597531">
                  <a:extLst>
                    <a:ext uri="{9D8B030D-6E8A-4147-A177-3AD203B41FA5}">
                      <a16:colId xmlns:a16="http://schemas.microsoft.com/office/drawing/2014/main" xmlns="" val="132878928"/>
                    </a:ext>
                  </a:extLst>
                </a:gridCol>
              </a:tblGrid>
              <a:tr h="62548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вагона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 в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Специальные места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731707"/>
                  </a:ext>
                </a:extLst>
              </a:tr>
              <a:tr h="1662270">
                <a:tc>
                  <a:txBody>
                    <a:bodyPr/>
                    <a:lstStyle/>
                    <a:p>
                      <a:pPr algn="ctr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 1 (вагон 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 места для инвалидов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мест с откидными сидениями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универсальный туалет для пассажиров с ограниченной активностью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302842"/>
                  </a:ext>
                </a:extLst>
              </a:tr>
              <a:tr h="67534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 2 (вагон 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места с откидными сидениями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611503"/>
                  </a:ext>
                </a:extLst>
              </a:tr>
              <a:tr h="67534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 3 (вагон 8)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места с откидными сидениями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7646973"/>
                  </a:ext>
                </a:extLst>
              </a:tr>
              <a:tr h="67534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 4 (вагон 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места с откидными сидениями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55270"/>
                  </a:ext>
                </a:extLst>
              </a:tr>
              <a:tr h="166227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вагон 5 (вагон 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места для инвалидов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мест с откидными сидениями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-универсальный туалет для пассажиров с ограниченной активностью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298768"/>
                  </a:ext>
                </a:extLst>
              </a:tr>
              <a:tr h="57579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6029948"/>
                  </a:ext>
                </a:extLst>
              </a:tr>
              <a:tr h="57579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в сдвоенном составе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132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2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2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Механическая </a:t>
            </a:r>
            <a:r>
              <a:rPr lang="ru-RU" b="1" dirty="0" smtClean="0"/>
              <a:t>часть</a:t>
            </a:r>
            <a:r>
              <a:rPr lang="ru-RU" sz="4000" b="1" dirty="0" smtClean="0"/>
              <a:t>: Кузова</a:t>
            </a:r>
            <a:r>
              <a:rPr lang="ru-RU" sz="2300" dirty="0"/>
              <a:t> </a:t>
            </a:r>
            <a:r>
              <a:rPr lang="ru-RU" sz="2300" dirty="0" smtClean="0">
                <a:hlinkClick r:id="rId2"/>
              </a:rPr>
              <a:t>вагонов</a:t>
            </a:r>
            <a:r>
              <a:rPr lang="ru-RU" sz="2300" dirty="0" smtClean="0"/>
              <a:t> </a:t>
            </a:r>
            <a:r>
              <a:rPr lang="ru-RU" sz="2300" dirty="0"/>
              <a:t>изготовлены из </a:t>
            </a:r>
            <a:r>
              <a:rPr lang="ru-RU" sz="2300" dirty="0" smtClean="0"/>
              <a:t>закрытых алюминиевых </a:t>
            </a:r>
            <a:r>
              <a:rPr lang="ru-RU" sz="2300" dirty="0"/>
              <a:t>экструдированных </a:t>
            </a:r>
            <a:r>
              <a:rPr lang="ru-RU" sz="2300" dirty="0" smtClean="0"/>
              <a:t>профилей. Эта </a:t>
            </a:r>
            <a:r>
              <a:rPr lang="ru-RU" sz="2300" dirty="0"/>
              <a:t>облегчённая конструкция дополнительно усилена в связи с увеличением </a:t>
            </a:r>
            <a:r>
              <a:rPr lang="ru-RU" sz="2300" dirty="0" smtClean="0"/>
              <a:t>габаритов </a:t>
            </a:r>
            <a:r>
              <a:rPr lang="ru-RU" sz="2300" dirty="0"/>
              <a:t> и рассчитана на нагрузку при максимальной пассажировместимости</a:t>
            </a:r>
            <a:r>
              <a:rPr lang="ru-RU" sz="2300" dirty="0" smtClean="0"/>
              <a:t>.</a:t>
            </a:r>
            <a:r>
              <a:rPr lang="ru-RU" sz="2300" dirty="0"/>
              <a:t> При проектировании монтажных объёмов была применена концепция поезда с высоким уровнем </a:t>
            </a:r>
            <a:r>
              <a:rPr lang="ru-RU" sz="2300" dirty="0" smtClean="0"/>
              <a:t>пола.</a:t>
            </a:r>
            <a:r>
              <a:rPr lang="ru-RU" sz="2300" dirty="0"/>
              <a:t> Компоненты тягового привода и вспомогательное оборудование размещены на крыше или в </a:t>
            </a:r>
            <a:r>
              <a:rPr lang="ru-RU" sz="2300" dirty="0" err="1"/>
              <a:t>подкузовном</a:t>
            </a:r>
            <a:r>
              <a:rPr lang="ru-RU" sz="2300" dirty="0"/>
              <a:t> пространстве. Переходы между вагонами герметично изолированы от внешнего пространства резиновой гармошкой, что обеспечивает изоляцию от проникновения внутрь поезда холода, пыли и </a:t>
            </a:r>
            <a:r>
              <a:rPr lang="ru-RU" sz="2300" dirty="0" smtClean="0"/>
              <a:t>осадков.</a:t>
            </a:r>
            <a:br>
              <a:rPr lang="ru-RU" sz="2300" dirty="0" smtClean="0"/>
            </a:br>
            <a:r>
              <a:rPr lang="ru-RU" sz="2300" dirty="0"/>
              <a:t>С учётом того, что российские железные дороги имеют большие габариты приближения строений, чем в странах Европы, габариты вагонов поездов </a:t>
            </a:r>
            <a:r>
              <a:rPr lang="ru-RU" sz="2300" dirty="0" err="1"/>
              <a:t>Desiro</a:t>
            </a:r>
            <a:r>
              <a:rPr lang="ru-RU" sz="2300" dirty="0"/>
              <a:t> RUS были увеличены в сравнении с базовой платформой </a:t>
            </a:r>
            <a:r>
              <a:rPr lang="ru-RU" sz="2300" dirty="0" err="1"/>
              <a:t>Desiro</a:t>
            </a:r>
            <a:r>
              <a:rPr lang="ru-RU" sz="2300" dirty="0"/>
              <a:t> ML для наибольшей пассажировместимости. Благодаря увеличению габаритов и </a:t>
            </a:r>
            <a:r>
              <a:rPr lang="ru-RU" sz="2300" dirty="0" err="1"/>
              <a:t>бестамбурному</a:t>
            </a:r>
            <a:r>
              <a:rPr lang="ru-RU" sz="2300" dirty="0"/>
              <a:t> исполнению пассажирских вагонов удалось обеспечить </a:t>
            </a:r>
            <a:r>
              <a:rPr lang="ru-RU" sz="2300" dirty="0" err="1"/>
              <a:t>пассажировместимость</a:t>
            </a:r>
            <a:r>
              <a:rPr lang="ru-RU" sz="2300" dirty="0"/>
              <a:t>, которая при полном использовании пространства сравнима с </a:t>
            </a:r>
            <a:r>
              <a:rPr lang="ru-RU" sz="2300" dirty="0" err="1"/>
              <a:t>пассажировместимостью</a:t>
            </a:r>
            <a:r>
              <a:rPr lang="ru-RU" sz="2300" dirty="0"/>
              <a:t> двухэтажных вагонов, эксплуатирующихся в странах Европы. Ширина кузовов вагонов </a:t>
            </a:r>
            <a:r>
              <a:rPr lang="ru-RU" sz="2300" dirty="0" err="1"/>
              <a:t>Desiro</a:t>
            </a:r>
            <a:r>
              <a:rPr lang="ru-RU" sz="2300" dirty="0"/>
              <a:t> RUS была оптимально адаптирована к российскому габариту приближения строений, позволяя обеспечить минимальное расстояние между пассажирской платформой и вагоном, тем самым минимизируя риск падения пассажиров при входе и выходе из вагона на высокие платформы в щель между платформой и поездом. Длина головного вагона поезда составляет 26 м, длина прицепного — 24,8 м, ширина вагонов — 3,48 м, высота вагонов — 4,85 м. Общая длина состава составляет 126,46 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10598727" cy="40316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Двери.</a:t>
            </a:r>
            <a:br>
              <a:rPr lang="ru-RU" b="1" dirty="0" smtClean="0"/>
            </a:br>
            <a:r>
              <a:rPr lang="ru-RU" sz="2400" dirty="0"/>
              <a:t>Каждый вагон поезда оснащён двустворчатыми дверями </a:t>
            </a:r>
            <a:r>
              <a:rPr lang="ru-RU" sz="2400" dirty="0" err="1"/>
              <a:t>прислонно</a:t>
            </a:r>
            <a:r>
              <a:rPr lang="ru-RU" sz="2400" dirty="0"/>
              <a:t>-сдвижного типа для пассажиров, по две с каждой стороны вагона. Компоновка зон входа/выхода в вагонах поезда рассчитана на российские посадочные платформы (высота 200, 1100 и 1300 мм). Ширина дверного прохода составляет 1300 мм, высота — 2050 мм. В закрытом состоянии двери плотно прилегают к внешней облицовке поезда, в открытом выступают наружу и сдвигаются вбок от прохода. Установленные по контуру дверей уплотнительные профили двойного значения обеспечивают герметичность, не пропуская пыль и влагу. Пассажирские двери оборудованы кнопками на внешней и внутренней стороне вагона для открытия дверей по требованию пассажира в режиме готовности открытия по требованию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Объект 6" descr="F:\ласточка\1d7O-YAcsDQ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6" y="4360985"/>
            <a:ext cx="3434862" cy="208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F:\ласточка\jGNiAghpZ4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5" y="4380370"/>
            <a:ext cx="3587261" cy="213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180</Words>
  <Application>Microsoft Office PowerPoint</Application>
  <PresentationFormat>Произвольный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ГБПОУ КК Новороссийский профессиональный техникум   Презентация на тему Электропоезд «Ласточка»</vt:lpstr>
      <vt:lpstr>Вот как сегодня выглядит электропоезд «Ласточка»</vt:lpstr>
      <vt:lpstr>Проектирование и начало производства электропоезда. В 2009 году ОАО «Российские железные дороги» заказало компании Siemens разработку пригородного двухсистемного электропоезда, адаптированного к условиям России. Новые поезда планировалось использовать в Сочи для пригородных пассажирских перевозок во время Зимних Олимпийских игр 2014 года, а затем частично передать на другие линии для беспересадочного обслуживания маршрутов, имеющих участки как с переменным, так и постоянным током.  29 декабря 2009 года ОАО «Российские железные дороги» подписало контракт с немецкой компанией Siemens на поставку 54 электропоездов Siemens Desiro RUS стоимостью 410 млн евро. Эти электропоезда получили обозначение серии ЭС1 (электропоезд Сименс, 1-й тип). В целом же линейка локализованных для России поездов Siemens Desiro RUS получила коммерческое название «Ласточка» Первый состав ЭС1-001 прибыл из порта Усть-Луга 6 марта 2012 года в моторвагонное депо «Санкт-Петербург-Московское» для проведения пусконаладочных работ, а затем был отправлен на испытания </vt:lpstr>
      <vt:lpstr>В марте 2011 года ООО «Уральские локомотивы» (СП «Сименс АГ» и группы «Синара») и ООО «Аэроэкспресс» создали совместное предприятие для локализации производства электропоездов в России. Производство составов было организовано на заводе «Уральские локомотивы» в Верхней Пышме (Свердловская область), ранее выпускавшем электровозы серий 2ЭС6 и 2ЭС10. Запуск производства стартовал в конце 2013 года. 7 октября 2011 года ОАО «РЖД» разместили заказ на поставку 1,2 тыс. вагонов электропоездов «Ласточка» в исполнении только для постоянного тока. Эти электропоезда получили обозначение серии ЭС2Г (2-й тип, городской), буква Г была выбрана для того, чтобы отличать эти поезда от модернизированных в Сибири ЭР2, получивших после модернизации обозначение серии ЭС2. Контракт подписали президент ОАО «РЖД» В. И. Якунин, президент, председатель правления Siemens Петер Лешер и президент ЗАО «Группа Синара» Дмитрий Пумпянский на Международном железнодорожном бизнес-форуме «Экспо 1520» в Щербинке.</vt:lpstr>
      <vt:lpstr>Характиристика вагонов Ласточки. Посадочные места: -409 посадочных мест. -4 места для пассажиров с ограниченной активностью. -30 откидных мест. </vt:lpstr>
      <vt:lpstr>Расположение мест в вагоне поезда Ласточка.</vt:lpstr>
      <vt:lpstr>Презентация PowerPoint</vt:lpstr>
      <vt:lpstr>Механическая часть: Кузова вагонов изготовлены из закрытых алюминиевых экструдированных профилей. Эта облегчённая конструкция дополнительно усилена в связи с увеличением габаритов  и рассчитана на нагрузку при максимальной пассажировместимости. При проектировании монтажных объёмов была применена концепция поезда с высоким уровнем пола. Компоненты тягового привода и вспомогательное оборудование размещены на крыше или в подкузовном пространстве. Переходы между вагонами герметично изолированы от внешнего пространства резиновой гармошкой, что обеспечивает изоляцию от проникновения внутрь поезда холода, пыли и осадков. С учётом того, что российские железные дороги имеют большие габариты приближения строений, чем в странах Европы, габариты вагонов поездов Desiro RUS были увеличены в сравнении с базовой платформой Desiro ML для наибольшей пассажировместимости. Благодаря увеличению габаритов и бестамбурному исполнению пассажирских вагонов удалось обеспечить пассажировместимость, которая при полном использовании пространства сравнима с пассажировместимостью двухэтажных вагонов, эксплуатирующихся в странах Европы. Ширина кузовов вагонов Desiro RUS была оптимально адаптирована к российскому габариту приближения строений, позволяя обеспечить минимальное расстояние между пассажирской платформой и вагоном, тем самым минимизируя риск падения пассажиров при входе и выходе из вагона на высокие платформы в щель между платформой и поездом. Длина головного вагона поезда составляет 26 м, длина прицепного — 24,8 м, ширина вагонов — 3,48 м, высота вагонов — 4,85 м. Общая длина состава составляет 126,46 м  </vt:lpstr>
      <vt:lpstr>Двери. Каждый вагон поезда оснащён двустворчатыми дверями прислонно-сдвижного типа для пассажиров, по две с каждой стороны вагона. Компоновка зон входа/выхода в вагонах поезда рассчитана на российские посадочные платформы (высота 200, 1100 и 1300 мм). Ширина дверного прохода составляет 1300 мм, высота — 2050 мм. В закрытом состоянии двери плотно прилегают к внешней облицовке поезда, в открытом выступают наружу и сдвигаются вбок от прохода. Установленные по контуру дверей уплотнительные профили двойного значения обеспечивают герметичность, не пропуская пыль и влагу. Пассажирские двери оборудованы кнопками на внешней и внутренней стороне вагона для открытия дверей по требованию пассажира в режиме готовности открытия по требованию </vt:lpstr>
      <vt:lpstr>Тележки и тяговый привод. Тележки электропоезда Desiro RUS, спроектированные для колеи шириной 1520 мм с учётом требований РЖД, таких как возможность прохождения поездом кривых малого радиуса (например, в депо), выполнены на базе семейства SF-500, которое послужило основой при разработке тележек для поездов ЭВС1/ЭВС2 «Сапсан». Они имеют двухступенчатое рессорное подвешивание. В первой ступени применяются цилиндрические винтовые пружины, резиновые и резино-металлические элементы. Во второй ступени используются пневматические рессоры с автоматическим регулированием давления, что позволяет менять относительную высоту пола в зависимости от загрузки вагонов пассажирами и поддерживать постоянный уровень пола над уровнем головки рельса, а также автоматически регулировать тормозную эффективность поезда Все колёсные пары головных вагонов являются моторными. Тяговый привод, расположенный на моторных тележках, имеет опорно-рамное расположение асинхронных тяговых двигателей с электрической изоляцией от рамы тележки и опорно-осевое расположение тягового редуктора с передачей реактивного усилия на раму тележки через подвеску с упругими блоками. Двухступенчатый тяговый редуктор расположен на оси моторной колёсной пары. </vt:lpstr>
      <vt:lpstr>Тяговое усилие от двигателя к редуктору передаётся посредством зубчатой муфты, обеспечивающей возможность взаимных смещений двигателя и редуктора, передаточное отношение редуктора составляет 4,85. Промежуточные вагоны оснащены немоторными тележками</vt:lpstr>
      <vt:lpstr>Кабина машиниста. Кабина машиниста выполнена с учётом требований по ведению поезда в одно лицо. Конструкция кабины обеспечивает безопасность поездной бригады и безопасное и эффективное управление электропоездом. Машинистможет управлять поездом как стоя, так и сидя. Система управления поездом Desiro RUS состоит из компонентов оправдавшей себя в эксплуатации технологии Sibas 32, используемой для поездной информационной шины Электропоезда оснащены специальной системой автоведения, которая выбирает оптимальные с точки зрения энергопотребления, комфорта для пассажиров и времени хода режимы тяги и торможения. При этом машинист может в любое время перейти на ручное управление. Также поддержку машинисту оказывает система торможения, которая по умолчанию использует рекуперативное электрическое торможение, а при его неэффективности включает реостатное торможение. При недостаточной силе электрического торможения система автоматически подключает прямое электропневматическое торможение (смешанный режим)    </vt:lpstr>
      <vt:lpstr>Город-герой Новороссийск Берег России начинается здесь!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Электропоезд Ласточка</dc:title>
  <dc:creator>Пользователь</dc:creator>
  <cp:lastModifiedBy>Завуч</cp:lastModifiedBy>
  <cp:revision>15</cp:revision>
  <dcterms:created xsi:type="dcterms:W3CDTF">2018-04-01T09:45:14Z</dcterms:created>
  <dcterms:modified xsi:type="dcterms:W3CDTF">2007-12-12T05:34:06Z</dcterms:modified>
</cp:coreProperties>
</file>