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SNS" TargetMode="External"/><Relationship Id="rId2" Type="http://schemas.openxmlformats.org/officeDocument/2006/relationships/hyperlink" Target="https://ru.wikipedia.org/wiki/Nordic_7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s://ru.wikipedia.org/wiki/NIS_(%D0%BA%D1%80%D0%B5%D0%BF%D0%BB%D0%B5%D0%BD%D0%B8%D0%B5)" TargetMode="External"/><Relationship Id="rId4" Type="http://schemas.openxmlformats.org/officeDocument/2006/relationships/hyperlink" Target="https://ru.wikipedia.org/wiki/NN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0%B5%D0%BB%D0%B5%D0%BC%D0%B0%D1%80%D0%BA%D0%B8%D0%BD%D0%B3_(%D0%B3%D0%BE%D1%80%D0%BD%D1%8B%D0%B5_%D0%BB%D1%8B%D0%B6%D0%B8)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1%8B%D0%B6%D0%BD%D1%8F" TargetMode="External"/><Relationship Id="rId2" Type="http://schemas.openxmlformats.org/officeDocument/2006/relationships/hyperlink" Target="https://ru.wikipedia.org/wiki/%D0%9B%D1%8B%D0%B6%D0%B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D%D0%B5%D0%B3" TargetMode="External"/><Relationship Id="rId2" Type="http://schemas.openxmlformats.org/officeDocument/2006/relationships/hyperlink" Target="https://ru.wikipedia.org/wiki/%D0%A7%D0%B5%D0%BB%D0%BE%D0%B2%D0%B5%D0%B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5%D1%80%D0%B5%D0%BD%D0%B0%D0%B4%D0%B0_%D1%81%D0%BE%D0%BB%D0%BD%D0%B5%D1%87%D0%BD%D0%BE%D0%B9_%D0%B4%D0%BE%D0%BB%D0%B8%D0%BD%D1%8B" TargetMode="External"/><Relationship Id="rId2" Type="http://schemas.openxmlformats.org/officeDocument/2006/relationships/hyperlink" Target="https://ru.wikipedia.org/wiki/%D0%93%D0%BE%D1%80%D0%BD%D1%8B%D0%B5_%D0%BB%D1%8B%D0%B6%D0%B8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001000" cy="2664296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latin typeface="Arial Black" panose="020B0A04020102020204" pitchFamily="34" charset="0"/>
                <a:ea typeface="BatangChe" panose="02030609000101010101" pitchFamily="49" charset="-127"/>
              </a:rPr>
              <a:t>Лыжи</a:t>
            </a:r>
            <a:endParaRPr lang="ru-RU" sz="9600" b="1" i="1" dirty="0">
              <a:latin typeface="Arial Black" panose="020B0A04020102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0928"/>
            <a:ext cx="4968552" cy="3726414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836696" y="6741368"/>
            <a:ext cx="6400800" cy="6794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279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i="1" dirty="0" smtClean="0">
                <a:solidFill>
                  <a:srgbClr val="252525"/>
                </a:solidFill>
                <a:latin typeface="Arial"/>
              </a:rPr>
              <a:t>       Жёсткие </a:t>
            </a:r>
            <a:r>
              <a:rPr lang="ru-RU" sz="2000" b="1" i="1" dirty="0">
                <a:solidFill>
                  <a:srgbClr val="252525"/>
                </a:solidFill>
                <a:latin typeface="Arial"/>
              </a:rPr>
              <a:t>крепления — при их использовании ботинок «намертво» соединён носком с лыжами, что позволяет лучше их контролировать. Именно жёсткие крепления сейчас повсеместно используются. В настоящее время выпускается три системы креплений — </a:t>
            </a:r>
            <a:r>
              <a:rPr lang="ru-RU" sz="2000" b="1" i="1" dirty="0" err="1">
                <a:solidFill>
                  <a:srgbClr val="FF0000"/>
                </a:solidFill>
                <a:latin typeface="Arial"/>
                <a:hlinkClick r:id="rId2" tooltip="Nordic 75"/>
              </a:rPr>
              <a:t>Nordic</a:t>
            </a:r>
            <a:r>
              <a:rPr lang="ru-RU" sz="2000" b="1" i="1" dirty="0">
                <a:solidFill>
                  <a:srgbClr val="FF0000"/>
                </a:solidFill>
                <a:latin typeface="Arial"/>
                <a:hlinkClick r:id="rId2" tooltip="Nordic 75"/>
              </a:rPr>
              <a:t> 75</a:t>
            </a:r>
            <a:r>
              <a:rPr lang="ru-RU" sz="2000" b="1" i="1" dirty="0">
                <a:solidFill>
                  <a:srgbClr val="252525"/>
                </a:solidFill>
                <a:latin typeface="Arial"/>
              </a:rPr>
              <a:t> (всем знакомая в СССР), </a:t>
            </a:r>
            <a:r>
              <a:rPr lang="ru-RU" sz="2000" b="1" i="1" dirty="0">
                <a:solidFill>
                  <a:srgbClr val="0B0080"/>
                </a:solidFill>
                <a:latin typeface="Arial"/>
                <a:hlinkClick r:id="rId3" tooltip="SNS"/>
              </a:rPr>
              <a:t>SNS</a:t>
            </a:r>
            <a:r>
              <a:rPr lang="ru-RU" sz="2000" b="1" i="1" dirty="0">
                <a:solidFill>
                  <a:srgbClr val="252525"/>
                </a:solidFill>
                <a:latin typeface="Arial"/>
              </a:rPr>
              <a:t>, </a:t>
            </a:r>
            <a:r>
              <a:rPr lang="ru-RU" sz="2000" b="1" i="1" dirty="0">
                <a:solidFill>
                  <a:srgbClr val="0B0080"/>
                </a:solidFill>
                <a:latin typeface="Arial"/>
                <a:hlinkClick r:id="rId4" tooltip="NNN"/>
              </a:rPr>
              <a:t>NNN</a:t>
            </a:r>
            <a:r>
              <a:rPr lang="ru-RU" sz="2000" b="1" i="1" dirty="0">
                <a:solidFill>
                  <a:srgbClr val="252525"/>
                </a:solidFill>
                <a:latin typeface="Arial"/>
              </a:rPr>
              <a:t> и её новая версия </a:t>
            </a:r>
            <a:r>
              <a:rPr lang="ru-RU" sz="2000" b="1" i="1" dirty="0">
                <a:solidFill>
                  <a:srgbClr val="0B0080"/>
                </a:solidFill>
                <a:latin typeface="Arial"/>
                <a:hlinkClick r:id="rId5" tooltip="NIS (крепление)"/>
              </a:rPr>
              <a:t>NIS</a:t>
            </a:r>
            <a:r>
              <a:rPr lang="ru-RU" sz="2000" b="1" i="1" dirty="0">
                <a:solidFill>
                  <a:srgbClr val="252525"/>
                </a:solidFill>
                <a:latin typeface="Arial"/>
              </a:rPr>
              <a:t>.</a:t>
            </a:r>
            <a:br>
              <a:rPr lang="ru-RU" sz="2000" b="1" i="1" dirty="0">
                <a:solidFill>
                  <a:srgbClr val="252525"/>
                </a:solidFill>
                <a:latin typeface="Arial"/>
              </a:rPr>
            </a:br>
            <a:r>
              <a:rPr lang="ru-RU" sz="2000" b="1" i="1" dirty="0">
                <a:solidFill>
                  <a:srgbClr val="252525"/>
                </a:solidFill>
                <a:latin typeface="Arial"/>
              </a:rPr>
              <a:t>Горнолыжные крепления — эти специфичные крепления полностью фиксируют ботинок относительно лыжи, что необходимо для управления на больших скоростях, развиваемых спортсменами при спуске с гор. Характерная особенность этих креплений — способность освободить ботинок при критических нагрузках, чтобы предохранить человека от тяжёлых травм, переломов.</a:t>
            </a:r>
            <a:r>
              <a:rPr lang="ru-RU" dirty="0">
                <a:solidFill>
                  <a:srgbClr val="252525"/>
                </a:solidFill>
                <a:latin typeface="Arial"/>
              </a:rPr>
              <a:t/>
            </a:r>
            <a:br>
              <a:rPr lang="ru-RU" dirty="0">
                <a:solidFill>
                  <a:srgbClr val="252525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694112" cy="23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>
                <a:solidFill>
                  <a:srgbClr val="252525"/>
                </a:solidFill>
                <a:latin typeface="Arial"/>
              </a:rPr>
              <a:t>Помимо этих основных разновидностей, существуют редко встречающиеся варианты:</a:t>
            </a:r>
            <a:br>
              <a:rPr lang="ru-RU" sz="2200" b="1" i="1" dirty="0">
                <a:solidFill>
                  <a:srgbClr val="252525"/>
                </a:solidFill>
                <a:latin typeface="Arial"/>
              </a:rPr>
            </a:br>
            <a:r>
              <a:rPr lang="ru-RU" sz="2200" b="1" i="1" dirty="0">
                <a:solidFill>
                  <a:srgbClr val="252525"/>
                </a:solidFill>
                <a:latin typeface="Arial"/>
              </a:rPr>
              <a:t>Горнолыжные крепления </a:t>
            </a:r>
            <a:r>
              <a:rPr lang="ru-RU" sz="2200" b="1" i="1" dirty="0" err="1">
                <a:solidFill>
                  <a:srgbClr val="0B0080"/>
                </a:solidFill>
                <a:latin typeface="Arial"/>
                <a:hlinkClick r:id="rId2" tooltip="Телемаркинг (горные лыжи)"/>
              </a:rPr>
              <a:t>телемарк</a:t>
            </a:r>
            <a:r>
              <a:rPr lang="ru-RU" sz="2200" b="1" i="1" dirty="0">
                <a:solidFill>
                  <a:srgbClr val="252525"/>
                </a:solidFill>
                <a:latin typeface="Arial"/>
              </a:rPr>
              <a:t> — похожие на горнолыжные крепления, обладают специфичными свойствами, необходимыми для спуска в стиле </a:t>
            </a:r>
            <a:r>
              <a:rPr lang="ru-RU" sz="2200" b="1" i="1" dirty="0" err="1">
                <a:solidFill>
                  <a:srgbClr val="0B0080"/>
                </a:solidFill>
                <a:latin typeface="Arial"/>
                <a:hlinkClick r:id="rId2" tooltip="Телемаркинг (горные лыжи)"/>
              </a:rPr>
              <a:t>телемарк</a:t>
            </a:r>
            <a:r>
              <a:rPr lang="ru-RU" sz="2200" b="1" i="1" dirty="0">
                <a:solidFill>
                  <a:srgbClr val="252525"/>
                </a:solidFill>
                <a:latin typeface="Arial"/>
              </a:rPr>
              <a:t>.</a:t>
            </a:r>
            <a:br>
              <a:rPr lang="ru-RU" sz="2200" b="1" i="1" dirty="0">
                <a:solidFill>
                  <a:srgbClr val="252525"/>
                </a:solidFill>
                <a:latin typeface="Arial"/>
              </a:rPr>
            </a:br>
            <a:r>
              <a:rPr lang="ru-RU" sz="2200" b="1" i="1" dirty="0">
                <a:solidFill>
                  <a:srgbClr val="252525"/>
                </a:solidFill>
                <a:latin typeface="Arial"/>
              </a:rPr>
              <a:t>Крепления </a:t>
            </a:r>
            <a:r>
              <a:rPr lang="ru-RU" sz="2200" b="1" i="1" dirty="0" err="1">
                <a:solidFill>
                  <a:srgbClr val="252525"/>
                </a:solidFill>
                <a:latin typeface="Arial"/>
              </a:rPr>
              <a:t>skitour</a:t>
            </a:r>
            <a:r>
              <a:rPr lang="ru-RU" sz="2200" b="1" i="1" dirty="0">
                <a:solidFill>
                  <a:srgbClr val="252525"/>
                </a:solidFill>
                <a:latin typeface="Arial"/>
              </a:rPr>
              <a:t> — промежуточный вариант между жёсткими и горнолыжными креплениями, позволяют комфортно передвигаться по равнине, при этом ботинок прикреплён к лыже только носком, а также предоставляют возможность зафиксировать пятку для горнолыжного спуска. Обладают способностью освобождать ботинок при критических нагрузках, как и горнолыжные.</a:t>
            </a:r>
            <a:br>
              <a:rPr lang="ru-RU" sz="2200" b="1" i="1" dirty="0">
                <a:solidFill>
                  <a:srgbClr val="252525"/>
                </a:solidFill>
                <a:latin typeface="Arial"/>
              </a:rPr>
            </a:br>
            <a:r>
              <a:rPr lang="ru-RU" sz="2200" b="1" i="1" dirty="0">
                <a:solidFill>
                  <a:srgbClr val="252525"/>
                </a:solidFill>
                <a:latin typeface="Arial"/>
              </a:rPr>
              <a:t>Прыжковые крепления — модификация креплений для прыжкового спорта.</a:t>
            </a:r>
            <a:r>
              <a:rPr lang="ru-RU" dirty="0">
                <a:solidFill>
                  <a:srgbClr val="252525"/>
                </a:solidFill>
                <a:latin typeface="Arial"/>
              </a:rPr>
              <a:t/>
            </a:r>
            <a:br>
              <a:rPr lang="ru-RU" dirty="0">
                <a:solidFill>
                  <a:srgbClr val="252525"/>
                </a:solidFill>
                <a:latin typeface="Arial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2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1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КОНЕЦ</a:t>
            </a:r>
            <a:endParaRPr lang="ru-RU" sz="12000" b="1" i="1" dirty="0">
              <a:solidFill>
                <a:schemeClr val="tx1">
                  <a:lumMod val="50000"/>
                  <a:lumOff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3899925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4036439" cy="2688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59" y="3453036"/>
            <a:ext cx="3875962" cy="2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252525"/>
                </a:solidFill>
                <a:latin typeface="Arial Black" panose="020B0A04020102020204" pitchFamily="34" charset="0"/>
              </a:rPr>
              <a:t>Беговые лыжи — </a:t>
            </a:r>
            <a:r>
              <a:rPr lang="ru-RU" sz="1800" b="1" i="1" dirty="0">
                <a:solidFill>
                  <a:srgbClr val="0B0080"/>
                </a:solidFill>
                <a:latin typeface="Arial Black" panose="020B0A04020102020204" pitchFamily="34" charset="0"/>
                <a:hlinkClick r:id="rId2" tooltip="Лыжи"/>
              </a:rPr>
              <a:t>лыжи</a:t>
            </a:r>
            <a:r>
              <a:rPr lang="ru-RU" sz="1800" b="1" i="1" dirty="0">
                <a:solidFill>
                  <a:srgbClr val="252525"/>
                </a:solidFill>
                <a:latin typeface="Arial Black" panose="020B0A04020102020204" pitchFamily="34" charset="0"/>
              </a:rPr>
              <a:t>, позволяющие передвигаться по заснеженной местности на малые и средние расстояния (до 50 км) с высокой скоростью. Делятся на два больших класса: пластиковые лыжи и деревянные лыжи. Пластиковые лыжи, в свою очередь, делятся тоже на два больших подкласса: лыжи с насечкой и лыжи с гладкой колодкой (то есть гладкой средней частью лыжи). Лыжи с гладкой колодкой, в свою очередь, делятся ещё на два подкласса: предназначенные для классического стиля передвижения (когда лыжи двигаются параллельно одна другой в </a:t>
            </a:r>
            <a:r>
              <a:rPr lang="ru-RU" sz="1800" b="1" i="1" dirty="0">
                <a:solidFill>
                  <a:srgbClr val="0B0080"/>
                </a:solidFill>
                <a:latin typeface="Arial Black" panose="020B0A04020102020204" pitchFamily="34" charset="0"/>
                <a:hlinkClick r:id="rId3" tooltip="Лыжня"/>
              </a:rPr>
              <a:t>лыжне</a:t>
            </a:r>
            <a:r>
              <a:rPr lang="ru-RU" sz="1800" b="1" i="1" dirty="0">
                <a:solidFill>
                  <a:srgbClr val="252525"/>
                </a:solidFill>
                <a:latin typeface="Arial Black" panose="020B0A04020102020204" pitchFamily="34" charset="0"/>
              </a:rPr>
              <a:t>) и для конькового стиля, когда лыжник двигается по широкой снежной дороге, и его движения похожи на движения конькобежца.</a:t>
            </a:r>
            <a:endParaRPr lang="ru-RU" sz="1800" b="1" i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err="1">
                <a:solidFill>
                  <a:srgbClr val="252525"/>
                </a:solidFill>
                <a:latin typeface="Arial"/>
              </a:rPr>
              <a:t>Лы́жи</a:t>
            </a:r>
            <a:r>
              <a:rPr lang="ru-RU" sz="2400" b="1" i="1" dirty="0">
                <a:solidFill>
                  <a:srgbClr val="252525"/>
                </a:solidFill>
                <a:latin typeface="Arial"/>
              </a:rPr>
              <a:t> — приспособление для перемещения </a:t>
            </a:r>
            <a:r>
              <a:rPr lang="ru-RU" sz="2400" b="1" i="1" dirty="0">
                <a:solidFill>
                  <a:srgbClr val="0B0080"/>
                </a:solidFill>
                <a:latin typeface="Arial"/>
                <a:hlinkClick r:id="rId2" tooltip="Человек"/>
              </a:rPr>
              <a:t>человека</a:t>
            </a:r>
            <a:r>
              <a:rPr lang="ru-RU" sz="2400" b="1" i="1" dirty="0">
                <a:solidFill>
                  <a:srgbClr val="252525"/>
                </a:solidFill>
                <a:latin typeface="Arial"/>
              </a:rPr>
              <a:t> по </a:t>
            </a:r>
            <a:r>
              <a:rPr lang="ru-RU" sz="2400" b="1" i="1" dirty="0">
                <a:solidFill>
                  <a:srgbClr val="0B0080"/>
                </a:solidFill>
                <a:latin typeface="Arial"/>
                <a:hlinkClick r:id="rId3" tooltip="Снег"/>
              </a:rPr>
              <a:t>снегу</a:t>
            </a:r>
            <a:r>
              <a:rPr lang="ru-RU" sz="2400" b="1" i="1" dirty="0">
                <a:solidFill>
                  <a:srgbClr val="252525"/>
                </a:solidFill>
                <a:latin typeface="Arial"/>
              </a:rPr>
              <a:t>. Представляют собой две длинные (150—220 сантиметров) деревянные или пластиковые планки с заострёнными и загнутыми носками. Лыжи крепятся к ногам с помощью креплений, в настоящее время для использования лыж в большинстве случаев необходимы специальные лыжные ботинки. На лыжах перемещаются, используя их способность скользить по снегу.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12311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04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>
                <a:solidFill>
                  <a:srgbClr val="0B0080"/>
                </a:solidFill>
                <a:latin typeface="Arial"/>
                <a:hlinkClick r:id="rId2" tooltip="Горные лыжи"/>
              </a:rPr>
              <a:t>Горные лыжи</a:t>
            </a:r>
            <a:r>
              <a:rPr lang="ru-RU" sz="2200" b="1" i="1" dirty="0">
                <a:solidFill>
                  <a:srgbClr val="252525"/>
                </a:solidFill>
                <a:latin typeface="Arial"/>
              </a:rPr>
              <a:t> — особая разновидность лыж, используемая для спуска с горных склонов и в горнолыжном спорте.</a:t>
            </a:r>
            <a:br>
              <a:rPr lang="ru-RU" sz="2200" b="1" i="1" dirty="0">
                <a:solidFill>
                  <a:srgbClr val="252525"/>
                </a:solidFill>
                <a:latin typeface="Arial"/>
              </a:rPr>
            </a:br>
            <a:r>
              <a:rPr lang="ru-RU" sz="2200" b="1" i="1" dirty="0">
                <a:solidFill>
                  <a:srgbClr val="252525"/>
                </a:solidFill>
                <a:latin typeface="Arial"/>
              </a:rPr>
              <a:t>Сначала для спортивного спуска с гор использовались обычные лыжи с полужёсткими креплениями. Прекрасный пример этого можно увидеть в фильме «</a:t>
            </a:r>
            <a:r>
              <a:rPr lang="ru-RU" sz="2200" b="1" i="1" dirty="0">
                <a:solidFill>
                  <a:srgbClr val="0B0080"/>
                </a:solidFill>
                <a:latin typeface="Arial"/>
                <a:hlinkClick r:id="rId3" tooltip="Серенада солнечной долины"/>
              </a:rPr>
              <a:t>Серенада солнечной долины</a:t>
            </a:r>
            <a:r>
              <a:rPr lang="ru-RU" sz="2200" b="1" i="1" dirty="0">
                <a:solidFill>
                  <a:srgbClr val="252525"/>
                </a:solidFill>
                <a:latin typeface="Arial"/>
              </a:rPr>
              <a:t>». Постепенно лыжи модифицировались</a:t>
            </a:r>
            <a:r>
              <a:rPr lang="ru-RU" sz="1600" b="1" i="1" dirty="0">
                <a:solidFill>
                  <a:srgbClr val="252525"/>
                </a:solidFill>
                <a:latin typeface="Arial"/>
              </a:rPr>
              <a:t>. </a:t>
            </a:r>
            <a:r>
              <a:rPr lang="ru-RU" sz="2200" b="1" i="1" dirty="0">
                <a:solidFill>
                  <a:srgbClr val="252525"/>
                </a:solidFill>
                <a:latin typeface="Arial"/>
              </a:rPr>
              <a:t>Одной из первых модификаций стала окантовка — снизу по краям к лыже прикрепляли заподлицо узкие (4-5 мм) металлические полосы. Это, во-первых, препятствовало стачиванию дерева лыж об фирн (жёсткий твёрдый снег, который часто образуется в горах, иногда с вкраплениями мелких ледовых кристаллов), а во-вторых, позволяло уверенней управлять лыжами</a:t>
            </a:r>
            <a:r>
              <a:rPr lang="ru-RU" sz="1600" b="1" i="1" dirty="0">
                <a:solidFill>
                  <a:srgbClr val="252525"/>
                </a:solidFill>
                <a:latin typeface="Arial"/>
              </a:rPr>
              <a:t>.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/>
            </a:r>
            <a:br>
              <a:rPr lang="ru-RU" sz="1600" dirty="0">
                <a:solidFill>
                  <a:srgbClr val="252525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847135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40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76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08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i="1" dirty="0">
                <a:solidFill>
                  <a:srgbClr val="000000"/>
                </a:solidFill>
                <a:latin typeface="Arial"/>
              </a:rPr>
              <a:t>Пластиковые лыжи с </a:t>
            </a:r>
            <a:r>
              <a:rPr lang="ru-RU" sz="4000" b="1" i="1" dirty="0" smtClean="0">
                <a:solidFill>
                  <a:srgbClr val="000000"/>
                </a:solidFill>
                <a:latin typeface="Arial"/>
              </a:rPr>
              <a:t>насечкой.</a:t>
            </a:r>
            <a:r>
              <a:rPr lang="ru-RU" sz="4000" b="1" i="1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000000"/>
                </a:solidFill>
                <a:latin typeface="Arial"/>
              </a:rPr>
            </a:br>
            <a:r>
              <a:rPr lang="ru-RU" sz="2400" b="1" i="1" dirty="0" smtClean="0">
                <a:solidFill>
                  <a:srgbClr val="252525"/>
                </a:solidFill>
                <a:latin typeface="Arial"/>
              </a:rPr>
              <a:t>Представляют </a:t>
            </a:r>
            <a:r>
              <a:rPr lang="ru-RU" sz="2400" b="1" i="1" dirty="0">
                <a:solidFill>
                  <a:srgbClr val="252525"/>
                </a:solidFill>
                <a:latin typeface="Arial"/>
              </a:rPr>
              <a:t>собой лыжи с зазубринами (зацепами, засечками) в средней части лыжи в области лыжного ботинка. Являются очень хорошим инструментом фитнеса, но профессиональными спортсменами-лыжниками практически не применяются. Тем не менее, такие лыжи чрезвычайно популярны в развитых странах Европы и Америки. Приблизительно половина всех лыж, продающихся в западных странах, — это лыжи с насечкой.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111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36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3600" b="1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3600" b="1" dirty="0">
                <a:solidFill>
                  <a:srgbClr val="000000"/>
                </a:solidFill>
                <a:latin typeface="Arial"/>
              </a:rPr>
            </a:br>
            <a:r>
              <a:rPr lang="ru-RU" sz="3600" b="1" dirty="0" smtClean="0">
                <a:solidFill>
                  <a:srgbClr val="000000"/>
                </a:solidFill>
                <a:latin typeface="Arial"/>
              </a:rPr>
              <a:t>Для </a:t>
            </a:r>
            <a:r>
              <a:rPr lang="ru-RU" sz="3600" b="1" dirty="0">
                <a:solidFill>
                  <a:srgbClr val="000000"/>
                </a:solidFill>
                <a:latin typeface="Arial"/>
              </a:rPr>
              <a:t>конькового стиля </a:t>
            </a:r>
            <a:r>
              <a:rPr lang="ru-RU" sz="3600" b="1" dirty="0" smtClean="0">
                <a:solidFill>
                  <a:srgbClr val="000000"/>
                </a:solidFill>
                <a:latin typeface="Arial"/>
              </a:rPr>
              <a:t>передвижения.</a:t>
            </a:r>
            <a:br>
              <a:rPr lang="ru-RU" sz="36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2000" b="1" i="1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2000" b="1" i="1" dirty="0">
                <a:solidFill>
                  <a:srgbClr val="000000"/>
                </a:solidFill>
                <a:latin typeface="Arial"/>
              </a:rPr>
            </a:br>
            <a:r>
              <a:rPr lang="ru-RU" sz="2200" i="1" dirty="0" smtClean="0">
                <a:solidFill>
                  <a:srgbClr val="252525"/>
                </a:solidFill>
                <a:latin typeface="Arial"/>
              </a:rPr>
              <a:t>Коньковый </a:t>
            </a:r>
            <a:r>
              <a:rPr lang="ru-RU" sz="2200" i="1" dirty="0">
                <a:solidFill>
                  <a:srgbClr val="252525"/>
                </a:solidFill>
                <a:latin typeface="Arial"/>
              </a:rPr>
              <a:t>стиль передвижения требует чуть более высокого уровня физической подготовки по сравнению с классическим стилем. Не случайно большинство гуляющих на лыжах по лесу людей используют именно классический стиль передвижения — он проще, демократичнее, менее требователен к качеству подготовки и ширине лыжной трассы. При этом коньковые лыжи короче классических обычно на 15—20 см.</a:t>
            </a:r>
            <a:br>
              <a:rPr lang="ru-RU" sz="2200" i="1" dirty="0">
                <a:solidFill>
                  <a:srgbClr val="252525"/>
                </a:solidFill>
                <a:latin typeface="Arial"/>
              </a:rPr>
            </a:br>
            <a:r>
              <a:rPr lang="ru-RU" sz="2200" i="1" dirty="0">
                <a:solidFill>
                  <a:srgbClr val="252525"/>
                </a:solidFill>
                <a:latin typeface="Arial"/>
              </a:rPr>
              <a:t>Также на этих лыжах, с нижней части, по краям лыжи делается кант 1—2 мм для более устойчивого хода лыжи, чтобы она не проскальзывала в сторону. Для этой же цели некоторые производители, например, </a:t>
            </a:r>
            <a:r>
              <a:rPr lang="ru-RU" sz="2200" i="1" dirty="0" err="1">
                <a:solidFill>
                  <a:srgbClr val="252525"/>
                </a:solidFill>
                <a:latin typeface="Arial"/>
              </a:rPr>
              <a:t>Rossignol</a:t>
            </a:r>
            <a:r>
              <a:rPr lang="ru-RU" sz="2200" i="1" dirty="0">
                <a:solidFill>
                  <a:srgbClr val="252525"/>
                </a:solidFill>
                <a:latin typeface="Arial"/>
              </a:rPr>
              <a:t>, стали делать по две бороздки на каждой лыже, вместо одной центральной. Бороздки расположены симметрично и позволяют свободно менять левую лыжу с правой.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/>
            </a:r>
            <a:br>
              <a:rPr lang="ru-RU" i="1" dirty="0">
                <a:solidFill>
                  <a:srgbClr val="252525"/>
                </a:solidFill>
                <a:latin typeface="Arial"/>
              </a:rPr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9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i="1" dirty="0">
                <a:solidFill>
                  <a:srgbClr val="252525"/>
                </a:solidFill>
                <a:latin typeface="Arial"/>
              </a:rPr>
              <a:t>Лыжи могут крепиться к ботинкам с помощью различных приспособлений разной степени сложности, которые называются креплениями. Всё многообразие креплений можно разделить на несколько видов</a:t>
            </a:r>
            <a:r>
              <a:rPr lang="ru-RU" sz="3100" i="1" dirty="0" smtClean="0">
                <a:solidFill>
                  <a:srgbClr val="252525"/>
                </a:solidFill>
                <a:latin typeface="Arial"/>
              </a:rPr>
              <a:t>:</a:t>
            </a:r>
            <a:r>
              <a:rPr lang="ru-RU" sz="3100" dirty="0" smtClean="0">
                <a:solidFill>
                  <a:srgbClr val="252525"/>
                </a:solidFill>
                <a:latin typeface="Arial"/>
              </a:rPr>
              <a:t/>
            </a:r>
            <a:br>
              <a:rPr lang="ru-RU" sz="3100" dirty="0" smtClean="0">
                <a:solidFill>
                  <a:srgbClr val="252525"/>
                </a:solidFill>
                <a:latin typeface="Arial"/>
              </a:rPr>
            </a:br>
            <a:r>
              <a:rPr lang="ru-RU" sz="3100" b="1" dirty="0">
                <a:solidFill>
                  <a:srgbClr val="252525"/>
                </a:solidFill>
                <a:latin typeface="Arial"/>
              </a:rPr>
              <a:t/>
            </a:r>
            <a:br>
              <a:rPr lang="ru-RU" sz="3100" b="1" dirty="0">
                <a:solidFill>
                  <a:srgbClr val="252525"/>
                </a:solidFill>
                <a:latin typeface="Arial"/>
              </a:rPr>
            </a:br>
            <a:r>
              <a:rPr lang="ru-RU" sz="3100" b="1" dirty="0" smtClean="0">
                <a:solidFill>
                  <a:srgbClr val="252525"/>
                </a:solidFill>
                <a:latin typeface="Arial"/>
              </a:rPr>
              <a:t>1.простые</a:t>
            </a:r>
            <a:r>
              <a:rPr lang="ru-RU" sz="3100" b="1" dirty="0">
                <a:solidFill>
                  <a:srgbClr val="252525"/>
                </a:solidFill>
                <a:latin typeface="Arial"/>
              </a:rPr>
              <a:t/>
            </a:r>
            <a:br>
              <a:rPr lang="ru-RU" sz="3100" b="1" dirty="0">
                <a:solidFill>
                  <a:srgbClr val="252525"/>
                </a:solidFill>
                <a:latin typeface="Arial"/>
              </a:rPr>
            </a:br>
            <a:r>
              <a:rPr lang="ru-RU" sz="3100" b="1" dirty="0" smtClean="0">
                <a:solidFill>
                  <a:srgbClr val="252525"/>
                </a:solidFill>
                <a:latin typeface="Arial"/>
              </a:rPr>
              <a:t>2.мягкие</a:t>
            </a:r>
            <a:r>
              <a:rPr lang="ru-RU" sz="3100" b="1" dirty="0">
                <a:solidFill>
                  <a:srgbClr val="252525"/>
                </a:solidFill>
                <a:latin typeface="Arial"/>
              </a:rPr>
              <a:t/>
            </a:r>
            <a:br>
              <a:rPr lang="ru-RU" sz="3100" b="1" dirty="0">
                <a:solidFill>
                  <a:srgbClr val="252525"/>
                </a:solidFill>
                <a:latin typeface="Arial"/>
              </a:rPr>
            </a:br>
            <a:r>
              <a:rPr lang="ru-RU" sz="3100" b="1" dirty="0" smtClean="0">
                <a:solidFill>
                  <a:srgbClr val="252525"/>
                </a:solidFill>
                <a:latin typeface="Arial"/>
              </a:rPr>
              <a:t>3.полужёсткие</a:t>
            </a:r>
            <a:r>
              <a:rPr lang="ru-RU" sz="3100" b="1" dirty="0">
                <a:solidFill>
                  <a:srgbClr val="252525"/>
                </a:solidFill>
                <a:latin typeface="Arial"/>
              </a:rPr>
              <a:t/>
            </a:r>
            <a:br>
              <a:rPr lang="ru-RU" sz="3100" b="1" dirty="0">
                <a:solidFill>
                  <a:srgbClr val="252525"/>
                </a:solidFill>
                <a:latin typeface="Arial"/>
              </a:rPr>
            </a:br>
            <a:r>
              <a:rPr lang="ru-RU" sz="3100" b="1" dirty="0" smtClean="0">
                <a:solidFill>
                  <a:srgbClr val="252525"/>
                </a:solidFill>
                <a:latin typeface="Arial"/>
              </a:rPr>
              <a:t>4.жёсткие</a:t>
            </a:r>
            <a:r>
              <a:rPr lang="ru-RU" sz="3100" b="1" dirty="0">
                <a:solidFill>
                  <a:srgbClr val="252525"/>
                </a:solidFill>
                <a:latin typeface="Arial"/>
              </a:rPr>
              <a:t/>
            </a:r>
            <a:br>
              <a:rPr lang="ru-RU" sz="3100" b="1" dirty="0">
                <a:solidFill>
                  <a:srgbClr val="252525"/>
                </a:solidFill>
                <a:latin typeface="Arial"/>
              </a:rPr>
            </a:br>
            <a:r>
              <a:rPr lang="ru-RU" sz="3100" b="1" dirty="0" smtClean="0">
                <a:solidFill>
                  <a:srgbClr val="252525"/>
                </a:solidFill>
                <a:latin typeface="Arial"/>
              </a:rPr>
              <a:t>5.горные</a:t>
            </a:r>
            <a:r>
              <a:rPr lang="ru-RU" b="1" dirty="0">
                <a:solidFill>
                  <a:srgbClr val="252525"/>
                </a:solidFill>
                <a:latin typeface="Arial"/>
              </a:rPr>
              <a:t/>
            </a:r>
            <a:br>
              <a:rPr lang="ru-RU" b="1" dirty="0">
                <a:solidFill>
                  <a:srgbClr val="252525"/>
                </a:solidFill>
                <a:latin typeface="Arial"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725144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0892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252525"/>
                </a:solidFill>
                <a:latin typeface="Arial"/>
              </a:rPr>
              <a:t>Простые крепления </a:t>
            </a:r>
            <a:r>
              <a:rPr lang="ru-RU" sz="2200" dirty="0">
                <a:solidFill>
                  <a:srgbClr val="252525"/>
                </a:solidFill>
                <a:latin typeface="Arial"/>
              </a:rPr>
              <a:t>— </a:t>
            </a:r>
            <a:r>
              <a:rPr lang="ru-RU" sz="2200" i="1" dirty="0">
                <a:solidFill>
                  <a:srgbClr val="252525"/>
                </a:solidFill>
                <a:latin typeface="Arial"/>
              </a:rPr>
              <a:t>первые появившиеся, их можно встретить на охотничьих лыжах. Представляют из себя простую кожаную или матерчатую петлю, в которую легко вставить ногу в валенке</a:t>
            </a:r>
            <a:r>
              <a:rPr lang="ru-RU" sz="2200" i="1" dirty="0" smtClean="0">
                <a:solidFill>
                  <a:srgbClr val="252525"/>
                </a:solidFill>
                <a:latin typeface="Arial"/>
              </a:rPr>
              <a:t>.</a:t>
            </a:r>
            <a:br>
              <a:rPr lang="ru-RU" sz="2200" i="1" dirty="0" smtClean="0">
                <a:solidFill>
                  <a:srgbClr val="252525"/>
                </a:solidFill>
                <a:latin typeface="Arial"/>
              </a:rPr>
            </a:br>
            <a:r>
              <a:rPr lang="ru-RU" sz="2200" dirty="0">
                <a:solidFill>
                  <a:srgbClr val="252525"/>
                </a:solidFill>
                <a:latin typeface="Arial"/>
              </a:rPr>
              <a:t/>
            </a:r>
            <a:br>
              <a:rPr lang="ru-RU" sz="2200" dirty="0">
                <a:solidFill>
                  <a:srgbClr val="252525"/>
                </a:solidFill>
                <a:latin typeface="Arial"/>
              </a:rPr>
            </a:br>
            <a:r>
              <a:rPr lang="ru-RU" sz="2200" b="1" dirty="0">
                <a:solidFill>
                  <a:srgbClr val="252525"/>
                </a:solidFill>
                <a:latin typeface="Arial"/>
              </a:rPr>
              <a:t>Мягкие крепления</a:t>
            </a:r>
            <a:r>
              <a:rPr lang="ru-RU" sz="2200" dirty="0">
                <a:solidFill>
                  <a:srgbClr val="252525"/>
                </a:solidFill>
                <a:latin typeface="Arial"/>
              </a:rPr>
              <a:t> — </a:t>
            </a:r>
            <a:r>
              <a:rPr lang="ru-RU" sz="2200" i="1" dirty="0">
                <a:solidFill>
                  <a:srgbClr val="252525"/>
                </a:solidFill>
                <a:latin typeface="Arial"/>
              </a:rPr>
              <a:t>развитие простых. К петле добавился ещё один ремень, охватывающий ногу сзади, над пяткой, и не дающий лыже соскользнуть с ноги. В настоящее время такие крепления часто ставят на детские лыжи</a:t>
            </a:r>
            <a:r>
              <a:rPr lang="ru-RU" sz="2200" i="1" dirty="0" smtClean="0">
                <a:solidFill>
                  <a:srgbClr val="252525"/>
                </a:solidFill>
                <a:latin typeface="Arial"/>
              </a:rPr>
              <a:t>.</a:t>
            </a:r>
            <a:r>
              <a:rPr lang="ru-RU" sz="2200" dirty="0" smtClean="0">
                <a:solidFill>
                  <a:srgbClr val="252525"/>
                </a:solidFill>
                <a:latin typeface="Arial"/>
              </a:rPr>
              <a:t/>
            </a:r>
            <a:br>
              <a:rPr lang="ru-RU" sz="2200" dirty="0" smtClean="0">
                <a:solidFill>
                  <a:srgbClr val="252525"/>
                </a:solidFill>
                <a:latin typeface="Arial"/>
              </a:rPr>
            </a:br>
            <a:r>
              <a:rPr lang="ru-RU" sz="2200" dirty="0">
                <a:solidFill>
                  <a:srgbClr val="252525"/>
                </a:solidFill>
                <a:latin typeface="Arial"/>
              </a:rPr>
              <a:t/>
            </a:r>
            <a:br>
              <a:rPr lang="ru-RU" sz="2200" dirty="0">
                <a:solidFill>
                  <a:srgbClr val="252525"/>
                </a:solidFill>
                <a:latin typeface="Arial"/>
              </a:rPr>
            </a:br>
            <a:r>
              <a:rPr lang="ru-RU" sz="2200" b="1" dirty="0">
                <a:solidFill>
                  <a:srgbClr val="252525"/>
                </a:solidFill>
                <a:latin typeface="Arial"/>
              </a:rPr>
              <a:t>Полужёсткие крепления</a:t>
            </a:r>
            <a:r>
              <a:rPr lang="ru-RU" sz="2200" dirty="0">
                <a:solidFill>
                  <a:srgbClr val="252525"/>
                </a:solidFill>
                <a:latin typeface="Arial"/>
              </a:rPr>
              <a:t> — </a:t>
            </a:r>
            <a:r>
              <a:rPr lang="ru-RU" sz="2200" i="1" dirty="0">
                <a:solidFill>
                  <a:srgbClr val="252525"/>
                </a:solidFill>
                <a:latin typeface="Arial"/>
              </a:rPr>
              <a:t>кожаная петля заменена на металлические щёчки, в которые упирается ботинок, сверху удерживаемый стропой. Вместо ремня используется трос — металлическая пружина. Трос натягивается с помощью небольшого рычажка, который крепится перед щёчками</a:t>
            </a:r>
            <a:r>
              <a:rPr lang="ru-RU" sz="2200" i="1" dirty="0" smtClean="0">
                <a:solidFill>
                  <a:srgbClr val="252525"/>
                </a:solidFill>
                <a:latin typeface="Arial"/>
              </a:rPr>
              <a:t>.</a:t>
            </a:r>
            <a:br>
              <a:rPr lang="ru-RU" sz="2200" i="1" dirty="0" smtClean="0">
                <a:solidFill>
                  <a:srgbClr val="252525"/>
                </a:solidFill>
                <a:latin typeface="Arial"/>
              </a:rPr>
            </a:br>
            <a:r>
              <a:rPr lang="ru-RU" sz="2200" i="1" dirty="0" smtClean="0">
                <a:solidFill>
                  <a:srgbClr val="252525"/>
                </a:solidFill>
                <a:latin typeface="Arial"/>
              </a:rPr>
              <a:t/>
            </a:r>
            <a:br>
              <a:rPr lang="ru-RU" sz="2200" i="1" dirty="0" smtClean="0">
                <a:solidFill>
                  <a:srgbClr val="252525"/>
                </a:solidFill>
                <a:latin typeface="Arial"/>
              </a:rPr>
            </a:br>
            <a:r>
              <a:rPr lang="ru-RU" sz="1600" b="1" i="1" dirty="0">
                <a:solidFill>
                  <a:srgbClr val="252525"/>
                </a:solidFill>
                <a:latin typeface="Arial"/>
              </a:rPr>
              <a:t>Все три перечисленных вида креплений не требуют специальной обуви, надёжны и просты в эксплуатации. Полужёсткие крепления долгое время состояли на вооружении в армиях различных стран. Также полужёсткие крепления использовались в горнолыжном и прыжковом спорте на ранних этапах, до появления современных горнолыжных креплений и ботинок.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/>
            </a:r>
            <a:br>
              <a:rPr lang="ru-RU" i="1" dirty="0">
                <a:solidFill>
                  <a:srgbClr val="252525"/>
                </a:solidFill>
                <a:latin typeface="Arial"/>
              </a:rPr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6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53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Batang</vt:lpstr>
      <vt:lpstr>BatangChe</vt:lpstr>
      <vt:lpstr>Calibri</vt:lpstr>
      <vt:lpstr>Тема Office</vt:lpstr>
      <vt:lpstr>Лыжи</vt:lpstr>
      <vt:lpstr>Беговые лыжи — лыжи, позволяющие передвигаться по заснеженной местности на малые и средние расстояния (до 50 км) с высокой скоростью. Делятся на два больших класса: пластиковые лыжи и деревянные лыжи. Пластиковые лыжи, в свою очередь, делятся тоже на два больших подкласса: лыжи с насечкой и лыжи с гладкой колодкой (то есть гладкой средней частью лыжи). Лыжи с гладкой колодкой, в свою очередь, делятся ещё на два подкласса: предназначенные для классического стиля передвижения (когда лыжи двигаются параллельно одна другой в лыжне) и для конькового стиля, когда лыжник двигается по широкой снежной дороге, и его движения похожи на движения конькобежца.</vt:lpstr>
      <vt:lpstr>Лы́жи — приспособление для перемещения человека по снегу. Представляют собой две длинные (150—220 сантиметров) деревянные или пластиковые планки с заострёнными и загнутыми носками. Лыжи крепятся к ногам с помощью креплений, в настоящее время для использования лыж в большинстве случаев необходимы специальные лыжные ботинки. На лыжах перемещаются, используя их способность скользить по снегу.</vt:lpstr>
      <vt:lpstr>Горные лыжи — особая разновидность лыж, используемая для спуска с горных склонов и в горнолыжном спорте. Сначала для спортивного спуска с гор использовались обычные лыжи с полужёсткими креплениями. Прекрасный пример этого можно увидеть в фильме «Серенада солнечной долины». Постепенно лыжи модифицировались. Одной из первых модификаций стала окантовка — снизу по краям к лыже прикрепляли заподлицо узкие (4-5 мм) металлические полосы. Это, во-первых, препятствовало стачиванию дерева лыж об фирн (жёсткий твёрдый снег, который часто образуется в горах, иногда с вкраплениями мелких ледовых кристаллов), а во-вторых, позволяло уверенней управлять лыжами. </vt:lpstr>
      <vt:lpstr>Презентация PowerPoint</vt:lpstr>
      <vt:lpstr>Пластиковые лыжи с насечкой. Представляют собой лыжи с зазубринами (зацепами, засечками) в средней части лыжи в области лыжного ботинка. Являются очень хорошим инструментом фитнеса, но профессиональными спортсменами-лыжниками практически не применяются. Тем не менее, такие лыжи чрезвычайно популярны в развитых странах Европы и Америки. Приблизительно половина всех лыж, продающихся в западных странах, — это лыжи с насечкой.</vt:lpstr>
      <vt:lpstr>  Для конькового стиля передвижения.  Коньковый стиль передвижения требует чуть более высокого уровня физической подготовки по сравнению с классическим стилем. Не случайно большинство гуляющих на лыжах по лесу людей используют именно классический стиль передвижения — он проще, демократичнее, менее требователен к качеству подготовки и ширине лыжной трассы. При этом коньковые лыжи короче классических обычно на 15—20 см. Также на этих лыжах, с нижней части, по краям лыжи делается кант 1—2 мм для более устойчивого хода лыжи, чтобы она не проскальзывала в сторону. Для этой же цели некоторые производители, например, Rossignol, стали делать по две бороздки на каждой лыже, вместо одной центральной. Бороздки расположены симметрично и позволяют свободно менять левую лыжу с правой. </vt:lpstr>
      <vt:lpstr>Лыжи могут крепиться к ботинкам с помощью различных приспособлений разной степени сложности, которые называются креплениями. Всё многообразие креплений можно разделить на несколько видов:  1.простые 2.мягкие 3.полужёсткие 4.жёсткие 5.горные </vt:lpstr>
      <vt:lpstr>Простые крепления — первые появившиеся, их можно встретить на охотничьих лыжах. Представляют из себя простую кожаную или матерчатую петлю, в которую легко вставить ногу в валенке.  Мягкие крепления — развитие простых. К петле добавился ещё один ремень, охватывающий ногу сзади, над пяткой, и не дающий лыже соскользнуть с ноги. В настоящее время такие крепления часто ставят на детские лыжи.  Полужёсткие крепления — кожаная петля заменена на металлические щёчки, в которые упирается ботинок, сверху удерживаемый стропой. Вместо ремня используется трос — металлическая пружина. Трос натягивается с помощью небольшого рычажка, который крепится перед щёчками.  Все три перечисленных вида креплений не требуют специальной обуви, надёжны и просты в эксплуатации. Полужёсткие крепления долгое время состояли на вооружении в армиях различных стран. Также полужёсткие крепления использовались в горнолыжном и прыжковом спорте на ранних этапах, до появления современных горнолыжных креплений и ботинок. </vt:lpstr>
      <vt:lpstr>       Жёсткие крепления — при их использовании ботинок «намертво» соединён носком с лыжами, что позволяет лучше их контролировать. Именно жёсткие крепления сейчас повсеместно используются. В настоящее время выпускается три системы креплений — Nordic 75 (всем знакомая в СССР), SNS, NNN и её новая версия NIS. Горнолыжные крепления — эти специфичные крепления полностью фиксируют ботинок относительно лыжи, что необходимо для управления на больших скоростях, развиваемых спортсменами при спуске с гор. Характерная особенность этих креплений — способность освободить ботинок при критических нагрузках, чтобы предохранить человека от тяжёлых травм, переломов. </vt:lpstr>
      <vt:lpstr>Помимо этих основных разновидностей, существуют редко встречающиеся варианты: Горнолыжные крепления телемарк — похожие на горнолыжные крепления, обладают специфичными свойствами, необходимыми для спуска в стиле телемарк. Крепления skitour — промежуточный вариант между жёсткими и горнолыжными креплениями, позволяют комфортно передвигаться по равнине, при этом ботинок прикреплён к лыже только носком, а также предоставляют возможность зафиксировать пятку для горнолыжного спуска. Обладают способностью освобождать ботинок при критических нагрузках, как и горнолыжные. Прыжковые крепления — модификация креплений для прыжкового спорта.  </vt:lpstr>
      <vt:lpstr>КОНЕЦ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Лыжи</dc:title>
  <dc:creator>user</dc:creator>
  <cp:lastModifiedBy>Пользователь</cp:lastModifiedBy>
  <cp:revision>5</cp:revision>
  <dcterms:created xsi:type="dcterms:W3CDTF">2015-02-16T12:36:07Z</dcterms:created>
  <dcterms:modified xsi:type="dcterms:W3CDTF">2016-10-01T17:55:16Z</dcterms:modified>
</cp:coreProperties>
</file>