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73" r:id="rId4"/>
    <p:sldId id="271" r:id="rId5"/>
    <p:sldId id="269" r:id="rId6"/>
    <p:sldId id="258" r:id="rId7"/>
    <p:sldId id="259" r:id="rId8"/>
    <p:sldId id="260" r:id="rId9"/>
    <p:sldId id="262" r:id="rId10"/>
    <p:sldId id="263" r:id="rId11"/>
    <p:sldId id="264" r:id="rId12"/>
    <p:sldId id="265" r:id="rId13"/>
    <p:sldId id="266" r:id="rId14"/>
    <p:sldId id="267" r:id="rId15"/>
    <p:sldId id="272" r:id="rId16"/>
    <p:sldId id="270" r:id="rId17"/>
    <p:sldId id="27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983" autoAdjust="0"/>
    <p:restoredTop sz="94660"/>
  </p:normalViewPr>
  <p:slideViewPr>
    <p:cSldViewPr>
      <p:cViewPr varScale="1">
        <p:scale>
          <a:sx n="68" d="100"/>
          <a:sy n="68" d="100"/>
        </p:scale>
        <p:origin x="-13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DAC6A9-A835-48BA-827F-C0B61AB4C72D}" type="datetimeFigureOut">
              <a:rPr lang="ru-RU" smtClean="0"/>
              <a:pPr/>
              <a:t>16.06.2021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668073-43D2-44EB-8BD0-9D4E08EEB3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1334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668073-43D2-44EB-8BD0-9D4E08EEB3C1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pPr/>
              <a:t>6/16/2021</a:t>
            </a:fld>
            <a:endParaRPr lang="en-US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pPr/>
              <a:t>6/16/2021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pPr/>
              <a:t>6/16/2021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pPr/>
              <a:t>6/16/2021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pPr/>
              <a:t>6/16/2021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pPr/>
              <a:t>6/16/2021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pPr/>
              <a:t>6/16/2021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pPr/>
              <a:t>6/16/2021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pPr/>
              <a:t>6/16/2021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pPr/>
              <a:t>6/16/2021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pPr/>
              <a:t>6/16/2021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 algn="r" eaLnBrk="1" latinLnBrk="0" hangingPunct="1"/>
            <a:fld id="{54AB02A5-4FE5-49D9-9E24-09F23B90C450}" type="datetimeFigureOut">
              <a:rPr lang="en-US" smtClean="0"/>
              <a:pPr algn="r" eaLnBrk="1" latinLnBrk="0" hangingPunct="1"/>
              <a:t>6/16/2021</a:t>
            </a:fld>
            <a:endParaRPr lang="en-US" sz="120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algn="ctr" eaLnBrk="1" latinLnBrk="0" hangingPunct="1"/>
            <a:fld id="{6294C92D-0306-4E69-9CD3-20855E849650}" type="slidenum">
              <a:rPr kumimoji="0" lang="en-US" smtClean="0"/>
              <a:pPr algn="ctr" eaLnBrk="1" latinLnBrk="0" hangingPunct="1"/>
              <a:t>‹#›</a:t>
            </a:fld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randomBar/>
  </p:transition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Исследовательская работа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0100" y="2071678"/>
            <a:ext cx="7795592" cy="1752600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«Как работает </a:t>
            </a:r>
          </a:p>
          <a:p>
            <a:r>
              <a:rPr lang="ru-RU" sz="3200" b="1" dirty="0" smtClean="0"/>
              <a:t>            сортировочная </a:t>
            </a:r>
          </a:p>
          <a:p>
            <a:r>
              <a:rPr lang="ru-RU" sz="3200" b="1" dirty="0" smtClean="0"/>
              <a:t>                         железнодорожная станция»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5572132" y="4357694"/>
            <a:ext cx="40719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Выполнил: Кириллов Владимир</a:t>
            </a:r>
          </a:p>
          <a:p>
            <a:r>
              <a:rPr lang="ru-RU" sz="2400" dirty="0" smtClean="0"/>
              <a:t>ученик </a:t>
            </a:r>
            <a:r>
              <a:rPr lang="ru-RU" sz="2400" dirty="0" smtClean="0"/>
              <a:t>6Д </a:t>
            </a:r>
            <a:r>
              <a:rPr lang="ru-RU" sz="2400" dirty="0" smtClean="0"/>
              <a:t>класса</a:t>
            </a:r>
          </a:p>
          <a:p>
            <a:r>
              <a:rPr lang="ru-RU" sz="2400" dirty="0" smtClean="0"/>
              <a:t>МБОУ СОШ №1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974543" y="6309320"/>
            <a:ext cx="1808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Мичуринск </a:t>
            </a:r>
            <a:r>
              <a:rPr lang="ru-RU" dirty="0" smtClean="0"/>
              <a:t>2018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5595" y="3714752"/>
            <a:ext cx="4155033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 txBox="1">
            <a:spLocks/>
          </p:cNvSpPr>
          <p:nvPr/>
        </p:nvSpPr>
        <p:spPr>
          <a:xfrm>
            <a:off x="1178376" y="-24"/>
            <a:ext cx="7498080" cy="78296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Расцепка</a:t>
            </a:r>
            <a:endParaRPr kumimoji="0" lang="ru-RU" sz="43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Рисунок 6" descr="http://www.train-photo.ru/data/media/293/IMG_3315so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59307" y="3915489"/>
            <a:ext cx="4684693" cy="2871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179512" y="4396941"/>
            <a:ext cx="4106736" cy="224676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/>
              <a:t>Здесь вагонами занимается составитель поездов.  Хотя он больше расцепитель, чем составитель. Ему помогает главный инструмент – расцепная вилка. Ей нужно попасть точно в цепь между двумя вагонами.</a:t>
            </a:r>
            <a:endParaRPr lang="ru-RU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463" y="639766"/>
            <a:ext cx="4856165" cy="3233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143504" y="1000108"/>
            <a:ext cx="3643338" cy="132343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/>
              <a:t>Когда состав прошёл проверку к нему сзади подают тепловоз, который будет его толкать на следующий этап – расцепку.</a:t>
            </a:r>
            <a:endParaRPr lang="ru-RU" sz="2000" dirty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18478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3695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50863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4929190" y="939961"/>
            <a:ext cx="3857652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/>
              <a:t>Основная задача сортировочной станции расставить вагоны по нескольким путям. Но как это сделать? Можно, конечно, каждый вагон тащить локомотивом, но это долго и сложно. Значит, надо заставить вагоны катиться самостоятельно. Вот почему, главная часть всех сортировочных станций – это горка. Выглядит она, конечно, не как аттракцион развлечений. Состав на неё заталкивают тепловозом, расцепляют, а затем распускают по путям. Т.е. вагоны под действием собственной тяжести катятся вниз.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178376" y="44624"/>
            <a:ext cx="7498080" cy="78296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Горка</a:t>
            </a:r>
            <a:endParaRPr kumimoji="0" lang="ru-RU" sz="43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3" y="766487"/>
            <a:ext cx="4213499" cy="2805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463" y="3711600"/>
            <a:ext cx="4296531" cy="2860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592779442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1135598" y="500042"/>
            <a:ext cx="7579806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000" dirty="0" smtClean="0"/>
              <a:t>Сверху это напоминает распылитель: из одной точки вагоны расходятся на пути, каждому из которых соответствует своё направление. Кому куда ехать решает автоматическая программа роспуска. В неё внесли данные из сортировочного листка. И теперь она переключает стрелки на всём протяжении пути вагона.</a:t>
            </a:r>
            <a:endParaRPr lang="ru-RU" sz="2000" dirty="0"/>
          </a:p>
        </p:txBody>
      </p:sp>
      <p:pic>
        <p:nvPicPr>
          <p:cNvPr id="11" name="Рисунок 10" descr="http://sdelanounas.ru/i/a/w/aW1nLWZvdGtpLnlhbmRleC5ydS9nZXQvNjIxNC8zMDM0ODE1Mi4xMzMvMF82NGM4NV84MTY1MGMwYl9vcmlnP19faWQ9MTk1MzU=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2643182"/>
            <a:ext cx="5940425" cy="3553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250896058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subTitle" idx="1"/>
          </p:nvPr>
        </p:nvSpPr>
        <p:spPr>
          <a:xfrm>
            <a:off x="1432560" y="214290"/>
            <a:ext cx="7406640" cy="1752600"/>
          </a:xfrm>
        </p:spPr>
        <p:txBody>
          <a:bodyPr>
            <a:noAutofit/>
          </a:bodyPr>
          <a:lstStyle/>
          <a:p>
            <a:r>
              <a:rPr lang="ru-RU" sz="2000" dirty="0" smtClean="0"/>
              <a:t>Вот вагончик скатывается с горы и набирает скорость, кажется, что он сейчас врежется в другие вагоны. На этот случай предусмотрены тормозные позиции. Это участки рельс, которые замедляют движение вагона.</a:t>
            </a:r>
            <a:endParaRPr lang="ru-RU" sz="2000" dirty="0"/>
          </a:p>
        </p:txBody>
      </p:sp>
      <p:sp>
        <p:nvSpPr>
          <p:cNvPr id="5" name="Текст 2"/>
          <p:cNvSpPr txBox="1">
            <a:spLocks/>
          </p:cNvSpPr>
          <p:nvPr/>
        </p:nvSpPr>
        <p:spPr>
          <a:xfrm>
            <a:off x="1038228" y="5621806"/>
            <a:ext cx="7605738" cy="950466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" lvl="0">
              <a:buClr>
                <a:schemeClr val="accent1"/>
              </a:buClr>
              <a:buSzPct val="80000"/>
            </a:pPr>
            <a:r>
              <a:rPr lang="ru-RU" sz="2000" dirty="0" smtClean="0"/>
              <a:t>Когда он проезжает позицию, колесные пары придавливают его тормозными балками.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Рисунок 5" descr="http://www.profistudy.ru/images/cms/data/dsc0454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1571612"/>
            <a:ext cx="5929353" cy="4012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2"/>
          </p:nvPr>
        </p:nvSpPr>
        <p:spPr>
          <a:xfrm>
            <a:off x="457200" y="642918"/>
            <a:ext cx="7400948" cy="1950598"/>
          </a:xfrm>
        </p:spPr>
        <p:txBody>
          <a:bodyPr>
            <a:noAutofit/>
          </a:bodyPr>
          <a:lstStyle/>
          <a:p>
            <a:r>
              <a:rPr lang="ru-RU" sz="2000" dirty="0" smtClean="0"/>
              <a:t>Обычная длина поезда, который формируют на станции – 71 вагон. Это число зависит и от качества железнодорожного полотна, и от мощности используемых локомотивов. А, кроме того, состав не может быть длиннее, чем запасной путь, на который придётся свернуть, чтобы пропустить пассажирский поезд. </a:t>
            </a:r>
            <a:endParaRPr lang="ru-RU" sz="2000" dirty="0"/>
          </a:p>
        </p:txBody>
      </p:sp>
      <p:pic>
        <p:nvPicPr>
          <p:cNvPr id="10" name="Рисунок 9" descr="http://cs411416.userapi.com/v411416538/298/DF1cDp3bFd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1787" y="2352566"/>
            <a:ext cx="5940425" cy="4076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44" name="Picture 24" descr="http://kidstore.ru/uploads/toys/small/aa/aac7b8dae9c15ab12f2a6ac6089c87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8909" y="2238388"/>
            <a:ext cx="2619371" cy="2619372"/>
          </a:xfrm>
          <a:prstGeom prst="rect">
            <a:avLst/>
          </a:prstGeom>
          <a:noFill/>
        </p:spPr>
      </p:pic>
      <p:pic>
        <p:nvPicPr>
          <p:cNvPr id="5128" name="Picture 8" descr="http://www.mytoy.com.ua/data/small/1_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3" y="785794"/>
            <a:ext cx="2833695" cy="2833697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178376" y="44624"/>
            <a:ext cx="7498080" cy="78296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Макеты</a:t>
            </a:r>
            <a:endParaRPr kumimoji="0" lang="ru-RU" sz="43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122" name="AutoShape 2" descr="Картинки по запросу детский паровозик с вагончиками с углём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4" name="Picture 4" descr="http://img01.olx.ua/images_slandocomua/277629538_1_1000x700_zheleznaya-doroga-iz-serii-tomas-i-druzya-fisher-price-bcx19-cbj95-rovno_rev0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14" y="1357298"/>
            <a:ext cx="2773351" cy="1849825"/>
          </a:xfrm>
          <a:prstGeom prst="rect">
            <a:avLst/>
          </a:prstGeom>
          <a:noFill/>
        </p:spPr>
      </p:pic>
      <p:sp>
        <p:nvSpPr>
          <p:cNvPr id="5126" name="AutoShape 6" descr="https://encrypted-tbn0.gstatic.com/images?q=tbn:ANd9GcRnzF7YVMncQ_i5rXfFHCdBMWCm0Rj4Mv68zcFzmVnJ98pzb8f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30" name="AutoShape 10" descr="https://encrypted-tbn3.gstatic.com/images?q=tbn:ANd9GcQtXZ7pDG9DGleJaVDo5rHjyVqJo5WngxYzjc3Tb1-kh2UWodG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32" name="AutoShape 12" descr="https://encrypted-tbn3.gstatic.com/images?q=tbn:ANd9GcQtXZ7pDG9DGleJaVDo5rHjyVqJo5WngxYzjc3Tb1-kh2UWodG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34" name="AutoShape 14" descr="https://encrypted-tbn2.gstatic.com/images?q=tbn:ANd9GcSehdr06YR-3NZxtgcPCUQf44Mk-6OL5iVSunvGisIxHXVMTch_a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36" name="AutoShape 16" descr="https://encrypted-tbn2.gstatic.com/images?q=tbn:ANd9GcSehdr06YR-3NZxtgcPCUQf44Mk-6OL5iVSunvGisIxHXVMTch_a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38" name="AutoShape 18" descr="https://encrypted-tbn2.gstatic.com/images?q=tbn:ANd9GcSehdr06YR-3NZxtgcPCUQf44Mk-6OL5iVSunvGisIxHXVMTch_a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40" name="AutoShape 20" descr="https://encrypted-tbn2.gstatic.com/images?q=tbn:ANd9GcSehdr06YR-3NZxtgcPCUQf44Mk-6OL5iVSunvGisIxHXVMTch_a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42" name="AutoShape 22" descr="https://encrypted-tbn2.gstatic.com/images?q=tbn:ANd9GcSehdr06YR-3NZxtgcPCUQf44Mk-6OL5iVSunvGisIxHXVMTch_a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214414" y="3424198"/>
            <a:ext cx="5000660" cy="286232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 smtClean="0"/>
              <a:t>Далеко не все поезда едут напрямую к конечному пункту. Например, нам надо отправить из города А в города В, С, Д по одному вагону фруктов. Также туда повезут вагоны с углём. Другие вагоны поедут с нефтью. Ехать в каждый из городов по очереди, ожидая пока каждый из составов разгрузиться, слишком долго и неэффективно. </a:t>
            </a:r>
            <a:endParaRPr lang="ru-RU" sz="2000" i="1" dirty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Результаты работы над проектом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28" y="1447800"/>
            <a:ext cx="7215238" cy="5077544"/>
          </a:xfr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sz="3400" dirty="0" smtClean="0"/>
              <a:t>В ходе работы я изучил тему </a:t>
            </a:r>
            <a:r>
              <a:rPr lang="ru-RU" sz="3400" b="1" dirty="0" smtClean="0"/>
              <a:t>«Как работает сортировочная железнодорожная станция»</a:t>
            </a:r>
            <a:r>
              <a:rPr lang="ru-RU" sz="3400" dirty="0" smtClean="0"/>
              <a:t>, получил представление о формировании  грузового поезда.</a:t>
            </a:r>
            <a:br>
              <a:rPr lang="ru-RU" sz="3400" dirty="0" smtClean="0"/>
            </a:br>
            <a:r>
              <a:rPr lang="ru-RU" sz="3400" dirty="0" smtClean="0"/>
              <a:t>Узнал, зачем нужна «горка»на железной дороге.</a:t>
            </a:r>
            <a:br>
              <a:rPr lang="ru-RU" sz="3400" dirty="0" smtClean="0"/>
            </a:br>
            <a:r>
              <a:rPr lang="ru-RU" sz="3400" dirty="0" smtClean="0"/>
              <a:t>Проведенная мною работа расширила мои представления о значимости нашего города как одной из составляющей огромной железнодорожной сети. Вместе с научным руководителем  мы оформили </a:t>
            </a:r>
            <a:r>
              <a:rPr lang="ru-RU" sz="3400" dirty="0" err="1" smtClean="0"/>
              <a:t>мультимедийную</a:t>
            </a:r>
            <a:r>
              <a:rPr lang="ru-RU" sz="3400" dirty="0" smtClean="0"/>
              <a:t> презентацию, которая содержит большое количество фотографий. Я  провел  урок окружающего мира по данной теме для одноклассников. Анкетирование показало, что знания  ребят в данной области расширились на 60%.</a:t>
            </a:r>
            <a:br>
              <a:rPr lang="ru-RU" sz="3400" dirty="0" smtClean="0"/>
            </a:br>
            <a:endParaRPr lang="ru-RU" sz="3400" dirty="0" smtClean="0"/>
          </a:p>
          <a:p>
            <a:endParaRPr lang="ru-RU" sz="3400" dirty="0"/>
          </a:p>
        </p:txBody>
      </p:sp>
    </p:spTree>
  </p:cSld>
  <p:clrMapOvr>
    <a:masterClrMapping/>
  </p:clrMapOvr>
  <p:transition>
    <p:randomBa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200" dirty="0" smtClean="0"/>
              <a:t>  Информационные ресурсы</a:t>
            </a:r>
            <a:endParaRPr lang="ru-RU" sz="4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 Боровикова М. С. Организация движения на железнодорожном транспорте: Учебник для техникумов и колледжей ж.-д. транспорта. — М.: Маршрут, 2003. — 368 с.</a:t>
            </a:r>
          </a:p>
          <a:p>
            <a:r>
              <a:rPr lang="ru-RU" dirty="0" smtClean="0"/>
              <a:t>2. «Железнодорожные станции и узлы» Архангельский, Москва «</a:t>
            </a:r>
            <a:r>
              <a:rPr lang="ru-RU" dirty="0" err="1" smtClean="0"/>
              <a:t>Интекс</a:t>
            </a:r>
            <a:r>
              <a:rPr lang="ru-RU" dirty="0" smtClean="0"/>
              <a:t>» 1996г.</a:t>
            </a:r>
          </a:p>
          <a:p>
            <a:endParaRPr lang="ru-RU" dirty="0"/>
          </a:p>
        </p:txBody>
      </p:sp>
    </p:spTree>
  </p:cSld>
  <p:clrMapOvr>
    <a:masterClrMapping/>
  </p:clrMapOvr>
  <p:transition>
    <p:randomBa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62168" y="519805"/>
            <a:ext cx="1849592" cy="432048"/>
          </a:xfrm>
        </p:spPr>
        <p:txBody>
          <a:bodyPr>
            <a:normAutofit/>
          </a:bodyPr>
          <a:lstStyle/>
          <a:p>
            <a:r>
              <a:rPr lang="ru-RU" b="1" dirty="0" smtClean="0"/>
              <a:t>Цель работы: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411760" y="1785926"/>
            <a:ext cx="6563866" cy="1796210"/>
          </a:xfrm>
          <a:prstGeom prst="rect">
            <a:avLst/>
          </a:prstGeom>
        </p:spPr>
        <p:txBody>
          <a:bodyPr anchor="t">
            <a:normAutofit fontScale="92500"/>
          </a:bodyPr>
          <a:lstStyle/>
          <a:p>
            <a:pPr>
              <a:buFont typeface="Arial" pitchFamily="34" charset="0"/>
              <a:buChar char="•"/>
            </a:pPr>
            <a:r>
              <a:rPr lang="ru-RU" b="1" cap="all" dirty="0" smtClean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  Узнать, как работает сортировочная станция</a:t>
            </a:r>
          </a:p>
          <a:p>
            <a:pPr lvl="0">
              <a:buFont typeface="Arial" pitchFamily="34" charset="0"/>
              <a:buChar char="•"/>
            </a:pPr>
            <a:r>
              <a:rPr lang="ru-RU" b="1" cap="all" dirty="0" smtClean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ea typeface="+mj-ea"/>
                <a:cs typeface="+mj-cs"/>
              </a:rPr>
              <a:t>   Узнать, как формируют поезда</a:t>
            </a:r>
          </a:p>
          <a:p>
            <a:pPr lvl="0">
              <a:buFont typeface="Arial" charset="0"/>
              <a:buChar char="•"/>
            </a:pPr>
            <a:r>
              <a:rPr lang="ru-RU" b="1" cap="all" dirty="0" smtClean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ea typeface="+mj-ea"/>
                <a:cs typeface="+mj-cs"/>
              </a:rPr>
              <a:t>   выяснить, зачем нужна «горка»  на          </a:t>
            </a:r>
            <a:r>
              <a:rPr lang="ru-RU" b="1" cap="all" dirty="0" smtClean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железнодорожной</a:t>
            </a:r>
            <a:r>
              <a:rPr lang="ru-RU" b="1" cap="all" dirty="0" smtClean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ea typeface="+mj-ea"/>
                <a:cs typeface="+mj-cs"/>
              </a:rPr>
              <a:t> станции</a:t>
            </a:r>
          </a:p>
          <a:p>
            <a:pPr lvl="0">
              <a:buFont typeface="Arial" charset="0"/>
              <a:buChar char="•"/>
            </a:pPr>
            <a:r>
              <a:rPr lang="ru-RU" b="1" cap="all" dirty="0" smtClean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ea typeface="+mj-ea"/>
                <a:cs typeface="+mj-cs"/>
              </a:rPr>
              <a:t>  Познакомить одноклассников с </a:t>
            </a:r>
            <a:r>
              <a:rPr lang="ru-RU" b="1" cap="all" dirty="0" smtClean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процессом доставления грузов железнодорожным транспортом</a:t>
            </a:r>
            <a:endParaRPr lang="ru-RU" b="1" cap="all" dirty="0" smtClean="0">
              <a:solidFill>
                <a:srgbClr val="4F271C">
                  <a:satMod val="130000"/>
                </a:srgb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5" name="Текст 2"/>
          <p:cNvSpPr txBox="1">
            <a:spLocks/>
          </p:cNvSpPr>
          <p:nvPr/>
        </p:nvSpPr>
        <p:spPr>
          <a:xfrm>
            <a:off x="1216199" y="1714488"/>
            <a:ext cx="1133078" cy="432048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18288" lvl="0">
              <a:lnSpc>
                <a:spcPts val="2300"/>
              </a:lnSpc>
              <a:buClr>
                <a:schemeClr val="accent1"/>
              </a:buClr>
              <a:buSzPct val="80000"/>
            </a:pPr>
            <a:r>
              <a:rPr lang="ru-RU" sz="2000" b="1" dirty="0" smtClean="0"/>
              <a:t>Задачи: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30000"/>
                  <a:satMod val="1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411760" y="3573016"/>
            <a:ext cx="6563866" cy="1224136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lvl="0">
              <a:spcBef>
                <a:spcPct val="0"/>
              </a:spcBef>
            </a:pPr>
            <a:r>
              <a:rPr lang="ru-RU" b="1" cap="all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* если В определённых местах  производится    сортировка грузов, то </a:t>
            </a:r>
            <a:r>
              <a:rPr lang="ru-RU" b="1" cap="all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Грузовой поезд быстрее доставит грузы к  адресу их места назначения. </a:t>
            </a:r>
            <a:endParaRPr lang="ru-RU" b="1" cap="all" dirty="0" smtClean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7" name="Текст 2"/>
          <p:cNvSpPr txBox="1">
            <a:spLocks/>
          </p:cNvSpPr>
          <p:nvPr/>
        </p:nvSpPr>
        <p:spPr>
          <a:xfrm>
            <a:off x="971600" y="3356992"/>
            <a:ext cx="1421110" cy="792088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18288" lvl="0">
              <a:lnSpc>
                <a:spcPts val="2300"/>
              </a:lnSpc>
              <a:buClr>
                <a:schemeClr val="accent1"/>
              </a:buClr>
              <a:buSzPct val="80000"/>
            </a:pPr>
            <a:r>
              <a:rPr lang="ru-RU" sz="2000" b="1" dirty="0" smtClean="0"/>
              <a:t>Гипотеза: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30000"/>
                  <a:satMod val="1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2411760" y="620688"/>
            <a:ext cx="6589396" cy="109380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rPr lang="ru-RU" b="1" cap="all" dirty="0" smtClean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*изучение процесса доставления грузов железнодорожным транспортом</a:t>
            </a:r>
            <a:endParaRPr lang="ru-RU" dirty="0" smtClean="0"/>
          </a:p>
        </p:txBody>
      </p:sp>
      <p:pic>
        <p:nvPicPr>
          <p:cNvPr id="8" name="Рисунок 7" descr="https://upload.wikimedia.org/wikipedia/commons/9/9c/Rbfkornwestheim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16563" y="4561839"/>
            <a:ext cx="3255965" cy="2010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5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1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500"/>
                            </p:stCondLst>
                            <p:childTnLst>
                              <p:par>
                                <p:cTn id="34" presetID="3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500"/>
                            </p:stCondLst>
                            <p:childTnLst>
                              <p:par>
                                <p:cTn id="43" presetID="3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1500"/>
                            </p:stCondLst>
                            <p:childTnLst>
                              <p:par>
                                <p:cTn id="52" presetID="3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800" decel="100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3500"/>
                            </p:stCondLst>
                            <p:childTnLst>
                              <p:par>
                                <p:cTn id="61" presetID="3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800" decel="100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6000"/>
                            </p:stCondLst>
                            <p:childTnLst>
                              <p:par>
                                <p:cTn id="70" presetID="5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5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7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9500"/>
                            </p:stCondLst>
                            <p:childTnLst>
                              <p:par>
                                <p:cTn id="80" presetID="3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800" decel="100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uiExpand="1" build="p" advAuto="1500"/>
      <p:bldP spid="5" grpId="0"/>
      <p:bldP spid="6" grpId="0" uiExpand="1" build="p" advAuto="1500"/>
      <p:bldP spid="7" grpId="0"/>
      <p:bldP spid="9" grpId="0" uiExpand="1" build="p" advAuto="150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1115616" y="908720"/>
            <a:ext cx="7814102" cy="49685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Предмет исследования: </a:t>
            </a:r>
          </a:p>
          <a:p>
            <a:pPr>
              <a:buNone/>
            </a:pPr>
            <a:r>
              <a:rPr lang="ru-RU" sz="3600" b="1" cap="all" dirty="0" smtClean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  </a:t>
            </a:r>
            <a:r>
              <a:rPr lang="ru-RU" sz="2400" b="1" cap="all" dirty="0" smtClean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сортировочная  железнодорожная станция</a:t>
            </a:r>
            <a:endParaRPr lang="ru-RU" sz="2400" dirty="0" smtClean="0"/>
          </a:p>
          <a:p>
            <a:pPr>
              <a:buNone/>
            </a:pPr>
            <a:r>
              <a:rPr lang="ru-RU" sz="3600" b="1" dirty="0" smtClean="0"/>
              <a:t> </a:t>
            </a:r>
            <a:endParaRPr lang="ru-RU" sz="3600" dirty="0" smtClean="0"/>
          </a:p>
          <a:p>
            <a:pPr>
              <a:buNone/>
            </a:pPr>
            <a:endParaRPr lang="ru-RU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Объект исследования: </a:t>
            </a:r>
          </a:p>
          <a:p>
            <a:pPr>
              <a:buNone/>
            </a:pPr>
            <a:r>
              <a:rPr lang="ru-RU" sz="3600" b="1" cap="all" dirty="0" smtClean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  </a:t>
            </a:r>
            <a:r>
              <a:rPr lang="ru-RU" sz="2400" b="1" cap="all" dirty="0" smtClean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процесс</a:t>
            </a:r>
            <a:r>
              <a:rPr lang="ru-RU" sz="3600" b="1" cap="all" dirty="0" smtClean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  </a:t>
            </a:r>
            <a:r>
              <a:rPr lang="ru-RU" sz="2400" b="1" cap="all" dirty="0" smtClean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сортировки грузовых вагонов в зависимости от места их назначения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endParaRPr lang="ru-RU" sz="3600" dirty="0" smtClean="0"/>
          </a:p>
          <a:p>
            <a:endParaRPr lang="ru-RU" dirty="0"/>
          </a:p>
        </p:txBody>
      </p:sp>
    </p:spTree>
  </p:cSld>
  <p:clrMapOvr>
    <a:masterClrMapping/>
  </p:clrMapOvr>
  <p:transition>
    <p:randomBa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980870"/>
          </a:xfrm>
        </p:spPr>
        <p:txBody>
          <a:bodyPr/>
          <a:lstStyle/>
          <a:p>
            <a:r>
              <a:rPr lang="ru-RU" b="1" dirty="0" smtClean="0"/>
              <a:t>        Актуальность проекта</a:t>
            </a:r>
            <a:endParaRPr lang="ru-RU" b="1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57290" y="1484784"/>
            <a:ext cx="7358114" cy="5112568"/>
          </a:xfr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 fontScale="92500" lnSpcReduction="10000"/>
          </a:bodyPr>
          <a:lstStyle/>
          <a:p>
            <a:pPr algn="just"/>
            <a:r>
              <a:rPr lang="ru-RU" dirty="0" smtClean="0">
                <a:solidFill>
                  <a:schemeClr val="tx1"/>
                </a:solidFill>
              </a:rPr>
              <a:t>	Мичуринск является   важным  транспортным  перекрёстком  в Европейской части России. Ныне Мичуринское отделение Юго-Восточной железой дороги – одно из крупнейших в стране. Особенно велико значение Кочетовского узла. День и ночь с севера на юг движутся по нему пассажирские и грузовые поезда. Огромный грузопоток регулируется автоматически. Подсчитано, что каждый четвёртый житель Мичуринска – железнодорожник. То есть почти в каждой семье кто-нибудь да работает на железнодорожном транспорте. В нашей семье железнодорожник – папа, он работает начальником дистанции электроснабжения. Начать изучать процесс работы сортировочной железнодорожной станции я решил с помощью своего папы.</a:t>
            </a:r>
          </a:p>
          <a:p>
            <a:endParaRPr lang="ru-RU" dirty="0"/>
          </a:p>
        </p:txBody>
      </p:sp>
    </p:spTree>
  </p:cSld>
  <p:clrMapOvr>
    <a:masterClrMapping/>
  </p:clrMapOvr>
  <p:transition>
    <p:randomBa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1124744"/>
          </a:xfrm>
        </p:spPr>
        <p:txBody>
          <a:bodyPr/>
          <a:lstStyle/>
          <a:p>
            <a:r>
              <a:rPr lang="ru-RU" b="1" dirty="0" smtClean="0"/>
              <a:t>Этапы работы над проектом</a:t>
            </a:r>
            <a:endParaRPr lang="ru-RU" b="1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000100" y="980728"/>
            <a:ext cx="8001056" cy="568863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Подготовительный этап </a:t>
            </a:r>
          </a:p>
          <a:p>
            <a:r>
              <a:rPr lang="ru-RU" sz="1800" dirty="0" smtClean="0"/>
              <a:t> выбор названия проекта, формулирование цели проекта (через проблемную ситуацию и анкетирование);   </a:t>
            </a:r>
          </a:p>
          <a:p>
            <a:r>
              <a:rPr lang="ru-RU" sz="1800" dirty="0" smtClean="0"/>
              <a:t>выяснение собственной начальной подготовки в области проекта;</a:t>
            </a:r>
          </a:p>
          <a:p>
            <a:pPr>
              <a:buNone/>
            </a:pP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Основной этап</a:t>
            </a:r>
          </a:p>
          <a:p>
            <a:r>
              <a:rPr lang="ru-RU" sz="1800" dirty="0" smtClean="0"/>
              <a:t>сбор научной информации о железнодорожном транспорте;</a:t>
            </a:r>
          </a:p>
          <a:p>
            <a:r>
              <a:rPr lang="ru-RU" sz="1800" dirty="0" smtClean="0"/>
              <a:t>экскурсия на сортировочную станцию;</a:t>
            </a:r>
          </a:p>
          <a:p>
            <a:r>
              <a:rPr lang="ru-RU" sz="1800" dirty="0" smtClean="0"/>
              <a:t> беседы, интервью со специалистами;   </a:t>
            </a:r>
          </a:p>
          <a:p>
            <a:r>
              <a:rPr lang="ru-RU" sz="1800" dirty="0" smtClean="0"/>
              <a:t>конструирование состава поезда на макете;</a:t>
            </a:r>
          </a:p>
          <a:p>
            <a:r>
              <a:rPr lang="ru-RU" sz="1800" dirty="0" smtClean="0"/>
              <a:t>оформление полученной информации (фото, слайды, сообщение).</a:t>
            </a:r>
          </a:p>
          <a:p>
            <a:pPr>
              <a:buNone/>
            </a:pP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Заключительный этап</a:t>
            </a:r>
          </a:p>
          <a:p>
            <a:r>
              <a:rPr lang="ru-RU" sz="1800" dirty="0" smtClean="0"/>
              <a:t>оформление  папки-отчета о проекте;</a:t>
            </a:r>
          </a:p>
          <a:p>
            <a:r>
              <a:rPr lang="ru-RU" sz="1800" dirty="0" smtClean="0"/>
              <a:t>представление итогов работы – выступление с докладом перед одноклассниками;</a:t>
            </a:r>
          </a:p>
          <a:p>
            <a:r>
              <a:rPr lang="ru-RU" sz="1800" dirty="0" smtClean="0"/>
              <a:t>подведение итогов обучения (общее оценивание работы учеников, самооценка деятельности учащегося в проекте, рефлексия, анкетирование родителей).</a:t>
            </a:r>
          </a:p>
          <a:p>
            <a:pPr>
              <a:buNone/>
            </a:pPr>
            <a:r>
              <a:rPr lang="ru-RU" sz="1800" b="1" dirty="0" smtClean="0"/>
              <a:t> </a:t>
            </a:r>
            <a:endParaRPr lang="ru-RU" sz="1800" dirty="0" smtClean="0"/>
          </a:p>
          <a:p>
            <a:pPr>
              <a:buNone/>
            </a:pPr>
            <a:endParaRPr lang="ru-RU" sz="1800" dirty="0"/>
          </a:p>
        </p:txBody>
      </p:sp>
    </p:spTree>
  </p:cSld>
  <p:clrMapOvr>
    <a:masterClrMapping/>
  </p:clrMapOvr>
  <p:transition>
    <p:randomBa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7874520" cy="792088"/>
          </a:xfrm>
        </p:spPr>
        <p:txBody>
          <a:bodyPr/>
          <a:lstStyle/>
          <a:p>
            <a:r>
              <a:rPr lang="ru-RU" sz="4300" dirty="0" smtClean="0"/>
              <a:t>Теоретическая часть</a:t>
            </a:r>
            <a:endParaRPr lang="ru-RU" sz="4300" dirty="0"/>
          </a:p>
        </p:txBody>
      </p:sp>
      <p:sp>
        <p:nvSpPr>
          <p:cNvPr id="19" name="Текст 18"/>
          <p:cNvSpPr>
            <a:spLocks noGrp="1"/>
          </p:cNvSpPr>
          <p:nvPr>
            <p:ph type="body" sz="half" idx="2"/>
          </p:nvPr>
        </p:nvSpPr>
        <p:spPr>
          <a:xfrm>
            <a:off x="838200" y="4143380"/>
            <a:ext cx="4419600" cy="1643074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Самый масштабный по объёму грузоперевозок  конечно транспорт железнодорожный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15008" y="1170935"/>
            <a:ext cx="307183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Мы все знаем и любим железную дорогу. Нам нравится путешествовать и просто ездить в разные города в удобных вагонах, для этого нужно просто выбрать поезд и купить билет до нужной станции. А вот как до нужного места доходят разные грузы, которые перевозят в грузовых вагонах, с этим необходимо познакомиться.</a:t>
            </a:r>
            <a:endParaRPr lang="ru-RU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3275856" y="3779748"/>
            <a:ext cx="1020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100 Ватт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8194" name="Picture 2" descr="http://img.tourister.ru/files/3/0/7/4/4/5/1/30744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2831" y="1367477"/>
            <a:ext cx="4059235" cy="2704465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44624"/>
            <a:ext cx="7498080" cy="778416"/>
          </a:xfrm>
        </p:spPr>
        <p:txBody>
          <a:bodyPr>
            <a:normAutofit/>
          </a:bodyPr>
          <a:lstStyle/>
          <a:p>
            <a:r>
              <a:rPr lang="ru-RU" dirty="0" smtClean="0"/>
              <a:t>Железнодорожные станции</a:t>
            </a:r>
            <a:endParaRPr lang="ru-RU" dirty="0"/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3643306" y="1237292"/>
            <a:ext cx="5072098" cy="1477328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/>
              <a:t>Все железнодорожные станции делятся на три типа: пассажирские, грузовые и сортировочные. Если с первыми двумя всё понятно, то, что же происходит на сортировочных.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7170" name="Picture 2" descr="http://press.rzd.ru/dbmm/images/9/5236/382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3" y="928670"/>
            <a:ext cx="3143271" cy="2096538"/>
          </a:xfrm>
          <a:prstGeom prst="rect">
            <a:avLst/>
          </a:prstGeom>
          <a:noFill/>
        </p:spPr>
      </p:pic>
      <p:pic>
        <p:nvPicPr>
          <p:cNvPr id="7172" name="Picture 4" descr="http://img-fotki.yandex.ru/get/9224/46980979.c5/0_c238e_348ee5ee_ori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380" y="3500438"/>
            <a:ext cx="3038496" cy="2071702"/>
          </a:xfrm>
          <a:prstGeom prst="rect">
            <a:avLst/>
          </a:prstGeom>
          <a:noFill/>
        </p:spPr>
      </p:pic>
      <p:pic>
        <p:nvPicPr>
          <p:cNvPr id="7174" name="Picture 6" descr="http://kak-eto-sdelano.ru/wp-content/uploads/2014/10/zh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4572008"/>
            <a:ext cx="3235859" cy="2143140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435608" y="44624"/>
            <a:ext cx="7498080" cy="778416"/>
          </a:xfrm>
        </p:spPr>
        <p:txBody>
          <a:bodyPr>
            <a:normAutofit/>
          </a:bodyPr>
          <a:lstStyle/>
          <a:p>
            <a:r>
              <a:rPr lang="ru-RU" dirty="0" smtClean="0"/>
              <a:t>Оператор по списыванию</a:t>
            </a:r>
            <a:endParaRPr lang="ru-RU" dirty="0"/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4786314" y="1071546"/>
            <a:ext cx="4143404" cy="2643206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/>
              <a:t>Первым делом на сортировочной станции состав встречает оператор по списыванию. Нет. Будучи студентом МИИТ она не научилась хорошо списывать у соседа. Просто ей необходимо списать номера проходящих мимо вагонов и занести их в систему. </a:t>
            </a:r>
          </a:p>
        </p:txBody>
      </p:sp>
      <p:pic>
        <p:nvPicPr>
          <p:cNvPr id="6146" name="Picture 2" descr="http://glavpoezdrus.ru/stati2/zup_mzd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142984"/>
            <a:ext cx="3286148" cy="2464611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9476" y="3743560"/>
            <a:ext cx="4463118" cy="297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071538" y="3857628"/>
            <a:ext cx="3429024" cy="2554545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/>
              <a:t> Это, как пазл на колёсах, он состоит из вагонов, которые предназначены различным получателям в различных уголках страны. По полученному номеру сразу понятно, куда и с каким грузом, они едут. </a:t>
            </a: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007096" y="714356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/>
              <a:t>Затем состав попадает в парк прибытия. Это его первая остановка на сортировочной станции. Здесь головной и последний вагоны закрепляют на рельсах тормозными башмаками. С такой обувью состав уже не сдвинется с места. Локомотив отсоединяют. Проводником по станции будет уже другой тягач. </a:t>
            </a:r>
            <a:endParaRPr lang="ru-RU" sz="2000" dirty="0"/>
          </a:p>
        </p:txBody>
      </p:sp>
      <p:sp>
        <p:nvSpPr>
          <p:cNvPr id="4098" name="AutoShape 2" descr="https://upload.wikimedia.org/wikipedia/commons/thumb/f/f1/Scotch_%28wedge%29_-1.jpg/1024px-Scotch_%28wedge%29_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0" name="AutoShape 4" descr="https://upload.wikimedia.org/wikipedia/commons/thumb/f/f1/Scotch_%28wedge%29_-1.jpg/1024px-Scotch_%28wedge%29_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2" name="Picture 6" descr="http://www.ua.all.biz/img/ua/catalog/more/541830_bashmaki_tormoznye_zhd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95978" y="928670"/>
            <a:ext cx="3262302" cy="2446727"/>
          </a:xfrm>
          <a:prstGeom prst="rect">
            <a:avLst/>
          </a:prstGeom>
          <a:noFill/>
        </p:spPr>
      </p:pic>
      <p:pic>
        <p:nvPicPr>
          <p:cNvPr id="4104" name="Picture 8" descr="http://www.magistral-uz.com.ua/img/79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9180" y="3976708"/>
            <a:ext cx="2667002" cy="2667002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4357686" y="4276090"/>
            <a:ext cx="45005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Документы и накладные  на груз ему нужно бросить в приёмник пневмопочты. Документ помещают в колбу, которая по трубе под действием воздуха прилетает на центральный пост.</a:t>
            </a:r>
            <a:endParaRPr lang="ru-RU" sz="2000" dirty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1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1672</TotalTime>
  <Words>861</Words>
  <Application>Microsoft Office PowerPoint</Application>
  <PresentationFormat>Экран (4:3)</PresentationFormat>
  <Paragraphs>68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Solstice</vt:lpstr>
      <vt:lpstr>Исследовательская работа</vt:lpstr>
      <vt:lpstr>Слайд 2</vt:lpstr>
      <vt:lpstr>Слайд 3</vt:lpstr>
      <vt:lpstr>        Актуальность проекта</vt:lpstr>
      <vt:lpstr>Этапы работы над проектом</vt:lpstr>
      <vt:lpstr>Теоретическая часть</vt:lpstr>
      <vt:lpstr>Железнодорожные станции</vt:lpstr>
      <vt:lpstr>Оператор по списыванию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Результаты работы над проектом</vt:lpstr>
      <vt:lpstr>  Информационные ресурсы</vt:lpstr>
    </vt:vector>
  </TitlesOfParts>
  <Company>ООО Строй-Модуль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Исследовательская работа</dc:title>
  <dc:creator>Александр</dc:creator>
  <cp:lastModifiedBy>User</cp:lastModifiedBy>
  <cp:revision>165</cp:revision>
  <dcterms:created xsi:type="dcterms:W3CDTF">2013-01-18T05:26:47Z</dcterms:created>
  <dcterms:modified xsi:type="dcterms:W3CDTF">2021-06-16T08:10:37Z</dcterms:modified>
</cp:coreProperties>
</file>