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5" r:id="rId2"/>
    <p:sldId id="266" r:id="rId3"/>
    <p:sldId id="258" r:id="rId4"/>
    <p:sldId id="260" r:id="rId5"/>
    <p:sldId id="261" r:id="rId6"/>
    <p:sldId id="262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The_Phantom_of_the_Opera" TargetMode="External"/><Relationship Id="rId3" Type="http://schemas.openxmlformats.org/officeDocument/2006/relationships/hyperlink" Target="https://en.wikipedia.org/wiki/Paris" TargetMode="External"/><Relationship Id="rId7" Type="http://schemas.openxmlformats.org/officeDocument/2006/relationships/hyperlink" Target="https://en.wikipedia.org/wiki/Author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n.wikipedia.org/wiki/Journalist" TargetMode="External"/><Relationship Id="rId5" Type="http://schemas.openxmlformats.org/officeDocument/2006/relationships/hyperlink" Target="https://en.wikipedia.org/wiki/Nice" TargetMode="External"/><Relationship Id="rId4" Type="http://schemas.openxmlformats.org/officeDocument/2006/relationships/hyperlink" Target="https://en.wikipedia.org/wiki/Franc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92696"/>
            <a:ext cx="835292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Have you heard this music?</a:t>
            </a:r>
          </a:p>
          <a:p>
            <a:r>
              <a:rPr lang="en-US" sz="3200" dirty="0" smtClean="0"/>
              <a:t>Have you seen the film? The musical?</a:t>
            </a:r>
          </a:p>
          <a:p>
            <a:r>
              <a:rPr lang="en-US" sz="3200" dirty="0" smtClean="0"/>
              <a:t>Do you know the author?</a:t>
            </a:r>
          </a:p>
          <a:p>
            <a:endParaRPr lang="ru-RU" dirty="0"/>
          </a:p>
        </p:txBody>
      </p:sp>
      <p:pic>
        <p:nvPicPr>
          <p:cNvPr id="2050" name="Picture 2" descr="http://www.zorlucenterpsm.com/i/content/774_1_ust-976x6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9" y="2961894"/>
            <a:ext cx="5904655" cy="3896105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Актимирова</a:t>
            </a:r>
            <a:r>
              <a:rPr lang="ru-RU" dirty="0" smtClean="0"/>
              <a:t> Вероника Руслановна студентка </a:t>
            </a:r>
            <a:r>
              <a:rPr lang="ru-RU" dirty="0" err="1" smtClean="0"/>
              <a:t>ПККиК</a:t>
            </a:r>
            <a:r>
              <a:rPr lang="ru-RU" dirty="0" smtClean="0"/>
              <a:t> 3 курс «театральное творчество»</a:t>
            </a:r>
          </a:p>
          <a:p>
            <a:r>
              <a:rPr lang="ru-RU" dirty="0" smtClean="0"/>
              <a:t>Преподаватель: </a:t>
            </a:r>
            <a:r>
              <a:rPr lang="ru-RU" dirty="0" err="1" smtClean="0"/>
              <a:t>Глухова</a:t>
            </a:r>
            <a:r>
              <a:rPr lang="ru-RU" dirty="0" smtClean="0"/>
              <a:t> Ирина Викторовна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Выполнила: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US" sz="5300" b="1" dirty="0" smtClean="0"/>
              <a:t>Gaston </a:t>
            </a:r>
            <a:r>
              <a:rPr lang="en-US" sz="5300" b="1" dirty="0" err="1" smtClean="0"/>
              <a:t>Leroux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pic>
        <p:nvPicPr>
          <p:cNvPr id="1026" name="Picture 2" descr="http://bookfans.net/wp-content/uploads/images/Gaston_Leroux_6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4744"/>
            <a:ext cx="3563510" cy="496855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707904" y="1052736"/>
            <a:ext cx="52565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Born: 6 May 1868</a:t>
            </a:r>
            <a:br>
              <a:rPr lang="en-US" sz="3600" b="1" dirty="0" smtClean="0"/>
            </a:br>
            <a:r>
              <a:rPr lang="en-US" sz="3600" b="1" dirty="0" smtClean="0">
                <a:hlinkClick r:id="rId3" tooltip="Paris"/>
              </a:rPr>
              <a:t>Paris</a:t>
            </a:r>
            <a:r>
              <a:rPr lang="en-US" sz="3600" b="1" dirty="0" smtClean="0"/>
              <a:t>, </a:t>
            </a:r>
            <a:r>
              <a:rPr lang="en-US" sz="3600" b="1" dirty="0" smtClean="0">
                <a:hlinkClick r:id="rId4" tooltip="France"/>
              </a:rPr>
              <a:t>France</a:t>
            </a:r>
            <a:endParaRPr lang="en-US" sz="3600" b="1" dirty="0" smtClean="0"/>
          </a:p>
          <a:p>
            <a:r>
              <a:rPr lang="en-US" sz="3600" b="1" dirty="0" smtClean="0"/>
              <a:t>Died: 15 April 1927 (aged 58)</a:t>
            </a:r>
            <a:br>
              <a:rPr lang="en-US" sz="3600" b="1" dirty="0" smtClean="0"/>
            </a:br>
            <a:r>
              <a:rPr lang="en-US" sz="3600" b="1" dirty="0" smtClean="0">
                <a:hlinkClick r:id="rId5" tooltip="Nice"/>
              </a:rPr>
              <a:t>Nice</a:t>
            </a:r>
            <a:r>
              <a:rPr lang="en-US" sz="3600" b="1" dirty="0" smtClean="0"/>
              <a:t>, France</a:t>
            </a:r>
          </a:p>
          <a:p>
            <a:r>
              <a:rPr lang="en-US" sz="3600" b="1" dirty="0" smtClean="0"/>
              <a:t>Occupation: </a:t>
            </a:r>
            <a:r>
              <a:rPr lang="en-US" sz="3600" b="1" dirty="0" smtClean="0">
                <a:hlinkClick r:id="rId6" tooltip="Journalist"/>
              </a:rPr>
              <a:t>Journalist</a:t>
            </a:r>
            <a:r>
              <a:rPr lang="en-US" sz="3600" b="1" dirty="0" smtClean="0"/>
              <a:t>, </a:t>
            </a:r>
            <a:r>
              <a:rPr lang="en-US" sz="3600" b="1" dirty="0" smtClean="0">
                <a:hlinkClick r:id="rId7" tooltip="Author"/>
              </a:rPr>
              <a:t>Author</a:t>
            </a:r>
            <a:endParaRPr lang="en-US" sz="3600" b="1" dirty="0" smtClean="0"/>
          </a:p>
          <a:p>
            <a:r>
              <a:rPr lang="en-US" sz="3600" b="1" dirty="0" smtClean="0"/>
              <a:t>Nationality: French</a:t>
            </a:r>
          </a:p>
          <a:p>
            <a:r>
              <a:rPr lang="en-US" sz="3600" b="1" dirty="0" smtClean="0"/>
              <a:t>Notable works: </a:t>
            </a:r>
            <a:r>
              <a:rPr lang="en-US" sz="3600" b="1" i="1" dirty="0" smtClean="0">
                <a:hlinkClick r:id="rId8" tooltip="The Phantom of the Opera"/>
              </a:rPr>
              <a:t>The Phantom of the Opera</a:t>
            </a:r>
            <a:endParaRPr lang="ru-RU" sz="36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56166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ts val="1200"/>
              </a:spcAft>
              <a:buFontTx/>
              <a:buChar char="•"/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When was G. </a:t>
            </a:r>
            <a:r>
              <a:rPr lang="en-US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Leroux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 born?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1200"/>
              </a:spcAft>
              <a:buFontTx/>
              <a:buChar char="•"/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 What did he study  at the university?</a:t>
            </a:r>
          </a:p>
          <a:p>
            <a:pPr lvl="0" eaLnBrk="0" fontAlgn="base" hangingPunct="0">
              <a:spcBef>
                <a:spcPct val="0"/>
              </a:spcBef>
              <a:spcAft>
                <a:spcPts val="1200"/>
              </a:spcAft>
              <a:buFontTx/>
              <a:buChar char="•"/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Where did he work?</a:t>
            </a:r>
          </a:p>
          <a:p>
            <a:pPr lvl="0" eaLnBrk="0" fontAlgn="base" hangingPunct="0">
              <a:spcBef>
                <a:spcPct val="0"/>
              </a:spcBef>
              <a:spcAft>
                <a:spcPts val="1200"/>
              </a:spcAft>
              <a:buFontTx/>
              <a:buChar char="•"/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What is he best known for?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1200"/>
              </a:spcAft>
              <a:buFontTx/>
              <a:buChar char="•"/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When was «The Phantom of the Opera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»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 written?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What’s the story about?</a:t>
            </a:r>
          </a:p>
          <a:p>
            <a:pPr lvl="0" eaLnBrk="0" fontAlgn="base" hangingPunct="0"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Have you seen the film?</a:t>
            </a:r>
          </a:p>
          <a:p>
            <a:pPr lvl="0" eaLnBrk="0" fontAlgn="base" hangingPunct="0"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" pitchFamily="18" charset="-127"/>
                <a:cs typeface="Arial" pitchFamily="34" charset="0"/>
              </a:rPr>
              <a:t>Have you heard about the musical by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A. L. Webber?</a:t>
            </a:r>
            <a:endParaRPr lang="en-US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pic>
        <p:nvPicPr>
          <p:cNvPr id="101378" name="Picture 2" descr="http://t0.gstatic.com/images?q=tbn:ANd9GcS4ChQPOy_-vROnYyQMzr_Uwii06i45qgOWH8pGK6lIC_w5yHO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5253" y="0"/>
            <a:ext cx="3128747" cy="4752528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214778" y="4149081"/>
            <a:ext cx="49292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«The Phantom of the Opera» was translated into several languages and was produced in more than twenty countries. </a:t>
            </a:r>
          </a:p>
        </p:txBody>
      </p:sp>
      <p:pic>
        <p:nvPicPr>
          <p:cNvPr id="102402" name="Picture 2" descr="http://userscontent2.emaze.com/images/ea3a1d96-2863-4051-a78b-ed6a26fa6cfa/635401659265578226_1.1674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49620"/>
            <a:ext cx="4139952" cy="310838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0" y="0"/>
            <a:ext cx="4139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 1988 A. L. Webber composed his new musical </a:t>
            </a:r>
          </a:p>
          <a:p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 The Phantom of the Opera».</a:t>
            </a:r>
            <a:endParaRPr lang="ru-RU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 is also the longest running Broadway musical of all time and the most financially</a:t>
            </a:r>
            <a:endParaRPr lang="ru-RU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successful Broadway show in history. </a:t>
            </a:r>
          </a:p>
        </p:txBody>
      </p:sp>
      <p:pic>
        <p:nvPicPr>
          <p:cNvPr id="102404" name="Picture 4" descr="https://encrypted-tbn2.gstatic.com/images?q=tbn:ANd9GcRLEI-lp8HFeZT3sgCUzGNuF2-Dzh5z1BNd93D_yc3XYKJjGTq-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1573" y="0"/>
            <a:ext cx="4962427" cy="3717032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novel has been made into several films. In 2004 a British film adaptation was released. It was produced and co-written by Lloyd Webber. </a:t>
            </a:r>
            <a:r>
              <a:rPr lang="en-US" sz="2400" b="1" i="1" dirty="0" smtClean="0"/>
              <a:t>The Phantom of the Opera</a:t>
            </a:r>
            <a:r>
              <a:rPr lang="en-US" sz="2400" b="1" dirty="0" smtClean="0"/>
              <a:t> grossed approximately $154 million worldwide, despite receiving mixed to negative reviews.</a:t>
            </a:r>
            <a:endParaRPr lang="ru-RU" sz="2400" b="1" dirty="0"/>
          </a:p>
        </p:txBody>
      </p:sp>
      <p:pic>
        <p:nvPicPr>
          <p:cNvPr id="3" name="Picture 6" descr="http://static.rogerebert.com/uploads/movie/movie_poster/the-phantom-of-the-opera-1925/large_uI3jRFtXrIIgelSr8KYUFL0zT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2856"/>
            <a:ext cx="2697120" cy="381642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6150114"/>
            <a:ext cx="2627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The Phantom of </a:t>
            </a:r>
          </a:p>
          <a:p>
            <a:r>
              <a:rPr lang="en-US" sz="2000" b="1" dirty="0" smtClean="0"/>
              <a:t>the Opera (1925)</a:t>
            </a:r>
            <a:endParaRPr lang="ru-RU" sz="2000" b="1" dirty="0"/>
          </a:p>
        </p:txBody>
      </p:sp>
      <p:pic>
        <p:nvPicPr>
          <p:cNvPr id="5" name="Picture 8" descr="http://images.moviepostershop.com/the-phantom-of-the-opera-movie-poster-1998-10205404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1916832"/>
            <a:ext cx="3168352" cy="421025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987824" y="6150114"/>
            <a:ext cx="2880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Phantom of the Opera 1998 poster</a:t>
            </a:r>
            <a:endParaRPr lang="ru-RU" sz="2000" b="1" dirty="0"/>
          </a:p>
        </p:txBody>
      </p:sp>
      <p:pic>
        <p:nvPicPr>
          <p:cNvPr id="7" name="Picture 2" descr="Poto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628800"/>
            <a:ext cx="2987824" cy="4412399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6156176" y="6150114"/>
            <a:ext cx="2987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Phantom of the Opera</a:t>
            </a:r>
          </a:p>
          <a:p>
            <a:r>
              <a:rPr lang="en-US" sz="2000" b="1" dirty="0" smtClean="0"/>
              <a:t> 2014 poster</a:t>
            </a:r>
            <a:endParaRPr lang="ru-RU" sz="20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22541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Relaxed –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340768"/>
            <a:ext cx="2188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Arguing –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132856"/>
            <a:ext cx="31983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Disappeared –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852936"/>
            <a:ext cx="15247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Trick –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645024"/>
            <a:ext cx="25779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Run away –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4581128"/>
            <a:ext cx="20409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Clearly –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5445224"/>
            <a:ext cx="352051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Walked in a stiff, </a:t>
            </a:r>
          </a:p>
          <a:p>
            <a:r>
              <a:rPr lang="en-US" sz="3200" b="1" dirty="0" smtClean="0"/>
              <a:t>angry way - 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71800" y="476672"/>
            <a:ext cx="17876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at ease </a:t>
            </a:r>
            <a:endParaRPr lang="ru-RU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71800" y="1340768"/>
            <a:ext cx="22765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quarreling</a:t>
            </a:r>
            <a:r>
              <a:rPr lang="en-US" b="1" dirty="0" smtClean="0"/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635896" y="2132856"/>
            <a:ext cx="20553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vanished</a:t>
            </a:r>
            <a:r>
              <a:rPr lang="en-US" b="1" dirty="0" smtClean="0"/>
              <a:t>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195736" y="2852936"/>
            <a:ext cx="30764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practical joke </a:t>
            </a:r>
            <a:endParaRPr lang="ru-RU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31840" y="3645024"/>
            <a:ext cx="1047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fled </a:t>
            </a:r>
            <a:endParaRPr lang="ru-RU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99792" y="4509120"/>
            <a:ext cx="15696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plainly</a:t>
            </a:r>
            <a:r>
              <a:rPr lang="en-US" b="1" dirty="0" smtClean="0"/>
              <a:t>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283968" y="5805264"/>
            <a:ext cx="16946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stalked</a:t>
            </a:r>
            <a:r>
              <a:rPr lang="en-US" b="1" dirty="0" smtClean="0"/>
              <a:t> </a:t>
            </a:r>
            <a:endParaRPr lang="ru-RU" dirty="0"/>
          </a:p>
        </p:txBody>
      </p:sp>
      <p:pic>
        <p:nvPicPr>
          <p:cNvPr id="103426" name="Picture 2" descr="http://upload.wikimedia.org/wikipedia/commons/6/67/Gaston_Leroux_-_Le_Fant%C3%B4me_de_l'Op%C3%A9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124744"/>
            <a:ext cx="2571750" cy="4114801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point of life where one has given up full-time work </a:t>
            </a:r>
            <a:r>
              <a:rPr lang="en-US" sz="2400" b="1" dirty="0"/>
              <a:t>–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7832" y="1031334"/>
            <a:ext cx="62646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Entered a place at once in a way that was difficult to cope with –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043" y="1859632"/>
            <a:ext cx="20120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Ran quickly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522513"/>
            <a:ext cx="51892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Just about to retire or leave a job 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3136305"/>
            <a:ext cx="28151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Pointing upwards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8043" y="3861048"/>
            <a:ext cx="1584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Shaking –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70436" y="485964"/>
            <a:ext cx="17171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retirement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55976" y="1446832"/>
            <a:ext cx="14366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invaded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55776" y="1862331"/>
            <a:ext cx="11849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rushed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62628" y="2522512"/>
            <a:ext cx="15087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resigning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3136305"/>
            <a:ext cx="15664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upturned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32092" y="3856757"/>
            <a:ext cx="1596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trembling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9500" y="4509120"/>
            <a:ext cx="67618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A picture or design that has been cut into a surface –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26227" y="5229200"/>
            <a:ext cx="43636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Very troublesome children </a:t>
            </a:r>
            <a:r>
              <a:rPr lang="en-US" dirty="0"/>
              <a:t>–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258" y="5877272"/>
            <a:ext cx="62899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Believing in something whose existence cannot be proved  by science –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164288" y="4478342"/>
            <a:ext cx="16530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ingraving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646196" y="5229199"/>
            <a:ext cx="986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brats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715314" y="6061937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superstitious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5553363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Made small involuntary movements due to fear or cold –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4336" y="724054"/>
            <a:ext cx="34387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The skin on a person’s face –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7898" y="1206854"/>
            <a:ext cx="2284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Silly talk or waste –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4091" y="1700808"/>
            <a:ext cx="5181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Was courageous enough to try or do </a:t>
            </a:r>
            <a:r>
              <a:rPr lang="en-US" dirty="0" err="1"/>
              <a:t>smth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6968" y="2348880"/>
            <a:ext cx="2414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 ghost-like figure –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1483" y="2996952"/>
            <a:ext cx="6045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Person who organizes funerals and buries people  –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6063" y="371703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story about mythical or supernatural beings or events –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4739" y="4437112"/>
            <a:ext cx="1295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Strange –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94739" y="5013176"/>
            <a:ext cx="1933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Extremely well –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94739" y="5589240"/>
            <a:ext cx="3143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The dark part of the eyes –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87519" y="6304002"/>
            <a:ext cx="4289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Bunches of hair that grow together -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76256" y="96307"/>
            <a:ext cx="11144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shook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845197" y="690168"/>
            <a:ext cx="1943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complexion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10172" y="1151833"/>
            <a:ext cx="12538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rubbish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621038" y="1585130"/>
            <a:ext cx="11112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dared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724377" y="2276872"/>
            <a:ext cx="13115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spectre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256691" y="2907162"/>
            <a:ext cx="18261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undertaker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810314" y="3624699"/>
            <a:ext cx="12522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legend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91680" y="4344779"/>
            <a:ext cx="14061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peculiar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296248" y="4913639"/>
            <a:ext cx="2284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extraordinarily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27804" y="5549047"/>
            <a:ext cx="10342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pupils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677476" y="6257835"/>
            <a:ext cx="920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locks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637287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09" y="188639"/>
          <a:ext cx="8784978" cy="372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326"/>
                <a:gridCol w="2928326"/>
                <a:gridCol w="2928326"/>
              </a:tblGrid>
              <a:tr h="9361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r>
                        <a:rPr lang="en-US" baseline="0" dirty="0" smtClean="0"/>
                        <a:t> in the text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the picture</a:t>
                      </a:r>
                      <a:endParaRPr lang="ru-RU" dirty="0"/>
                    </a:p>
                  </a:txBody>
                  <a:tcPr/>
                </a:tc>
              </a:tr>
              <a:tr h="929425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face</a:t>
                      </a:r>
                      <a:endParaRPr lang="ru-RU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9425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dressing 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9425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body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475</TotalTime>
  <Words>421</Words>
  <Application>Microsoft Office PowerPoint</Application>
  <PresentationFormat>Экран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Метро</vt:lpstr>
      <vt:lpstr>Слайд 1</vt:lpstr>
      <vt:lpstr>Gaston Leroux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Выполнила: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Gaston Leroux </dc:title>
  <dc:creator>User</dc:creator>
  <cp:lastModifiedBy>Пользователь Windows</cp:lastModifiedBy>
  <cp:revision>30</cp:revision>
  <dcterms:created xsi:type="dcterms:W3CDTF">2016-04-10T08:21:51Z</dcterms:created>
  <dcterms:modified xsi:type="dcterms:W3CDTF">2021-04-29T16:04:33Z</dcterms:modified>
</cp:coreProperties>
</file>