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34" r:id="rId34"/>
    <p:sldId id="309" r:id="rId35"/>
    <p:sldId id="310" r:id="rId36"/>
    <p:sldId id="311" r:id="rId37"/>
    <p:sldId id="312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455"/>
    <a:srgbClr val="BAA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8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microsoft.com/office/2007/relationships/hdphoto" Target="../media/hdphoto6.wdp"/><Relationship Id="rId7" Type="http://schemas.openxmlformats.org/officeDocument/2006/relationships/image" Target="../media/image77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microsoft.com/office/2007/relationships/hdphoto" Target="../media/hdphoto7.wdp"/><Relationship Id="rId4" Type="http://schemas.openxmlformats.org/officeDocument/2006/relationships/image" Target="../media/image81.png"/><Relationship Id="rId9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1988841"/>
            <a:ext cx="11277600" cy="4086947"/>
          </a:xfrm>
        </p:spPr>
        <p:txBody>
          <a:bodyPr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700" cap="none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«Стахеевы и благотворительность»</a:t>
            </a:r>
            <a:r>
              <a:rPr lang="ru-RU" sz="3700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700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700" cap="none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</a:t>
            </a:r>
            <a:r>
              <a:rPr lang="ru-RU" sz="2700" cap="non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Работу </a:t>
            </a:r>
            <a:r>
              <a:rPr lang="ru-RU" sz="27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выполнили:</a:t>
            </a:r>
            <a:br>
              <a:rPr lang="ru-RU" sz="27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cap="non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</a:t>
            </a:r>
            <a:r>
              <a:rPr lang="ru-RU" sz="2700" cap="none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Шарифуллина</a:t>
            </a:r>
            <a:r>
              <a:rPr lang="ru-RU" sz="2700" cap="non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7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Р.Н</a:t>
            </a:r>
            <a:r>
              <a:rPr lang="ru-RU" sz="2700" cap="non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., учитель родного языка;</a:t>
            </a:r>
            <a:r>
              <a:rPr lang="ru-RU" sz="27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cap="non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</a:t>
            </a:r>
            <a:r>
              <a:rPr lang="ru-RU" sz="2700" cap="none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Мухаметзянова</a:t>
            </a:r>
            <a:r>
              <a:rPr lang="ru-RU" sz="2700" cap="non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7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А.И</a:t>
            </a:r>
            <a:r>
              <a:rPr lang="ru-RU" sz="2700" cap="none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., учитель ИЗО</a:t>
            </a:r>
            <a:r>
              <a:rPr lang="ru-RU" sz="27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000" y="692696"/>
            <a:ext cx="11277600" cy="936104"/>
          </a:xfrm>
        </p:spPr>
        <p:txBody>
          <a:bodyPr/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Научная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работа на тему: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1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011" y="5677290"/>
            <a:ext cx="7761855" cy="64807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Иван Иванович Стахеев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760731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9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3832" y="5877272"/>
            <a:ext cx="6882063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dirty="0" smtClean="0">
                <a:solidFill>
                  <a:srgbClr val="FF0000"/>
                </a:solidFill>
              </a:rPr>
              <a:t>Дмитрий Иванович Стахеев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7" descr="docu032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900" t="23175" r="29921" b="27575"/>
          <a:stretch/>
        </p:blipFill>
        <p:spPr>
          <a:xfrm>
            <a:off x="3215680" y="368969"/>
            <a:ext cx="6432715" cy="546090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8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Торговый дом Стахеевых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4" y="1295400"/>
            <a:ext cx="8534400" cy="5301952"/>
          </a:xfrm>
        </p:spPr>
      </p:pic>
    </p:spTree>
    <p:extLst>
      <p:ext uri="{BB962C8B-B14F-4D97-AF65-F5344CB8AC3E}">
        <p14:creationId xmlns:p14="http://schemas.microsoft.com/office/powerpoint/2010/main" val="21384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</a:t>
            </a:r>
            <a:r>
              <a:rPr lang="ru-RU" dirty="0" smtClean="0">
                <a:solidFill>
                  <a:srgbClr val="FF0000"/>
                </a:solidFill>
              </a:rPr>
              <a:t>Строили церкви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1232542"/>
            <a:ext cx="6757364" cy="30918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93" y="3356993"/>
            <a:ext cx="6852907" cy="331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502568" y="5805264"/>
            <a:ext cx="7571874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</a:t>
            </a:r>
            <a:r>
              <a:rPr lang="ru-RU" dirty="0" smtClean="0">
                <a:solidFill>
                  <a:srgbClr val="FF0000"/>
                </a:solidFill>
              </a:rPr>
              <a:t>Стахеев Николай Дмитриевич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79" y="220361"/>
            <a:ext cx="5702279" cy="5328592"/>
          </a:xfrm>
        </p:spPr>
      </p:pic>
    </p:spTree>
    <p:extLst>
      <p:ext uri="{BB962C8B-B14F-4D97-AF65-F5344CB8AC3E}">
        <p14:creationId xmlns:p14="http://schemas.microsoft.com/office/powerpoint/2010/main" val="4965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8" y="620688"/>
            <a:ext cx="11252941" cy="5832648"/>
          </a:xfrm>
        </p:spPr>
      </p:pic>
    </p:spTree>
    <p:extLst>
      <p:ext uri="{BB962C8B-B14F-4D97-AF65-F5344CB8AC3E}">
        <p14:creationId xmlns:p14="http://schemas.microsoft.com/office/powerpoint/2010/main" val="5760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1634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Дом Николая Стахеева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908720"/>
            <a:ext cx="6624736" cy="331236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99" y="3068960"/>
            <a:ext cx="7344816" cy="3672408"/>
          </a:xfrm>
        </p:spPr>
      </p:pic>
    </p:spTree>
    <p:extLst>
      <p:ext uri="{BB962C8B-B14F-4D97-AF65-F5344CB8AC3E}">
        <p14:creationId xmlns:p14="http://schemas.microsoft.com/office/powerpoint/2010/main" val="10321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3075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</a:t>
            </a:r>
            <a:r>
              <a:rPr lang="ru-RU" dirty="0" smtClean="0">
                <a:solidFill>
                  <a:srgbClr val="FF0000"/>
                </a:solidFill>
              </a:rPr>
              <a:t>красота Дома Николая Стахеева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052736"/>
            <a:ext cx="4016791" cy="452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00" y="1066765"/>
            <a:ext cx="6096000" cy="3044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3" y="3645025"/>
            <a:ext cx="6144684" cy="30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3" y="162031"/>
            <a:ext cx="4016791" cy="452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5" y="2779781"/>
            <a:ext cx="7640808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162032"/>
            <a:ext cx="7105163" cy="35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58" y="269069"/>
            <a:ext cx="3632748" cy="452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6" y="886408"/>
            <a:ext cx="4116841" cy="4941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23" y="269069"/>
            <a:ext cx="3359933" cy="4221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55" y="3356993"/>
            <a:ext cx="6816831" cy="314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6926" y="764705"/>
            <a:ext cx="9512969" cy="53154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</a:t>
            </a:r>
            <a:r>
              <a:rPr lang="ru-RU" sz="2800" dirty="0" smtClean="0">
                <a:latin typeface="Times New Roman" panose="02020603050405020304" pitchFamily="18" charset="0"/>
                <a:ea typeface="Times New Roman CYR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</a:rPr>
              <a:t>данной темы возрастает из года в год   в связи с увековечением памяти купцов Стахеевых, которого мы, жители города Нижнекамска,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должны знать и рассказать нашим учащимся об известных  купцах-благотворителей, эту историю жизни передать  из уст в уста будущему  поколению.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Династия Стахеевых по праву считается одной из самых известных купеческих династий XIX- начала XX века не только Елабуги, но и всей России. Они внесли значительный вклад в развитие отечественной коммерции, культуры, градостроительства и благотворительности.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7" y="1990835"/>
            <a:ext cx="9061363" cy="452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19376"/>
            <a:ext cx="5088565" cy="2407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3" y="620688"/>
            <a:ext cx="4065751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36" y="2991735"/>
            <a:ext cx="3256824" cy="36696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4" y="2955104"/>
            <a:ext cx="3770519" cy="37565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03752"/>
            <a:ext cx="5604768" cy="2505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203753"/>
            <a:ext cx="5689599" cy="2561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955104"/>
            <a:ext cx="3289333" cy="37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5895" y="5373216"/>
            <a:ext cx="8197516" cy="792088"/>
          </a:xfrm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dirty="0" smtClean="0">
                <a:solidFill>
                  <a:srgbClr val="FF0000"/>
                </a:solidFill>
              </a:rPr>
              <a:t>Стахеев Дмитрий Иванович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Сергей\Desktop\конференция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5306" y="284529"/>
            <a:ext cx="5877485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24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5" y="171874"/>
            <a:ext cx="7090610" cy="5701997"/>
          </a:xfrm>
        </p:spPr>
      </p:pic>
    </p:spTree>
    <p:extLst>
      <p:ext uri="{BB962C8B-B14F-4D97-AF65-F5344CB8AC3E}">
        <p14:creationId xmlns:p14="http://schemas.microsoft.com/office/powerpoint/2010/main" val="71859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0674" y="1"/>
            <a:ext cx="10208125" cy="6080126"/>
          </a:xfrm>
        </p:spPr>
        <p:txBody>
          <a:bodyPr>
            <a:no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трепетном месяц сиянии,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Кама темнеет в дали,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Всюду от башен и зданий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Тени ночные легли.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Радостен был и прекрасен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Яркого солнца восход,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 и безоблачно ясен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Неба прозрачного свод.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Точно как сон промелькнула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Юность, надежда, любовь…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Сгинуло все, утонуло –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 воротится вновь.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 много в жизненной борьбе,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имя честное осталось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kern="1400" spc="25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      То </a:t>
            </a:r>
            <a:r>
              <a:rPr lang="ru-RU" sz="2000" kern="1400" spc="2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остальное при тебе»</a:t>
            </a:r>
            <a:r>
              <a:rPr lang="en-US" sz="2000" kern="1400" spc="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285728"/>
            <a:ext cx="115824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меценату и писателю Стахееву Д. И.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stahee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53256" y="1071546"/>
            <a:ext cx="5238744" cy="5786454"/>
          </a:xfrm>
        </p:spPr>
      </p:pic>
      <p:sp>
        <p:nvSpPr>
          <p:cNvPr id="5" name="Прямоугольник 4"/>
          <p:cNvSpPr/>
          <p:nvPr/>
        </p:nvSpPr>
        <p:spPr>
          <a:xfrm>
            <a:off x="285709" y="1643050"/>
            <a:ext cx="63817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октябре 2003 года в Елабуге, перед вековым зданием ЕГПУ (ранее женское епархиальное училище) состоялось открытие памятника Д. И. Стахееву, известному  </a:t>
            </a:r>
            <a:r>
              <a:rPr lang="ru-RU" sz="2000" dirty="0" err="1" smtClean="0"/>
              <a:t>Елабужскому</a:t>
            </a:r>
            <a:r>
              <a:rPr lang="ru-RU" sz="2000" dirty="0" smtClean="0"/>
              <a:t> писателю, меценату и предпринимателю. Двухметровый, бронзовый </a:t>
            </a:r>
          </a:p>
          <a:p>
            <a:pPr algn="ctr"/>
            <a:r>
              <a:rPr lang="ru-RU" sz="2000" dirty="0" smtClean="0"/>
              <a:t>монумент изображает Дмитрия Ивановича сидящим в старинном кресле.  Общая высота композиции - около 4 метров. Дмитрий - сын основателя династии Ивана Ивановича Стахеева, купец первой гильдии, писатель и журналист 19 века.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046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4" descr="docu0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8590" y="0"/>
            <a:ext cx="8181474" cy="667351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9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3" y="234574"/>
            <a:ext cx="11815476" cy="6362778"/>
          </a:xfrm>
        </p:spPr>
      </p:pic>
    </p:spTree>
    <p:extLst>
      <p:ext uri="{BB962C8B-B14F-4D97-AF65-F5344CB8AC3E}">
        <p14:creationId xmlns:p14="http://schemas.microsoft.com/office/powerpoint/2010/main" val="285469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5517232"/>
            <a:ext cx="11450240" cy="864096"/>
          </a:xfrm>
        </p:spPr>
        <p:txBody>
          <a:bodyPr/>
          <a:lstStyle/>
          <a:p>
            <a:r>
              <a:rPr lang="ru-RU" dirty="0" smtClean="0"/>
              <a:t>               </a:t>
            </a:r>
            <a:r>
              <a:rPr lang="ru-RU" dirty="0" smtClean="0">
                <a:solidFill>
                  <a:srgbClr val="FF0000"/>
                </a:solidFill>
              </a:rPr>
              <a:t>Потомки Стахеевых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5" y="1347537"/>
            <a:ext cx="6079959" cy="41696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688" y="596575"/>
            <a:ext cx="3457707" cy="30058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78" y="4060050"/>
            <a:ext cx="3138311" cy="26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0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2" y="404664"/>
            <a:ext cx="8887326" cy="5904656"/>
          </a:xfrm>
        </p:spPr>
      </p:pic>
    </p:spTree>
    <p:extLst>
      <p:ext uri="{BB962C8B-B14F-4D97-AF65-F5344CB8AC3E}">
        <p14:creationId xmlns:p14="http://schemas.microsoft.com/office/powerpoint/2010/main" val="17907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578" y="-465220"/>
            <a:ext cx="8911687" cy="946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история рода и благотворительной деятельности купеческой династии Стахеевых.</a:t>
            </a:r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7137" y="2133600"/>
            <a:ext cx="9547475" cy="377762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Объект наблюдения: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жизненный путь и  благотворительная деятельность  Стахеевых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опрос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учащихся и учителей школы №16 и жителей Красного Ключа.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целью исследования</a:t>
            </a:r>
            <a:r>
              <a:rPr lang="ru-RU" sz="2400" dirty="0">
                <a:solidFill>
                  <a:srgbClr val="25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изучение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жизненный путь и благотворительную деятельность  Стахеевых, собрать интересные факты о  их  жизни   по увековечению памяти  Стахеевых в Нижнекамске.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992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  Полным сумраком одета,</a:t>
            </a:r>
          </a:p>
          <a:p>
            <a:pPr algn="ctr">
              <a:buNone/>
            </a:pPr>
            <a:r>
              <a:rPr lang="ru-RU" dirty="0" smtClean="0"/>
              <a:t>   Меж утесов и камней.</a:t>
            </a:r>
          </a:p>
          <a:p>
            <a:pPr algn="ctr">
              <a:buNone/>
            </a:pPr>
            <a:r>
              <a:rPr lang="ru-RU" dirty="0" smtClean="0"/>
              <a:t>   Чуть мелькает точкой света</a:t>
            </a:r>
          </a:p>
          <a:p>
            <a:pPr algn="ctr">
              <a:buNone/>
            </a:pPr>
            <a:r>
              <a:rPr lang="ru-RU" dirty="0" smtClean="0"/>
              <a:t>   Хата бедных рыбарей.</a:t>
            </a:r>
          </a:p>
          <a:p>
            <a:pPr algn="ctr">
              <a:buNone/>
            </a:pPr>
            <a:r>
              <a:rPr lang="ru-RU" dirty="0" smtClean="0"/>
              <a:t>   А над ней, на горном скате</a:t>
            </a:r>
          </a:p>
          <a:p>
            <a:pPr algn="ctr">
              <a:buNone/>
            </a:pPr>
            <a:r>
              <a:rPr lang="ru-RU" dirty="0" smtClean="0"/>
              <a:t>Дом-дворец среди садов.</a:t>
            </a:r>
          </a:p>
          <a:p>
            <a:pPr algn="ctr">
              <a:buNone/>
            </a:pPr>
            <a:r>
              <a:rPr lang="ru-RU" dirty="0" smtClean="0"/>
              <a:t>Весь в огнях и в аромате</a:t>
            </a:r>
          </a:p>
          <a:p>
            <a:pPr algn="ctr">
              <a:buNone/>
            </a:pPr>
            <a:r>
              <a:rPr lang="ru-RU" dirty="0" smtClean="0"/>
              <a:t>    Распустившихся цветов.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                       Д.В.Стахеев</a:t>
            </a:r>
            <a:endParaRPr lang="ru-RU" dirty="0"/>
          </a:p>
        </p:txBody>
      </p:sp>
      <p:pic>
        <p:nvPicPr>
          <p:cNvPr id="6146" name="Picture 2" descr="C:\Users\Сергей\Desktop\конференция\centuries0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193" y="0"/>
            <a:ext cx="12235193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0" y="0"/>
            <a:ext cx="1219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2" y="506712"/>
            <a:ext cx="4704523" cy="23463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3522019"/>
            <a:ext cx="6531331" cy="2859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48" y="3522019"/>
            <a:ext cx="4452639" cy="2625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25" y="1235242"/>
            <a:ext cx="5088893" cy="202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5235" y="4071942"/>
            <a:ext cx="6191293" cy="217168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 descr="1305192146_krasnyy-klyu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9255" y="418053"/>
            <a:ext cx="9305101" cy="60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2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24103"/>
            <a:ext cx="10250311" cy="6368608"/>
          </a:xfrm>
        </p:spPr>
      </p:pic>
    </p:spTree>
    <p:extLst>
      <p:ext uri="{BB962C8B-B14F-4D97-AF65-F5344CB8AC3E}">
        <p14:creationId xmlns:p14="http://schemas.microsoft.com/office/powerpoint/2010/main" val="34653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115824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/>
              </a:rPr>
              <a:t>Проект «Память </a:t>
            </a:r>
            <a:r>
              <a:rPr lang="ru-RU" sz="2400" dirty="0">
                <a:solidFill>
                  <a:srgbClr val="FF0000"/>
                </a:solidFill>
                <a:effectLst/>
              </a:rPr>
              <a:t>об удивительном человеке Стахееве Д.И.»</a:t>
            </a:r>
            <a:br>
              <a:rPr lang="ru-RU" sz="2400" dirty="0">
                <a:solidFill>
                  <a:srgbClr val="FF0000"/>
                </a:solidFill>
                <a:effectLst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7" y="620689"/>
            <a:ext cx="5455463" cy="2664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0" y="3791036"/>
            <a:ext cx="4522345" cy="2420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06" y="620689"/>
            <a:ext cx="5629565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63" y="3787974"/>
            <a:ext cx="4847861" cy="24239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705" y="3167550"/>
            <a:ext cx="574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Вилла «Отрада» (Дача Стахеева) –</a:t>
            </a:r>
            <a:r>
              <a:rPr lang="ru-RU" dirty="0" err="1" smtClean="0"/>
              <a:t>г.Алушта</a:t>
            </a:r>
            <a:r>
              <a:rPr lang="ru-RU" dirty="0" smtClean="0"/>
              <a:t> , Крым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5705" y="6109400"/>
            <a:ext cx="574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Доходный дом купца Стахеева Д.И., </a:t>
            </a:r>
            <a:r>
              <a:rPr lang="ru-RU" dirty="0" err="1" smtClean="0"/>
              <a:t>г.Елабуга</a:t>
            </a:r>
            <a:r>
              <a:rPr lang="ru-RU" dirty="0" smtClean="0"/>
              <a:t>, Республика Татарстан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29383" y="6174774"/>
            <a:ext cx="574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Особняк Стахеева. Г. Москва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218653" y="3120272"/>
            <a:ext cx="574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Памятник писателю Стахееву Д.И., </a:t>
            </a:r>
            <a:r>
              <a:rPr lang="ru-RU" dirty="0" err="1" smtClean="0"/>
              <a:t>г.Елабуга</a:t>
            </a:r>
            <a:r>
              <a:rPr lang="ru-RU" dirty="0" smtClean="0"/>
              <a:t>, Республика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7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81652"/>
            <a:ext cx="10561173" cy="5940660"/>
          </a:xfrm>
        </p:spPr>
      </p:pic>
    </p:spTree>
    <p:extLst>
      <p:ext uri="{BB962C8B-B14F-4D97-AF65-F5344CB8AC3E}">
        <p14:creationId xmlns:p14="http://schemas.microsoft.com/office/powerpoint/2010/main" val="20431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692696"/>
            <a:ext cx="10753195" cy="6048672"/>
          </a:xfrm>
        </p:spPr>
      </p:pic>
    </p:spTree>
    <p:extLst>
      <p:ext uri="{BB962C8B-B14F-4D97-AF65-F5344CB8AC3E}">
        <p14:creationId xmlns:p14="http://schemas.microsoft.com/office/powerpoint/2010/main" val="214449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67" y="764704"/>
            <a:ext cx="10327163" cy="5810668"/>
          </a:xfrm>
        </p:spPr>
      </p:pic>
    </p:spTree>
    <p:extLst>
      <p:ext uri="{BB962C8B-B14F-4D97-AF65-F5344CB8AC3E}">
        <p14:creationId xmlns:p14="http://schemas.microsoft.com/office/powerpoint/2010/main" val="35754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43" y="0"/>
            <a:ext cx="9141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20688"/>
            <a:ext cx="8500533" cy="41402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75" y="548680"/>
            <a:ext cx="4608512" cy="6144684"/>
          </a:xfrm>
        </p:spPr>
      </p:pic>
    </p:spTree>
    <p:extLst>
      <p:ext uri="{BB962C8B-B14F-4D97-AF65-F5344CB8AC3E}">
        <p14:creationId xmlns:p14="http://schemas.microsoft.com/office/powerpoint/2010/main" val="1378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332657"/>
            <a:ext cx="11582400" cy="574746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   Задачи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исследовать жизненный путь и благотворительную деятельность Стахеевых,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раскрыть основные направления социальной, культурной и благотворительной деятельности династии Стахеевых,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использовать  публикации и литературу о их  деятельности  по изучению данной  темы; донести до каждого, что имя  Стахеевых   должно  жить в сердцах каждого из нас. Оформить проектную работу по установке памятника в Красном Ключе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ea typeface="Times New Roman CYR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   Методы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исследования: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теоретический, практический (анкетирование).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   Практическая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направленность:</a:t>
            </a:r>
            <a:r>
              <a:rPr lang="ru-RU" sz="2400" b="1" dirty="0"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материалы, собранные нами о Стахеевых, пригодятся ученикам на уроках истории и литературы, а также в подготовке к единому государственному экзамену, которая требует примеры сочувствия, нравственного выбора.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72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76" y="1097360"/>
            <a:ext cx="10578824" cy="5760640"/>
          </a:xfrm>
        </p:spPr>
      </p:pic>
    </p:spTree>
    <p:extLst>
      <p:ext uri="{BB962C8B-B14F-4D97-AF65-F5344CB8AC3E}">
        <p14:creationId xmlns:p14="http://schemas.microsoft.com/office/powerpoint/2010/main" val="24538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62" y="657978"/>
            <a:ext cx="10561173" cy="6082094"/>
          </a:xfrm>
        </p:spPr>
      </p:pic>
    </p:spTree>
    <p:extLst>
      <p:ext uri="{BB962C8B-B14F-4D97-AF65-F5344CB8AC3E}">
        <p14:creationId xmlns:p14="http://schemas.microsoft.com/office/powerpoint/2010/main" val="321480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65" y="0"/>
            <a:ext cx="9483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53" y="0"/>
            <a:ext cx="9444447" cy="6858000"/>
          </a:xfrm>
        </p:spPr>
      </p:pic>
    </p:spTree>
    <p:extLst>
      <p:ext uri="{BB962C8B-B14F-4D97-AF65-F5344CB8AC3E}">
        <p14:creationId xmlns:p14="http://schemas.microsoft.com/office/powerpoint/2010/main" val="399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42165"/>
            <a:ext cx="9078687" cy="6806270"/>
          </a:xfrm>
        </p:spPr>
      </p:pic>
    </p:spTree>
    <p:extLst>
      <p:ext uri="{BB962C8B-B14F-4D97-AF65-F5344CB8AC3E}">
        <p14:creationId xmlns:p14="http://schemas.microsoft.com/office/powerpoint/2010/main" val="11559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6" y="-36177"/>
            <a:ext cx="9370189" cy="6894178"/>
          </a:xfrm>
        </p:spPr>
      </p:pic>
    </p:spTree>
    <p:extLst>
      <p:ext uri="{BB962C8B-B14F-4D97-AF65-F5344CB8AC3E}">
        <p14:creationId xmlns:p14="http://schemas.microsoft.com/office/powerpoint/2010/main" val="11171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97" y="91848"/>
            <a:ext cx="10174665" cy="67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4" y="1341635"/>
            <a:ext cx="5715000" cy="3800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44" y="2728845"/>
            <a:ext cx="6209256" cy="41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12602" r="2776" b="9492"/>
          <a:stretch/>
        </p:blipFill>
        <p:spPr>
          <a:xfrm rot="5400000">
            <a:off x="2682834" y="-958537"/>
            <a:ext cx="7644937" cy="956201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185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19429" r="6636" b="4000"/>
          <a:stretch/>
        </p:blipFill>
        <p:spPr>
          <a:xfrm>
            <a:off x="1776549" y="104503"/>
            <a:ext cx="10540751" cy="64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476672"/>
            <a:ext cx="11582400" cy="59766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Исследовательская часть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заключается в опросе учащихся и учителей. Теоретическая часть включает материалы из публикаций и художественной литературы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   С 5 по 11 класс провели опрос учащихся и учителей, были предложены следующие вопросы: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   1. Знаете ли вы о купцах Стахеевых?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   2.Когда Стахеевы жили в Красном Ключе?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   3. Как вы считаете, куда можно установить памятник Стахееву?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   4.Какие исторические материалы вы прочитали о Стахеевых? На уроках истории  изучаете ли жизненный путь Стахеевых?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tabLst>
                <a:tab pos="314325" algn="l"/>
                <a:tab pos="409575" algn="l"/>
                <a:tab pos="61912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  Результаты были поразительны. 81%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учащихсяся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не знали, кто такой Стахеев. Мы решили помочь  в решении этой проблемы,   познакомить с биографией и благотворительной  деятельностью Стахеевых.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0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t="2804" r="7156" b="13598"/>
          <a:stretch/>
        </p:blipFill>
        <p:spPr>
          <a:xfrm rot="5400000">
            <a:off x="1741991" y="-1741991"/>
            <a:ext cx="9622421" cy="131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2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1" y="-336884"/>
            <a:ext cx="11329259" cy="7194884"/>
          </a:xfrm>
        </p:spPr>
      </p:pic>
    </p:spTree>
    <p:extLst>
      <p:ext uri="{BB962C8B-B14F-4D97-AF65-F5344CB8AC3E}">
        <p14:creationId xmlns:p14="http://schemas.microsoft.com/office/powerpoint/2010/main" val="19119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73" y="1734893"/>
            <a:ext cx="7900851" cy="42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4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CF7"/>
              </a:clrFrom>
              <a:clrTo>
                <a:srgbClr val="FF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34" y="980728"/>
            <a:ext cx="3654215" cy="56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53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73" y="1734893"/>
            <a:ext cx="7900851" cy="4213787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CF7"/>
              </a:clrFrom>
              <a:clrTo>
                <a:srgbClr val="FF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58" y="474343"/>
            <a:ext cx="3654215" cy="5614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816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7675"/>
            <a:ext cx="11943255" cy="60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Лес, Небо Голубое, Природа, Облака, Пейзаж, Лет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1" y="-587827"/>
            <a:ext cx="10776339" cy="519989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29179" r="7750"/>
          <a:stretch/>
        </p:blipFill>
        <p:spPr>
          <a:xfrm>
            <a:off x="-14515" y="3947886"/>
            <a:ext cx="12206515" cy="29101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2" t="45603" r="7750" b="1"/>
          <a:stretch/>
        </p:blipFill>
        <p:spPr>
          <a:xfrm flipH="1">
            <a:off x="-64786" y="4699871"/>
            <a:ext cx="5217887" cy="2235202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4176691" y="3907975"/>
            <a:ext cx="3831453" cy="2945483"/>
            <a:chOff x="4177582" y="3512308"/>
            <a:chExt cx="2948932" cy="229248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582" y="4232034"/>
              <a:ext cx="2948932" cy="1572763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CF7"/>
                </a:clrFrom>
                <a:clrTo>
                  <a:srgbClr val="FFFC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080" y="3512308"/>
              <a:ext cx="1492101" cy="229248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pic>
        <p:nvPicPr>
          <p:cNvPr id="24" name="Рисунок 23" descr="dc87cd40ef1b6a77c72ea5d4d88a3f1c.jpeg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03" r="32699"/>
          <a:stretch/>
        </p:blipFill>
        <p:spPr>
          <a:xfrm>
            <a:off x="9474977" y="873801"/>
            <a:ext cx="1483311" cy="401698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8" name="Рисунок 27" descr="dc87cd40ef1b6a77c72ea5d4d88a3f1c.jpeg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03" r="32699"/>
          <a:stretch/>
        </p:blipFill>
        <p:spPr>
          <a:xfrm>
            <a:off x="-122915" y="36540"/>
            <a:ext cx="2260195" cy="691222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250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4" y="1258798"/>
            <a:ext cx="11172382" cy="55992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905" y="0"/>
            <a:ext cx="10764252" cy="1748589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5733256"/>
            <a:ext cx="9226219" cy="72008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Купеческая династия </a:t>
            </a:r>
            <a:r>
              <a:rPr lang="ru-RU" dirty="0">
                <a:solidFill>
                  <a:srgbClr val="FF0000"/>
                </a:solidFill>
              </a:rPr>
              <a:t>С</a:t>
            </a:r>
            <a:r>
              <a:rPr lang="ru-RU" dirty="0" smtClean="0">
                <a:solidFill>
                  <a:srgbClr val="FF0000"/>
                </a:solidFill>
              </a:rPr>
              <a:t>тахеевых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7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5726" y="208547"/>
            <a:ext cx="5261811" cy="5370151"/>
          </a:xfrm>
        </p:spPr>
      </p:pic>
    </p:spTree>
    <p:extLst>
      <p:ext uri="{BB962C8B-B14F-4D97-AF65-F5344CB8AC3E}">
        <p14:creationId xmlns:p14="http://schemas.microsoft.com/office/powerpoint/2010/main" val="32233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75" y="624110"/>
            <a:ext cx="10638338" cy="11565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Поместье купцов </a:t>
            </a:r>
            <a:r>
              <a:rPr lang="ru-RU" dirty="0"/>
              <a:t>С</a:t>
            </a:r>
            <a:r>
              <a:rPr lang="ru-RU" dirty="0" smtClean="0"/>
              <a:t>тахеевых в Елабуге</a:t>
            </a:r>
            <a:endParaRPr lang="ru-RU" dirty="0"/>
          </a:p>
        </p:txBody>
      </p:sp>
      <p:pic>
        <p:nvPicPr>
          <p:cNvPr id="4" name="Содержимое 3" descr="DSC04040ге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8216" y="1428736"/>
            <a:ext cx="9715568" cy="4850367"/>
          </a:xfrm>
        </p:spPr>
      </p:pic>
      <p:pic>
        <p:nvPicPr>
          <p:cNvPr id="5" name="Рисунок 4" descr="84e43e6d1906f22be93d9ded46d700a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8216" y="1428736"/>
            <a:ext cx="9779037" cy="4857784"/>
          </a:xfrm>
          <a:prstGeom prst="rect">
            <a:avLst/>
          </a:prstGeom>
        </p:spPr>
      </p:pic>
      <p:pic>
        <p:nvPicPr>
          <p:cNvPr id="6" name="Рисунок 5" descr="10009щ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8216" y="1357298"/>
            <a:ext cx="9800176" cy="4929222"/>
          </a:xfrm>
          <a:prstGeom prst="rect">
            <a:avLst/>
          </a:prstGeom>
        </p:spPr>
      </p:pic>
      <p:pic>
        <p:nvPicPr>
          <p:cNvPr id="7" name="Рисунок 6" descr="432f547a32e70db11224e626f5a0fab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1778" y="1357298"/>
            <a:ext cx="9888945" cy="4929222"/>
          </a:xfrm>
          <a:prstGeom prst="rect">
            <a:avLst/>
          </a:prstGeom>
        </p:spPr>
      </p:pic>
      <p:pic>
        <p:nvPicPr>
          <p:cNvPr id="8" name="Рисунок 7" descr="580efe2119f0730c248e8f939fbcd1a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38216" y="1357298"/>
            <a:ext cx="9810765" cy="4937765"/>
          </a:xfrm>
          <a:prstGeom prst="rect">
            <a:avLst/>
          </a:prstGeom>
        </p:spPr>
      </p:pic>
      <p:pic>
        <p:nvPicPr>
          <p:cNvPr id="9" name="Рисунок 8" descr="1672b40aa59eba1a24a1316cc254b3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2966" y="1357299"/>
            <a:ext cx="9906069" cy="5005393"/>
          </a:xfrm>
          <a:prstGeom prst="rect">
            <a:avLst/>
          </a:prstGeom>
        </p:spPr>
      </p:pic>
      <p:pic>
        <p:nvPicPr>
          <p:cNvPr id="10" name="Рисунок 9" descr="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214422"/>
            <a:ext cx="12192000" cy="56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9588" y="0"/>
            <a:ext cx="6413743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18" y="3545632"/>
            <a:ext cx="743612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6" y="132674"/>
            <a:ext cx="9545053" cy="6542186"/>
          </a:xfrm>
        </p:spPr>
      </p:pic>
    </p:spTree>
    <p:extLst>
      <p:ext uri="{BB962C8B-B14F-4D97-AF65-F5344CB8AC3E}">
        <p14:creationId xmlns:p14="http://schemas.microsoft.com/office/powerpoint/2010/main" val="294682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348</TotalTime>
  <Words>571</Words>
  <Application>Microsoft Office PowerPoint</Application>
  <PresentationFormat>Широкоэкранный</PresentationFormat>
  <Paragraphs>64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Arial</vt:lpstr>
      <vt:lpstr>Calibri</vt:lpstr>
      <vt:lpstr>Century Gothic</vt:lpstr>
      <vt:lpstr>Times New Roman</vt:lpstr>
      <vt:lpstr>Times New Roman CYR</vt:lpstr>
      <vt:lpstr>Wingdings 3</vt:lpstr>
      <vt:lpstr>Легкий дым</vt:lpstr>
      <vt:lpstr>   «Стахеевы и благотворительность»                     Работу выполнили:                      Шарифуллина Р.Н., учитель родного языка;                         Мухаметзянова А.И., учитель ИЗО </vt:lpstr>
      <vt:lpstr>Презентация PowerPoint</vt:lpstr>
      <vt:lpstr>  Предмет исследования – история рода и благотворительной деятельности купеческой династии Стахеевых. </vt:lpstr>
      <vt:lpstr>Презентация PowerPoint</vt:lpstr>
      <vt:lpstr>Презентация PowerPoint</vt:lpstr>
      <vt:lpstr> Купеческая династия Стахеевых</vt:lpstr>
      <vt:lpstr>Поместье купцов Стахеевых в Елабуге</vt:lpstr>
      <vt:lpstr>Презентация PowerPoint</vt:lpstr>
      <vt:lpstr>Презентация PowerPoint</vt:lpstr>
      <vt:lpstr>           Иван Иванович Стахеев</vt:lpstr>
      <vt:lpstr>       Дмитрий Иванович Стахеев</vt:lpstr>
      <vt:lpstr>          Торговый дом Стахеевых</vt:lpstr>
      <vt:lpstr>                  Строили церкви</vt:lpstr>
      <vt:lpstr>        Стахеев Николай Дмитриевич</vt:lpstr>
      <vt:lpstr>Презентация PowerPoint</vt:lpstr>
      <vt:lpstr>                 Дом Николая Стахеева</vt:lpstr>
      <vt:lpstr>           красота Дома Николая Стахеева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Стахеев Дмитрий Иванович</vt:lpstr>
      <vt:lpstr>Презентация PowerPoint</vt:lpstr>
      <vt:lpstr>Презентация PowerPoint</vt:lpstr>
      <vt:lpstr>Памятник меценату и писателю Стахееву Д. И. </vt:lpstr>
      <vt:lpstr>Презентация PowerPoint</vt:lpstr>
      <vt:lpstr>Презентация PowerPoint</vt:lpstr>
      <vt:lpstr>               Потомки Стахеевых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«Память об удивительном человеке Стахееве Д.И.»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Рима</cp:lastModifiedBy>
  <cp:revision>34</cp:revision>
  <cp:lastPrinted>2020-02-20T05:15:15Z</cp:lastPrinted>
  <dcterms:created xsi:type="dcterms:W3CDTF">2020-01-28T16:25:18Z</dcterms:created>
  <dcterms:modified xsi:type="dcterms:W3CDTF">2020-06-02T12:22:52Z</dcterms:modified>
</cp:coreProperties>
</file>