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34"/>
  </p:notesMasterIdLst>
  <p:sldIdLst>
    <p:sldId id="288" r:id="rId2"/>
    <p:sldId id="256" r:id="rId3"/>
    <p:sldId id="257" r:id="rId4"/>
    <p:sldId id="276" r:id="rId5"/>
    <p:sldId id="312" r:id="rId6"/>
    <p:sldId id="350" r:id="rId7"/>
    <p:sldId id="327" r:id="rId8"/>
    <p:sldId id="293" r:id="rId9"/>
    <p:sldId id="264" r:id="rId10"/>
    <p:sldId id="265" r:id="rId11"/>
    <p:sldId id="320" r:id="rId12"/>
    <p:sldId id="352" r:id="rId13"/>
    <p:sldId id="351" r:id="rId14"/>
    <p:sldId id="291" r:id="rId15"/>
    <p:sldId id="267" r:id="rId16"/>
    <p:sldId id="278" r:id="rId17"/>
    <p:sldId id="314" r:id="rId18"/>
    <p:sldId id="279" r:id="rId19"/>
    <p:sldId id="315" r:id="rId20"/>
    <p:sldId id="280" r:id="rId21"/>
    <p:sldId id="316" r:id="rId22"/>
    <p:sldId id="281" r:id="rId23"/>
    <p:sldId id="282" r:id="rId24"/>
    <p:sldId id="283" r:id="rId25"/>
    <p:sldId id="284" r:id="rId26"/>
    <p:sldId id="285" r:id="rId27"/>
    <p:sldId id="317" r:id="rId28"/>
    <p:sldId id="292" r:id="rId29"/>
    <p:sldId id="296" r:id="rId30"/>
    <p:sldId id="318" r:id="rId31"/>
    <p:sldId id="349" r:id="rId32"/>
    <p:sldId id="309"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6" autoAdjust="0"/>
    <p:restoredTop sz="66545" autoAdjust="0"/>
  </p:normalViewPr>
  <p:slideViewPr>
    <p:cSldViewPr snapToGrid="0">
      <p:cViewPr varScale="1">
        <p:scale>
          <a:sx n="56" d="100"/>
          <a:sy n="56" d="100"/>
        </p:scale>
        <p:origin x="-138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30"/>
  <c:chart>
    <c:autoTitleDeleted val="1"/>
    <c:plotArea>
      <c:layout/>
      <c:barChart>
        <c:barDir val="col"/>
        <c:grouping val="clustered"/>
        <c:ser>
          <c:idx val="0"/>
          <c:order val="0"/>
          <c:tx>
            <c:strRef>
              <c:f>Лист1!$B$1</c:f>
              <c:strCache>
                <c:ptCount val="1"/>
                <c:pt idx="0">
                  <c:v>студенты</c:v>
                </c:pt>
              </c:strCache>
            </c:strRef>
          </c:tx>
          <c:dLbls>
            <c:txPr>
              <a:bodyPr/>
              <a:lstStyle/>
              <a:p>
                <a:pPr>
                  <a:defRPr sz="2400"/>
                </a:pPr>
                <a:endParaRPr lang="ru-RU"/>
              </a:p>
            </c:txPr>
            <c:showVal val="1"/>
          </c:dLbls>
          <c:cat>
            <c:strRef>
              <c:f>Лист1!$A$2:$A$5</c:f>
              <c:strCache>
                <c:ptCount val="4"/>
                <c:pt idx="0">
                  <c:v>Здоровье</c:v>
                </c:pt>
                <c:pt idx="1">
                  <c:v>Материальное благополучие</c:v>
                </c:pt>
                <c:pt idx="2">
                  <c:v>Успех</c:v>
                </c:pt>
                <c:pt idx="3">
                  <c:v>Много друзей</c:v>
                </c:pt>
              </c:strCache>
            </c:strRef>
          </c:cat>
          <c:val>
            <c:numRef>
              <c:f>Лист1!$B$2:$B$5</c:f>
              <c:numCache>
                <c:formatCode>0.0%</c:formatCode>
                <c:ptCount val="4"/>
                <c:pt idx="0">
                  <c:v>0.55500000000000005</c:v>
                </c:pt>
                <c:pt idx="1">
                  <c:v>0.24700000000000005</c:v>
                </c:pt>
                <c:pt idx="2">
                  <c:v>6.200000000000002E-2</c:v>
                </c:pt>
                <c:pt idx="3">
                  <c:v>0.13600000000000001</c:v>
                </c:pt>
              </c:numCache>
            </c:numRef>
          </c:val>
        </c:ser>
        <c:dLbls>
          <c:showVal val="1"/>
        </c:dLbls>
        <c:overlap val="-25"/>
        <c:axId val="55228288"/>
        <c:axId val="55229824"/>
      </c:barChart>
      <c:catAx>
        <c:axId val="55228288"/>
        <c:scaling>
          <c:orientation val="minMax"/>
        </c:scaling>
        <c:axPos val="b"/>
        <c:majorTickMark val="none"/>
        <c:tickLblPos val="nextTo"/>
        <c:txPr>
          <a:bodyPr/>
          <a:lstStyle/>
          <a:p>
            <a:pPr>
              <a:defRPr sz="2800"/>
            </a:pPr>
            <a:endParaRPr lang="ru-RU"/>
          </a:p>
        </c:txPr>
        <c:crossAx val="55229824"/>
        <c:crosses val="autoZero"/>
        <c:auto val="1"/>
        <c:lblAlgn val="ctr"/>
        <c:lblOffset val="100"/>
      </c:catAx>
      <c:valAx>
        <c:axId val="55229824"/>
        <c:scaling>
          <c:orientation val="minMax"/>
        </c:scaling>
        <c:delete val="1"/>
        <c:axPos val="l"/>
        <c:numFmt formatCode="0.0%" sourceLinked="1"/>
        <c:majorTickMark val="none"/>
        <c:tickLblPos val="none"/>
        <c:crossAx val="55228288"/>
        <c:crosses val="autoZero"/>
        <c:crossBetween val="between"/>
      </c:valAx>
    </c:plotArea>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7"/>
  <c:chart>
    <c:autoTitleDeleted val="1"/>
    <c:plotArea>
      <c:layout/>
      <c:barChart>
        <c:barDir val="col"/>
        <c:grouping val="clustered"/>
        <c:ser>
          <c:idx val="0"/>
          <c:order val="0"/>
          <c:tx>
            <c:strRef>
              <c:f>Лист1!$B$1</c:f>
              <c:strCache>
                <c:ptCount val="1"/>
                <c:pt idx="0">
                  <c:v>Студенты</c:v>
                </c:pt>
              </c:strCache>
            </c:strRef>
          </c:tx>
          <c:dLbls>
            <c:txPr>
              <a:bodyPr/>
              <a:lstStyle/>
              <a:p>
                <a:pPr>
                  <a:defRPr sz="2400"/>
                </a:pPr>
                <a:endParaRPr lang="ru-RU"/>
              </a:p>
            </c:txPr>
            <c:showVal val="1"/>
          </c:dLbls>
          <c:cat>
            <c:strRef>
              <c:f>Лист1!$A$2:$A$6</c:f>
              <c:strCache>
                <c:ptCount val="5"/>
                <c:pt idx="0">
                  <c:v>За компанию</c:v>
                </c:pt>
                <c:pt idx="1">
                  <c:v>Просто так</c:v>
                </c:pt>
                <c:pt idx="2">
                  <c:v>Для поднятия авторитета</c:v>
                </c:pt>
                <c:pt idx="3">
                  <c:v>Надо попробовать всё!</c:v>
                </c:pt>
                <c:pt idx="4">
                  <c:v>Затрудняются ответить</c:v>
                </c:pt>
              </c:strCache>
            </c:strRef>
          </c:cat>
          <c:val>
            <c:numRef>
              <c:f>Лист1!$B$2:$B$6</c:f>
              <c:numCache>
                <c:formatCode>0.0%</c:formatCode>
                <c:ptCount val="5"/>
                <c:pt idx="0">
                  <c:v>0.37500000000000011</c:v>
                </c:pt>
                <c:pt idx="1">
                  <c:v>0.16</c:v>
                </c:pt>
                <c:pt idx="2">
                  <c:v>9.0000000000000024E-2</c:v>
                </c:pt>
                <c:pt idx="3">
                  <c:v>0.16</c:v>
                </c:pt>
                <c:pt idx="4">
                  <c:v>0.21500000000000005</c:v>
                </c:pt>
              </c:numCache>
            </c:numRef>
          </c:val>
        </c:ser>
        <c:dLbls>
          <c:showVal val="1"/>
        </c:dLbls>
        <c:overlap val="-25"/>
        <c:axId val="67194880"/>
        <c:axId val="67196416"/>
      </c:barChart>
      <c:catAx>
        <c:axId val="67194880"/>
        <c:scaling>
          <c:orientation val="minMax"/>
        </c:scaling>
        <c:axPos val="b"/>
        <c:majorTickMark val="none"/>
        <c:tickLblPos val="nextTo"/>
        <c:txPr>
          <a:bodyPr/>
          <a:lstStyle/>
          <a:p>
            <a:pPr>
              <a:defRPr sz="2400"/>
            </a:pPr>
            <a:endParaRPr lang="ru-RU"/>
          </a:p>
        </c:txPr>
        <c:crossAx val="67196416"/>
        <c:crosses val="autoZero"/>
        <c:auto val="1"/>
        <c:lblAlgn val="ctr"/>
        <c:lblOffset val="100"/>
      </c:catAx>
      <c:valAx>
        <c:axId val="67196416"/>
        <c:scaling>
          <c:orientation val="minMax"/>
        </c:scaling>
        <c:delete val="1"/>
        <c:axPos val="l"/>
        <c:numFmt formatCode="0.0%" sourceLinked="1"/>
        <c:majorTickMark val="none"/>
        <c:tickLblPos val="none"/>
        <c:crossAx val="67194880"/>
        <c:crosses val="autoZero"/>
        <c:crossBetween val="between"/>
      </c:valAx>
    </c:plotArea>
    <c:plotVisOnly val="1"/>
    <c:dispBlanksAs val="gap"/>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29582-F796-475D-850A-0C9993981EBF}" type="datetimeFigureOut">
              <a:rPr lang="ru-RU" smtClean="0"/>
              <a:pPr/>
              <a:t>22.10.2018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FAFA2-85F4-42A2-BACE-1D79474D3DE9}" type="slidenum">
              <a:rPr lang="ru-RU" smtClean="0"/>
              <a:pPr/>
              <a:t>‹#›</a:t>
            </a:fld>
            <a:endParaRPr lang="ru-RU"/>
          </a:p>
        </p:txBody>
      </p:sp>
    </p:spTree>
    <p:extLst>
      <p:ext uri="{BB962C8B-B14F-4D97-AF65-F5344CB8AC3E}">
        <p14:creationId xmlns="" xmlns:p14="http://schemas.microsoft.com/office/powerpoint/2010/main" val="16883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sz="1200" i="1" kern="1200" dirty="0" smtClean="0">
                <a:solidFill>
                  <a:schemeClr val="tx1"/>
                </a:solidFill>
                <a:latin typeface="+mn-lt"/>
                <a:ea typeface="+mn-ea"/>
                <a:cs typeface="+mn-cs"/>
              </a:rPr>
              <a:t>Сценка.</a:t>
            </a:r>
            <a:r>
              <a:rPr lang="en-US" sz="1200" i="1" kern="1200" dirty="0" smtClean="0">
                <a:solidFill>
                  <a:schemeClr val="tx1"/>
                </a:solidFill>
                <a:latin typeface="+mn-lt"/>
                <a:ea typeface="+mn-ea"/>
                <a:cs typeface="+mn-cs"/>
              </a:rPr>
              <a:t/>
            </a:r>
            <a:br>
              <a:rPr lang="en-US"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По прогнозам ученых в текущем столетии при приеме на работу наряду с образованием и коммуникативностью важнейшим критерием будет состояние здоровья. А умение вести здоровый образ жизни</a:t>
            </a:r>
            <a:r>
              <a:rPr lang="ru-RU" sz="1200" i="0" kern="1200" dirty="0" smtClean="0">
                <a:solidFill>
                  <a:schemeClr val="tx1"/>
                </a:solidFill>
                <a:latin typeface="+mn-lt"/>
                <a:ea typeface="+mn-ea"/>
                <a:cs typeface="+mn-cs"/>
              </a:rPr>
              <a:t> - </a:t>
            </a:r>
            <a:r>
              <a:rPr lang="ru-RU" sz="1200" i="1" kern="1200" dirty="0" smtClean="0">
                <a:solidFill>
                  <a:schemeClr val="tx1"/>
                </a:solidFill>
                <a:latin typeface="+mn-lt"/>
                <a:ea typeface="+mn-ea"/>
                <a:cs typeface="+mn-cs"/>
              </a:rPr>
              <a:t>признак высокой культуры человека</a:t>
            </a:r>
            <a:r>
              <a:rPr lang="ru-RU" sz="1200" i="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его образованности, настойчивости, воли.</a:t>
            </a:r>
          </a:p>
          <a:p>
            <a:r>
              <a:rPr lang="ru-RU" sz="1200" kern="1200" dirty="0" smtClean="0">
                <a:solidFill>
                  <a:schemeClr val="tx1"/>
                </a:solidFill>
                <a:latin typeface="+mn-lt"/>
                <a:ea typeface="+mn-ea"/>
                <a:cs typeface="+mn-cs"/>
              </a:rPr>
              <a:t>Тема нашего проекта «Как жить сегодня, </a:t>
            </a:r>
            <a:r>
              <a:rPr lang="ru-RU" sz="1200" dirty="0" smtClean="0"/>
              <a:t>чтобы  иметь шанс увидеть завтра, или по следам дымящей сигареты</a:t>
            </a:r>
            <a:r>
              <a:rPr lang="en-US" sz="1200" dirty="0" smtClean="0"/>
              <a:t>”</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b="1" kern="1200" dirty="0" smtClean="0">
                <a:solidFill>
                  <a:schemeClr val="tx1"/>
                </a:solidFill>
                <a:latin typeface="+mn-lt"/>
                <a:ea typeface="+mn-ea"/>
                <a:cs typeface="+mn-cs"/>
              </a:rPr>
              <a:t>Цель: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Углубить</a:t>
            </a:r>
            <a:r>
              <a:rPr lang="ru-RU" sz="1200" kern="1200" baseline="0" dirty="0" smtClean="0">
                <a:solidFill>
                  <a:schemeClr val="tx1"/>
                </a:solidFill>
                <a:latin typeface="+mn-lt"/>
                <a:ea typeface="+mn-ea"/>
                <a:cs typeface="+mn-cs"/>
              </a:rPr>
              <a:t> знания учащихся о здоровом образе жизни, вреде негативных привычек.</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Дать научные доказательства о пагубном воздействии курения на здоровье, умственную работоспособность, спортивные достижения.</a:t>
            </a:r>
          </a:p>
          <a:p>
            <a:r>
              <a:rPr lang="ru-RU" sz="1200" kern="1200" dirty="0" smtClean="0">
                <a:solidFill>
                  <a:schemeClr val="tx1"/>
                </a:solidFill>
                <a:latin typeface="+mn-lt"/>
                <a:ea typeface="+mn-ea"/>
                <a:cs typeface="+mn-cs"/>
              </a:rPr>
              <a:t>Подчеркнуть нравственный аспект проблемы курения. Пробудить желание к оздоровлению своего организма.</a:t>
            </a:r>
          </a:p>
          <a:p>
            <a:r>
              <a:rPr lang="ru-RU" sz="1200" kern="1200" dirty="0" smtClean="0">
                <a:solidFill>
                  <a:schemeClr val="tx1"/>
                </a:solidFill>
                <a:latin typeface="+mn-lt"/>
                <a:ea typeface="+mn-ea"/>
                <a:cs typeface="+mn-cs"/>
              </a:rPr>
              <a:t>- Развивать у школьников осознанное неприятие всех</a:t>
            </a:r>
            <a:r>
              <a:rPr lang="ru-RU" sz="1200" kern="1200" baseline="0" dirty="0" smtClean="0">
                <a:solidFill>
                  <a:schemeClr val="tx1"/>
                </a:solidFill>
                <a:latin typeface="+mn-lt"/>
                <a:ea typeface="+mn-ea"/>
                <a:cs typeface="+mn-cs"/>
              </a:rPr>
              <a:t> вредных привычек.</a:t>
            </a:r>
            <a:r>
              <a:rPr lang="ru-RU" sz="1200" kern="1200" dirty="0" smtClean="0">
                <a:solidFill>
                  <a:schemeClr val="tx1"/>
                </a:solidFill>
                <a:latin typeface="+mn-lt"/>
                <a:ea typeface="+mn-ea"/>
                <a:cs typeface="+mn-cs"/>
              </a:rPr>
              <a:t> </a:t>
            </a:r>
          </a:p>
          <a:p>
            <a:pPr>
              <a:buFontTx/>
              <a:buChar char="-"/>
            </a:pPr>
            <a:r>
              <a:rPr lang="ru-RU" sz="1200" kern="1200" dirty="0" smtClean="0">
                <a:solidFill>
                  <a:schemeClr val="tx1"/>
                </a:solidFill>
                <a:latin typeface="+mn-lt"/>
                <a:ea typeface="+mn-ea"/>
                <a:cs typeface="+mn-cs"/>
              </a:rPr>
              <a:t>Воспитывать активную жизненную позицию, ответственность к своему здоровью, здоровью семьи в целом.</a:t>
            </a:r>
          </a:p>
          <a:p>
            <a:pPr>
              <a:buFontTx/>
              <a:buNone/>
            </a:pP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1</a:t>
            </a:fld>
            <a:endParaRPr lang="ru-RU" dirty="0"/>
          </a:p>
        </p:txBody>
      </p:sp>
    </p:spTree>
    <p:extLst>
      <p:ext uri="{BB962C8B-B14F-4D97-AF65-F5344CB8AC3E}">
        <p14:creationId xmlns="" xmlns:p14="http://schemas.microsoft.com/office/powerpoint/2010/main" val="3222710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Небольшая справка о некоторых </a:t>
            </a:r>
            <a:r>
              <a:rPr lang="ru-RU" baseline="0" dirty="0" smtClean="0"/>
              <a:t> веществах , входящих в состав табачного дыма.</a:t>
            </a:r>
            <a:endParaRPr lang="ru-RU" dirty="0" smtClean="0"/>
          </a:p>
          <a:p>
            <a:endParaRPr lang="ru-RU" dirty="0" smtClean="0"/>
          </a:p>
          <a:p>
            <a:r>
              <a:rPr lang="ru-RU" dirty="0" smtClean="0"/>
              <a:t>Основное действующие вещество</a:t>
            </a:r>
            <a:r>
              <a:rPr lang="ru-RU" baseline="0" dirty="0" smtClean="0"/>
              <a:t> табачного дыма – это никотин.</a:t>
            </a:r>
          </a:p>
          <a:p>
            <a:endParaRPr lang="ru-RU" dirty="0" smtClean="0"/>
          </a:p>
          <a:p>
            <a:r>
              <a:rPr lang="ru-RU" dirty="0" smtClean="0"/>
              <a:t>Никотин- один из самых опасных</a:t>
            </a:r>
            <a:r>
              <a:rPr lang="ru-RU" baseline="0" dirty="0" smtClean="0"/>
              <a:t> ядов растительного происхождения, содержащийся в растениях семейства пасленовых, преимущественно в табаке, в меньших количествах в томатах, картофеле, баклажанах. Это органическое соединение углерода, водорода, азота и в некоторых случаях кислорода, которое оказывает сильное влияние на организм человека.</a:t>
            </a:r>
          </a:p>
          <a:p>
            <a:endParaRPr lang="ru-RU" baseline="0" dirty="0" smtClean="0"/>
          </a:p>
          <a:p>
            <a:r>
              <a:rPr lang="ru-RU" baseline="0" dirty="0" smtClean="0"/>
              <a:t>Свое название никотин получил в честь французского посланника в Португалии Жан </a:t>
            </a:r>
            <a:r>
              <a:rPr lang="ru-RU" baseline="0" dirty="0" err="1" smtClean="0"/>
              <a:t>Нико</a:t>
            </a:r>
            <a:r>
              <a:rPr lang="ru-RU" baseline="0" dirty="0" smtClean="0"/>
              <a:t>, который </a:t>
            </a:r>
            <a:r>
              <a:rPr lang="ru-RU" baseline="0" dirty="0" err="1" smtClean="0"/>
              <a:t>приподнес</a:t>
            </a:r>
            <a:r>
              <a:rPr lang="ru-RU" baseline="0" dirty="0" smtClean="0"/>
              <a:t> Французской королеве Екатерине Медичи сухие листья табака с рекомендацией нюхать их при головной боли, приступы которой часто беспокоили Королеву.</a:t>
            </a:r>
          </a:p>
          <a:p>
            <a:r>
              <a:rPr lang="ru-RU" baseline="0" dirty="0" smtClean="0"/>
              <a:t>Нюхание табака нашло подражание среди придворной знати и стало своеобразной модой. Табачный порошок надо было в чем-то хранить и ювелиры не заставили себя ждать, была изобретена табакерка. Табакерки были настоящими произведениями искусства.</a:t>
            </a:r>
            <a:endParaRPr lang="ru-RU" baseline="0"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11</a:t>
            </a:fld>
            <a:endParaRPr lang="ru-RU"/>
          </a:p>
        </p:txBody>
      </p:sp>
    </p:spTree>
    <p:extLst>
      <p:ext uri="{BB962C8B-B14F-4D97-AF65-F5344CB8AC3E}">
        <p14:creationId xmlns="" xmlns:p14="http://schemas.microsoft.com/office/powerpoint/2010/main" val="2783112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Итак сигарета зажжена. Курильщик затягивается ароматным дымом. Не задумываясь, конечно. О том , что вызывает в организме каждая подобная затяжка. Но задумаемся мы с вами и проследим разрушающее действие вышеперечисленных веществ на жизненно важные органы. Перед</a:t>
            </a:r>
            <a:r>
              <a:rPr lang="ru-RU" sz="1200" kern="1200" baseline="0" dirty="0" smtClean="0">
                <a:solidFill>
                  <a:schemeClr val="tx1"/>
                </a:solidFill>
                <a:latin typeface="+mn-lt"/>
                <a:ea typeface="+mn-ea"/>
                <a:cs typeface="+mn-cs"/>
              </a:rPr>
              <a:t> нами на рисунке здоровый человек. </a:t>
            </a:r>
            <a:r>
              <a:rPr lang="ru-RU" sz="1200" kern="1200" dirty="0" smtClean="0">
                <a:solidFill>
                  <a:schemeClr val="tx1"/>
                </a:solidFill>
                <a:latin typeface="+mn-lt"/>
                <a:ea typeface="+mn-ea"/>
                <a:cs typeface="+mn-cs"/>
              </a:rPr>
              <a:t>У вас на столах</a:t>
            </a:r>
            <a:r>
              <a:rPr lang="ru-RU" sz="1200" kern="1200" baseline="0" dirty="0" smtClean="0">
                <a:solidFill>
                  <a:schemeClr val="tx1"/>
                </a:solidFill>
                <a:latin typeface="+mn-lt"/>
                <a:ea typeface="+mn-ea"/>
                <a:cs typeface="+mn-cs"/>
              </a:rPr>
              <a:t> такие же рисунки. Мы предлагаем вам по мере нашего рассказа закрашивать тот орган который поражается в результате курения.</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первую очередь, проследим  характер специфического действия </a:t>
            </a:r>
            <a:r>
              <a:rPr lang="ru-RU" sz="1200" b="1" kern="1200" dirty="0" smtClean="0">
                <a:solidFill>
                  <a:schemeClr val="tx1"/>
                </a:solidFill>
                <a:latin typeface="+mn-lt"/>
                <a:ea typeface="+mn-ea"/>
                <a:cs typeface="+mn-cs"/>
              </a:rPr>
              <a:t>никотина (основного действующего вещества табака) </a:t>
            </a:r>
            <a:r>
              <a:rPr lang="ru-RU" sz="1200" kern="1200" dirty="0" smtClean="0">
                <a:solidFill>
                  <a:schemeClr val="tx1"/>
                </a:solidFill>
                <a:latin typeface="+mn-lt"/>
                <a:ea typeface="+mn-ea"/>
                <a:cs typeface="+mn-cs"/>
              </a:rPr>
              <a:t>на организм человека.</a:t>
            </a:r>
          </a:p>
          <a:p>
            <a:r>
              <a:rPr lang="ru-RU" sz="1200" kern="1200" dirty="0" smtClean="0">
                <a:solidFill>
                  <a:schemeClr val="tx1"/>
                </a:solidFill>
                <a:latin typeface="+mn-lt"/>
                <a:ea typeface="+mn-ea"/>
                <a:cs typeface="+mn-cs"/>
              </a:rPr>
              <a:t>1 .Составные части табачного дыма всасываются в кровь и разносятся по организму в течение 2-3 минут.</a:t>
            </a:r>
          </a:p>
          <a:p>
            <a:pPr lvl="0"/>
            <a:r>
              <a:rPr lang="ru-RU" sz="1200" u="none" strike="noStrike" kern="1200" dirty="0" smtClean="0">
                <a:solidFill>
                  <a:schemeClr val="tx1"/>
                </a:solidFill>
                <a:latin typeface="+mn-lt"/>
                <a:ea typeface="+mn-ea"/>
                <a:cs typeface="+mn-cs"/>
              </a:rPr>
              <a:t>Никотин за это время проникает внутрь клеток головного мозга и ненадолго повышает их активность, при этом параллельно происходит расширение сосудов головного мозга, что воспринимается курящим как приток сил и своеобразного чувства успокоения.</a:t>
            </a:r>
          </a:p>
          <a:p>
            <a:pPr lvl="0"/>
            <a:r>
              <a:rPr lang="ru-RU" sz="1200" u="none" strike="noStrike" kern="1200" dirty="0" smtClean="0">
                <a:solidFill>
                  <a:schemeClr val="tx1"/>
                </a:solidFill>
                <a:latin typeface="+mn-lt"/>
                <a:ea typeface="+mn-ea"/>
                <a:cs typeface="+mn-cs"/>
              </a:rPr>
              <a:t>Однако через некоторое время чувство приподнятости и прилива энергии исчезает, так как наступает сужение кровеносных сосудов мозга и понижение его активности, и курящий, чтобы снова испытать легкую эйфорию снова тянется за сигаретой.</a:t>
            </a:r>
          </a:p>
          <a:p>
            <a:pPr lvl="0"/>
            <a:r>
              <a:rPr lang="ru-RU" sz="1200" u="none" strike="noStrike" kern="1200" dirty="0" smtClean="0">
                <a:solidFill>
                  <a:schemeClr val="tx1"/>
                </a:solidFill>
                <a:latin typeface="+mn-lt"/>
                <a:ea typeface="+mn-ea"/>
                <a:cs typeface="+mn-cs"/>
              </a:rPr>
              <a:t>Вскоре кажущийся подъем энергии, успокоения закрепляется в сознании курильщика после выкуренной сигареты и переходит в</a:t>
            </a:r>
            <a:r>
              <a:rPr lang="ru-RU" sz="1200" u="none" strike="noStrike" kern="1200" baseline="0" dirty="0" smtClean="0">
                <a:solidFill>
                  <a:schemeClr val="tx1"/>
                </a:solidFill>
                <a:latin typeface="+mn-lt"/>
                <a:ea typeface="+mn-ea"/>
                <a:cs typeface="+mn-cs"/>
              </a:rPr>
              <a:t> </a:t>
            </a:r>
            <a:r>
              <a:rPr lang="ru-RU" sz="1200" u="none" strike="noStrike" kern="1200" dirty="0" smtClean="0">
                <a:solidFill>
                  <a:schemeClr val="tx1"/>
                </a:solidFill>
                <a:latin typeface="+mn-lt"/>
                <a:ea typeface="+mn-ea"/>
                <a:cs typeface="+mn-cs"/>
              </a:rPr>
              <a:t>условный рефлекс. И вскоре человек становится рабом своей сигареты. Так возникает никотиновая зависимость.</a:t>
            </a:r>
          </a:p>
          <a:p>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14</a:t>
            </a:fld>
            <a:endParaRPr lang="ru-RU"/>
          </a:p>
        </p:txBody>
      </p:sp>
    </p:spTree>
    <p:extLst>
      <p:ext uri="{BB962C8B-B14F-4D97-AF65-F5344CB8AC3E}">
        <p14:creationId xmlns="" xmlns:p14="http://schemas.microsoft.com/office/powerpoint/2010/main" val="163731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Первым в контакт с табачным дымом вступают рот и носоглотка. Значительные перепады в температуре табачного дыма до 55-60 С поражают зубную эмаль, она приобретает желтый цвет, на ней появляются микроскопические трещинки, так называемые «ворота инфекции». Результат- разрушаются зубы, полость рта начинает издавать специфический неприятный запах. </a:t>
            </a:r>
            <a:endParaRPr lang="ru-RU" sz="1100"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15</a:t>
            </a:fld>
            <a:endParaRPr lang="ru-RU"/>
          </a:p>
        </p:txBody>
      </p:sp>
    </p:spTree>
    <p:extLst>
      <p:ext uri="{BB962C8B-B14F-4D97-AF65-F5344CB8AC3E}">
        <p14:creationId xmlns="" xmlns:p14="http://schemas.microsoft.com/office/powerpoint/2010/main" val="1568689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 табачного дыма начинают раздражаться слизистые оболочки носоглотки, трахеей,</a:t>
            </a:r>
            <a:r>
              <a:rPr lang="ru-RU" baseline="0" dirty="0" smtClean="0"/>
              <a:t> бронхов, легочных пузырьков.</a:t>
            </a:r>
            <a:r>
              <a:rPr lang="ru-RU" dirty="0" smtClean="0"/>
              <a:t> В результате осаждения различных смол на стенах лёгочных пузырьков ослабевает деятельность непосредственно лёгких. Труднее происходит процесс газообмена в них, что ведёт к недостаточному поступлению кислорода в кровь, а значит нарушается важнейший физиологический процесс-дыхание, без которого невозможна жизнь. Уменьшается жизненный объём лёгких. Наличие в табачном дыме радиоактивных элементов </a:t>
            </a:r>
            <a:r>
              <a:rPr lang="ru-RU" dirty="0" err="1" smtClean="0"/>
              <a:t>Ро</a:t>
            </a:r>
            <a:r>
              <a:rPr lang="ru-RU" dirty="0" smtClean="0"/>
              <a:t> (полония) вызывает заболевание </a:t>
            </a:r>
            <a:r>
              <a:rPr lang="ru-RU" b="1" i="1" dirty="0" smtClean="0"/>
              <a:t>рак лёгких</a:t>
            </a:r>
            <a:r>
              <a:rPr lang="ru-RU" dirty="0" smtClean="0"/>
              <a:t>. Причём в 70% случаев раком лёгких заболевают курящие люди. Велика роль табака в возникновении туберкулёза, ведь по статистике из 100 человек, страдающий туберкулёзом на момент начала болезни 95-курящие люди.</a:t>
            </a:r>
          </a:p>
          <a:p>
            <a:r>
              <a:rPr lang="ru-RU" dirty="0" smtClean="0"/>
              <a:t>Как следствие этого у курильщика присутствует постоянный кашель(бронхит), особенно по утрам, а так же изменяется тембр голоса, цвет лица.</a:t>
            </a:r>
          </a:p>
        </p:txBody>
      </p:sp>
      <p:sp>
        <p:nvSpPr>
          <p:cNvPr id="4" name="Номер слайда 3"/>
          <p:cNvSpPr>
            <a:spLocks noGrp="1"/>
          </p:cNvSpPr>
          <p:nvPr>
            <p:ph type="sldNum" sz="quarter" idx="10"/>
          </p:nvPr>
        </p:nvSpPr>
        <p:spPr/>
        <p:txBody>
          <a:bodyPr/>
          <a:lstStyle/>
          <a:p>
            <a:fld id="{AF7FAFA2-85F4-42A2-BACE-1D79474D3DE9}" type="slidenum">
              <a:rPr lang="ru-RU" smtClean="0"/>
              <a:pPr/>
              <a:t>16</a:t>
            </a:fld>
            <a:endParaRPr lang="ru-RU"/>
          </a:p>
        </p:txBody>
      </p:sp>
    </p:spTree>
    <p:extLst>
      <p:ext uri="{BB962C8B-B14F-4D97-AF65-F5344CB8AC3E}">
        <p14:creationId xmlns="" xmlns:p14="http://schemas.microsoft.com/office/powerpoint/2010/main" val="198676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 Сердце</a:t>
            </a:r>
          </a:p>
          <a:p>
            <a:r>
              <a:rPr lang="ru-RU" sz="1200" dirty="0" smtClean="0"/>
              <a:t>Систематическое курение способствует </a:t>
            </a:r>
            <a:r>
              <a:rPr lang="ru-RU" sz="1200" b="1" dirty="0" smtClean="0"/>
              <a:t>длительному сужению кровеносных сосудов сердца</a:t>
            </a:r>
            <a:r>
              <a:rPr lang="ru-RU" sz="1200" dirty="0" smtClean="0"/>
              <a:t>, что нарушает нормальное питание сердечной мышцы, что становится причиной кислородного голодания, ненормального поступления питательных веществ. Это приводит к заболеваниям как:</a:t>
            </a:r>
          </a:p>
          <a:p>
            <a:pPr marL="342900" indent="-342900">
              <a:buFont typeface="+mj-lt"/>
              <a:buAutoNum type="arabicPeriod"/>
            </a:pPr>
            <a:r>
              <a:rPr lang="ru-RU" sz="1200" dirty="0" smtClean="0"/>
              <a:t>Инфаркт Миокарда (когда полностью прекращается приток крови к сердечной мышце, она отмирает и не способна сокращаться)</a:t>
            </a:r>
          </a:p>
          <a:p>
            <a:pPr marL="342900" indent="-342900">
              <a:buFont typeface="+mj-lt"/>
              <a:buAutoNum type="arabicPeriod"/>
            </a:pPr>
            <a:r>
              <a:rPr lang="ru-RU" sz="1200" dirty="0" smtClean="0"/>
              <a:t>Ишемическая болезнь сердца</a:t>
            </a:r>
          </a:p>
          <a:p>
            <a:pPr marL="342900" indent="-342900">
              <a:buFont typeface="+mj-lt"/>
              <a:buAutoNum type="arabicPeriod"/>
            </a:pPr>
            <a:r>
              <a:rPr lang="ru-RU" sz="1200" dirty="0" smtClean="0"/>
              <a:t>Стенокардия</a:t>
            </a:r>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18</a:t>
            </a:fld>
            <a:endParaRPr lang="ru-RU"/>
          </a:p>
        </p:txBody>
      </p:sp>
    </p:spTree>
    <p:extLst>
      <p:ext uri="{BB962C8B-B14F-4D97-AF65-F5344CB8AC3E}">
        <p14:creationId xmlns="" xmlns:p14="http://schemas.microsoft.com/office/powerpoint/2010/main" val="384310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800" dirty="0" smtClean="0"/>
              <a:t>Сосуды</a:t>
            </a:r>
          </a:p>
          <a:p>
            <a:r>
              <a:rPr lang="ru-RU" sz="1200" dirty="0" smtClean="0"/>
              <a:t>Поражаются кровеносные сосуды - развивается атеросклероз-отложение липидов на стенках сосудов от недостатка витамина С, дефицит которого вызывает кур</a:t>
            </a:r>
            <a:r>
              <a:rPr lang="ru-RU" sz="1800" dirty="0" smtClean="0"/>
              <a:t>ение</a:t>
            </a:r>
            <a:endParaRPr lang="ru-RU" sz="1800"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20</a:t>
            </a:fld>
            <a:endParaRPr lang="ru-RU"/>
          </a:p>
        </p:txBody>
      </p:sp>
    </p:spTree>
    <p:extLst>
      <p:ext uri="{BB962C8B-B14F-4D97-AF65-F5344CB8AC3E}">
        <p14:creationId xmlns="" xmlns:p14="http://schemas.microsoft.com/office/powerpoint/2010/main" val="78557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Желудок и кишечник</a:t>
            </a:r>
          </a:p>
          <a:p>
            <a:r>
              <a:rPr lang="ru-RU" sz="1200" dirty="0" smtClean="0"/>
              <a:t>Никотин, канцерогенные вещества и другие продукты горения попадают вместе со слюной в желудочно-кишечный тракт и нарушают нормальный ритм его работы. Канцерогенные вещества вызывают развитие язвы, а затем и злокачественную опухоль желудка и двенадцатиперстной кишки</a:t>
            </a:r>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22</a:t>
            </a:fld>
            <a:endParaRPr lang="ru-RU"/>
          </a:p>
        </p:txBody>
      </p:sp>
    </p:spTree>
    <p:extLst>
      <p:ext uri="{BB962C8B-B14F-4D97-AF65-F5344CB8AC3E}">
        <p14:creationId xmlns="" xmlns:p14="http://schemas.microsoft.com/office/powerpoint/2010/main" val="892477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ru-RU" sz="1100" dirty="0" smtClean="0"/>
              <a:t> </a:t>
            </a:r>
            <a:r>
              <a:rPr lang="ru-RU" sz="1200" dirty="0" smtClean="0"/>
              <a:t>Печень</a:t>
            </a:r>
          </a:p>
          <a:p>
            <a:r>
              <a:rPr lang="ru-RU" sz="1200" dirty="0" smtClean="0"/>
              <a:t>Давно известна связь заболеваний печени с курением. У курящего наступает расстройство двигательной функции </a:t>
            </a:r>
            <a:r>
              <a:rPr lang="ru-RU" sz="1200" dirty="0" err="1" smtClean="0"/>
              <a:t>желчевыводных</a:t>
            </a:r>
            <a:r>
              <a:rPr lang="ru-RU" sz="1200" dirty="0" smtClean="0"/>
              <a:t> путей, что приводит к застою желчи в прослойках печени.</a:t>
            </a:r>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23</a:t>
            </a:fld>
            <a:endParaRPr lang="ru-RU"/>
          </a:p>
        </p:txBody>
      </p:sp>
    </p:spTree>
    <p:extLst>
      <p:ext uri="{BB962C8B-B14F-4D97-AF65-F5344CB8AC3E}">
        <p14:creationId xmlns="" xmlns:p14="http://schemas.microsoft.com/office/powerpoint/2010/main" val="595661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Почки  и         надпочечники</a:t>
            </a:r>
          </a:p>
          <a:p>
            <a:r>
              <a:rPr lang="ru-RU" sz="1200" dirty="0" smtClean="0"/>
              <a:t>Никотин действует на надпочечники, которые являются железами внутренней секреции и выделяют в кровь такие гормоны как </a:t>
            </a:r>
            <a:r>
              <a:rPr lang="ru-RU" sz="1200" b="1" dirty="0" smtClean="0"/>
              <a:t>адреналин и норадреналин</a:t>
            </a:r>
            <a:r>
              <a:rPr lang="ru-RU" sz="1200" dirty="0" smtClean="0"/>
              <a:t>, являющиеся гормонами жизнеобеспечения и регуляторами деятельности нервной системы. У курящих в пять раз чаще встречается опухоль почек. А </a:t>
            </a:r>
            <a:r>
              <a:rPr lang="ru-RU" sz="1200" dirty="0" err="1" smtClean="0"/>
              <a:t>почки-это</a:t>
            </a:r>
            <a:r>
              <a:rPr lang="ru-RU" sz="1200" dirty="0" smtClean="0"/>
              <a:t> биологические фильтры нашего организма.</a:t>
            </a:r>
          </a:p>
        </p:txBody>
      </p:sp>
      <p:sp>
        <p:nvSpPr>
          <p:cNvPr id="4" name="Номер слайда 3"/>
          <p:cNvSpPr>
            <a:spLocks noGrp="1"/>
          </p:cNvSpPr>
          <p:nvPr>
            <p:ph type="sldNum" sz="quarter" idx="10"/>
          </p:nvPr>
        </p:nvSpPr>
        <p:spPr/>
        <p:txBody>
          <a:bodyPr/>
          <a:lstStyle/>
          <a:p>
            <a:fld id="{AF7FAFA2-85F4-42A2-BACE-1D79474D3DE9}" type="slidenum">
              <a:rPr lang="ru-RU" smtClean="0"/>
              <a:pPr/>
              <a:t>24</a:t>
            </a:fld>
            <a:endParaRPr lang="ru-RU"/>
          </a:p>
        </p:txBody>
      </p:sp>
    </p:spTree>
    <p:extLst>
      <p:ext uri="{BB962C8B-B14F-4D97-AF65-F5344CB8AC3E}">
        <p14:creationId xmlns="" xmlns:p14="http://schemas.microsoft.com/office/powerpoint/2010/main" val="138329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t>Эндартериит</a:t>
            </a:r>
          </a:p>
          <a:p>
            <a:r>
              <a:rPr lang="ru-RU" sz="1200" dirty="0" smtClean="0"/>
              <a:t>Хроническое  суждение сосудов нижних конечностей приводит к развитию такого заболевания как </a:t>
            </a:r>
            <a:r>
              <a:rPr lang="ru-RU" sz="1200" b="1" i="1" dirty="0" err="1" smtClean="0"/>
              <a:t>облитерирующий</a:t>
            </a:r>
            <a:r>
              <a:rPr lang="ru-RU" sz="1200" b="1" i="1" dirty="0" smtClean="0"/>
              <a:t> </a:t>
            </a:r>
            <a:r>
              <a:rPr lang="ru-RU" sz="1200" b="1" i="1" dirty="0" err="1" smtClean="0"/>
              <a:t>эндартериит-</a:t>
            </a:r>
            <a:r>
              <a:rPr lang="ru-RU" sz="1200" dirty="0" err="1" smtClean="0"/>
              <a:t>стойкий</a:t>
            </a:r>
            <a:r>
              <a:rPr lang="ru-RU" sz="1200" dirty="0" smtClean="0"/>
              <a:t> спазм сосудов нижних конечностей, сопровождающийся хромотой и омертвением тканей конечностей(гангреной), что приводит и к ампутации.</a:t>
            </a:r>
            <a:endParaRPr lang="ru-RU" sz="1200"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25</a:t>
            </a:fld>
            <a:endParaRPr lang="ru-RU"/>
          </a:p>
        </p:txBody>
      </p:sp>
    </p:spTree>
    <p:extLst>
      <p:ext uri="{BB962C8B-B14F-4D97-AF65-F5344CB8AC3E}">
        <p14:creationId xmlns="" xmlns:p14="http://schemas.microsoft.com/office/powerpoint/2010/main" val="37452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Жизнь - это богатство, данное каждому изначально, и очень хочется, чтобы она была прекрасной и счастливой.</a:t>
            </a:r>
          </a:p>
          <a:p>
            <a:r>
              <a:rPr lang="ru-RU" sz="1200" kern="1200" dirty="0" smtClean="0">
                <a:solidFill>
                  <a:schemeClr val="tx1"/>
                </a:solidFill>
                <a:latin typeface="+mn-lt"/>
                <a:ea typeface="+mn-ea"/>
                <a:cs typeface="+mn-cs"/>
              </a:rPr>
              <a:t>А что такое счастливая жизнь?</a:t>
            </a:r>
          </a:p>
          <a:p>
            <a:r>
              <a:rPr lang="ru-RU" sz="1200" kern="1200" dirty="0" smtClean="0">
                <a:solidFill>
                  <a:schemeClr val="tx1"/>
                </a:solidFill>
                <a:latin typeface="+mn-lt"/>
                <a:ea typeface="+mn-ea"/>
                <a:cs typeface="+mn-cs"/>
              </a:rPr>
              <a:t>Мы предложили учащимся нашей</a:t>
            </a:r>
            <a:r>
              <a:rPr lang="ru-RU" sz="1200" kern="1200" baseline="0" dirty="0" smtClean="0">
                <a:solidFill>
                  <a:schemeClr val="tx1"/>
                </a:solidFill>
                <a:latin typeface="+mn-lt"/>
                <a:ea typeface="+mn-ea"/>
                <a:cs typeface="+mn-cs"/>
              </a:rPr>
              <a:t> школы</a:t>
            </a:r>
            <a:r>
              <a:rPr lang="ru-RU" sz="1200" kern="1200" dirty="0" smtClean="0">
                <a:solidFill>
                  <a:schemeClr val="tx1"/>
                </a:solidFill>
                <a:latin typeface="+mn-lt"/>
                <a:ea typeface="+mn-ea"/>
                <a:cs typeface="+mn-cs"/>
              </a:rPr>
              <a:t> поразмышлять об этом и записать</a:t>
            </a:r>
          </a:p>
          <a:p>
            <a:r>
              <a:rPr lang="ru-RU" sz="1200" kern="1200" dirty="0" smtClean="0">
                <a:solidFill>
                  <a:schemeClr val="tx1"/>
                </a:solidFill>
                <a:latin typeface="+mn-lt"/>
                <a:ea typeface="+mn-ea"/>
                <a:cs typeface="+mn-cs"/>
              </a:rPr>
              <a:t>продолжение фразы «Счастливая жизнь - это	»</a:t>
            </a:r>
          </a:p>
          <a:p>
            <a:r>
              <a:rPr lang="ru-RU" sz="1200" kern="1200" dirty="0" smtClean="0">
                <a:solidFill>
                  <a:schemeClr val="tx1"/>
                </a:solidFill>
                <a:latin typeface="+mn-lt"/>
                <a:ea typeface="+mn-ea"/>
                <a:cs typeface="+mn-cs"/>
              </a:rPr>
              <a:t>После обработки данных выявилась следующая картина...</a:t>
            </a:r>
          </a:p>
          <a:p>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2</a:t>
            </a:fld>
            <a:endParaRPr lang="ru-RU" dirty="0"/>
          </a:p>
        </p:txBody>
      </p:sp>
    </p:spTree>
    <p:extLst>
      <p:ext uri="{BB962C8B-B14F-4D97-AF65-F5344CB8AC3E}">
        <p14:creationId xmlns="" xmlns:p14="http://schemas.microsoft.com/office/powerpoint/2010/main" val="3363605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 Половые железы</a:t>
            </a:r>
          </a:p>
          <a:p>
            <a:r>
              <a:rPr lang="ru-RU" sz="1200" dirty="0" smtClean="0"/>
              <a:t>Поражаются половые железы, происходит нарушение а половых клетках(в 10% случаев наступает половое бессилие(импотенция, у девушек самопроизвольные аборты, рождение мёртвых детей, различные аномалии в развитии плода))</a:t>
            </a:r>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26</a:t>
            </a:fld>
            <a:endParaRPr lang="ru-RU"/>
          </a:p>
        </p:txBody>
      </p:sp>
    </p:spTree>
    <p:extLst>
      <p:ext uri="{BB962C8B-B14F-4D97-AF65-F5344CB8AC3E}">
        <p14:creationId xmlns="" xmlns:p14="http://schemas.microsoft.com/office/powerpoint/2010/main" val="1401811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 теперь проверим наши результаты. Перед нами больной человек. Выбор остается за вами: курить и иметь вот такой букет болезней или вести здоровый</a:t>
            </a:r>
            <a:r>
              <a:rPr lang="ru-RU" baseline="0" dirty="0" smtClean="0"/>
              <a:t> образ жизни, т.к. даже при наличии одной из этих болезней делает жизнь человека тяжелой и не о какой счастливой жизни речи идти не может.</a:t>
            </a:r>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28</a:t>
            </a:fld>
            <a:endParaRPr lang="ru-RU"/>
          </a:p>
        </p:txBody>
      </p:sp>
    </p:spTree>
    <p:extLst>
      <p:ext uri="{BB962C8B-B14F-4D97-AF65-F5344CB8AC3E}">
        <p14:creationId xmlns="" xmlns:p14="http://schemas.microsoft.com/office/powerpoint/2010/main" val="347287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Теперь</a:t>
            </a:r>
            <a:r>
              <a:rPr lang="ru-RU" baseline="0" dirty="0" smtClean="0"/>
              <a:t> давайте поговорим о некурящих людях, которые могут пострадать от дыма сигарет. П</a:t>
            </a:r>
            <a:r>
              <a:rPr lang="ru-RU" dirty="0" smtClean="0"/>
              <a:t>ассивное курение и его влияние на здоровье сегодня считается очень актуальной проблемой.</a:t>
            </a:r>
          </a:p>
          <a:p>
            <a:r>
              <a:rPr lang="ru-RU" dirty="0" smtClean="0"/>
              <a:t> Многие курильщики считают, что их пагубная привычка вредит только их здоровью, поэтому она является их личным делом. Однако, сегодня уже есть достаточно подтверждений того, что вдыхание табачного дыма при нахождении рядом с курящими людьми провоцирует развитие у некурящих заболеваний, характерных для курильщиков.</a:t>
            </a:r>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29</a:t>
            </a:fld>
            <a:endParaRPr lang="ru-RU"/>
          </a:p>
        </p:txBody>
      </p:sp>
    </p:spTree>
    <p:extLst>
      <p:ext uri="{BB962C8B-B14F-4D97-AF65-F5344CB8AC3E}">
        <p14:creationId xmlns="" xmlns:p14="http://schemas.microsoft.com/office/powerpoint/2010/main" val="2760570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Обратим</a:t>
            </a:r>
            <a:r>
              <a:rPr lang="ru-RU" baseline="0" dirty="0" smtClean="0"/>
              <a:t> внимание так же на финансовую сторону вопроса курения. По данным опроса, проведенного нами, </a:t>
            </a:r>
            <a:r>
              <a:rPr lang="ru-RU" sz="1200" kern="1200" baseline="0" dirty="0" smtClean="0">
                <a:solidFill>
                  <a:schemeClr val="tx1"/>
                </a:solidFill>
                <a:latin typeface="+mn-lt"/>
                <a:ea typeface="+mn-ea"/>
                <a:cs typeface="+mn-cs"/>
              </a:rPr>
              <a:t>выяснилось, что в </a:t>
            </a:r>
            <a:r>
              <a:rPr lang="ru-RU" sz="1200" kern="1200" dirty="0" smtClean="0">
                <a:solidFill>
                  <a:schemeClr val="tx1"/>
                </a:solidFill>
                <a:latin typeface="+mn-lt"/>
                <a:ea typeface="+mn-ea"/>
                <a:cs typeface="+mn-cs"/>
              </a:rPr>
              <a:t>среднем в день каждый курящий человек выкуривает 8 сигарет, это означает, что в месяц на курение он тратит  около 700 рублей, что в год составляет  8000 . На эти деньги можно было бы купить  модный телефон, велосипед, комплект качественной одежды и многое, многое другое.</a:t>
            </a:r>
          </a:p>
          <a:p>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31</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Свое сообщение нам хочется завершить таким стихотворением:</a:t>
            </a:r>
          </a:p>
          <a:p>
            <a:r>
              <a:rPr lang="ru-RU" sz="1200" kern="1200" dirty="0" smtClean="0">
                <a:solidFill>
                  <a:schemeClr val="tx1"/>
                </a:solidFill>
                <a:latin typeface="+mn-lt"/>
                <a:ea typeface="+mn-ea"/>
                <a:cs typeface="+mn-cs"/>
              </a:rPr>
              <a:t>Запомни, человек не слаб!</a:t>
            </a:r>
          </a:p>
          <a:p>
            <a:r>
              <a:rPr lang="ru-RU" sz="1200" kern="1200" dirty="0" smtClean="0">
                <a:solidFill>
                  <a:schemeClr val="tx1"/>
                </a:solidFill>
                <a:latin typeface="+mn-lt"/>
                <a:ea typeface="+mn-ea"/>
                <a:cs typeface="+mn-cs"/>
              </a:rPr>
              <a:t>Рожден он сильным - он не раб.</a:t>
            </a:r>
          </a:p>
          <a:p>
            <a:r>
              <a:rPr lang="ru-RU" sz="1200" kern="1200" dirty="0" smtClean="0">
                <a:solidFill>
                  <a:schemeClr val="tx1"/>
                </a:solidFill>
                <a:latin typeface="+mn-lt"/>
                <a:ea typeface="+mn-ea"/>
                <a:cs typeface="+mn-cs"/>
              </a:rPr>
              <a:t>Сегодня вечером, как ляжешь спать Ты должен так себе сказать:</a:t>
            </a:r>
          </a:p>
          <a:p>
            <a:r>
              <a:rPr lang="ru-RU" sz="1200" b="0" i="1" u="none" strike="noStrike" kern="1200" dirty="0" smtClean="0">
                <a:solidFill>
                  <a:schemeClr val="tx1"/>
                </a:solidFill>
                <a:latin typeface="+mn-lt"/>
                <a:ea typeface="+mn-ea"/>
                <a:cs typeface="+mn-cs"/>
              </a:rPr>
              <a:t>"Я</a:t>
            </a:r>
            <a:r>
              <a:rPr lang="ru-RU" sz="1200" kern="1200" dirty="0" smtClean="0">
                <a:solidFill>
                  <a:schemeClr val="tx1"/>
                </a:solidFill>
                <a:latin typeface="+mn-lt"/>
                <a:ea typeface="+mn-ea"/>
                <a:cs typeface="+mn-cs"/>
              </a:rPr>
              <a:t> презираю сигарету</a:t>
            </a:r>
          </a:p>
          <a:p>
            <a:r>
              <a:rPr lang="ru-RU" sz="1200" kern="1200" dirty="0" smtClean="0">
                <a:solidFill>
                  <a:schemeClr val="tx1"/>
                </a:solidFill>
                <a:latin typeface="+mn-lt"/>
                <a:ea typeface="+mn-ea"/>
                <a:cs typeface="+mn-cs"/>
              </a:rPr>
              <a:t>Стремясь к добру, здоровью, свету.</a:t>
            </a:r>
          </a:p>
          <a:p>
            <a:r>
              <a:rPr lang="ru-RU" sz="1200" kern="1200" dirty="0" smtClean="0">
                <a:solidFill>
                  <a:schemeClr val="tx1"/>
                </a:solidFill>
                <a:latin typeface="+mn-lt"/>
                <a:ea typeface="+mn-ea"/>
                <a:cs typeface="+mn-cs"/>
              </a:rPr>
              <a:t>Бросаю я уже курить и с сигаретою дружить!"</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F7FAFA2-85F4-42A2-BACE-1D79474D3DE9}" type="slidenum">
              <a:rPr lang="ru-RU" smtClean="0"/>
              <a:pPr/>
              <a:t>32</a:t>
            </a:fld>
            <a:endParaRPr lang="ru-RU"/>
          </a:p>
        </p:txBody>
      </p:sp>
    </p:spTree>
    <p:extLst>
      <p:ext uri="{BB962C8B-B14F-4D97-AF65-F5344CB8AC3E}">
        <p14:creationId xmlns="" xmlns:p14="http://schemas.microsoft.com/office/powerpoint/2010/main" val="73826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Итак,</a:t>
            </a:r>
            <a:r>
              <a:rPr lang="ru-RU" baseline="0" dirty="0" smtClean="0"/>
              <a:t> счастливая жизнь это жизнь человека, это взаимопонимание, дружба, любовь, здоровье, материальные блага, верный друг и т.д.</a:t>
            </a:r>
          </a:p>
          <a:p>
            <a:r>
              <a:rPr lang="ru-RU" baseline="0" dirty="0" smtClean="0"/>
              <a:t>Мы согласны , что из этих понятий складывается счастье человека. А если расставить  эти понятия по степени важности, то на первом месте должно стоять здоровье. Интересно, что именно этот показатель – здоровье собственное и близких – находится в приоритете у более 50% учащихся.</a:t>
            </a:r>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3</a:t>
            </a:fld>
            <a:endParaRPr lang="ru-RU" dirty="0"/>
          </a:p>
        </p:txBody>
      </p:sp>
    </p:spTree>
    <p:extLst>
      <p:ext uri="{BB962C8B-B14F-4D97-AF65-F5344CB8AC3E}">
        <p14:creationId xmlns="" xmlns:p14="http://schemas.microsoft.com/office/powerpoint/2010/main" val="199236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Читаем по слайду </a:t>
            </a:r>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4</a:t>
            </a:fld>
            <a:endParaRPr lang="ru-RU" dirty="0"/>
          </a:p>
        </p:txBody>
      </p:sp>
    </p:spTree>
    <p:extLst>
      <p:ext uri="{BB962C8B-B14F-4D97-AF65-F5344CB8AC3E}">
        <p14:creationId xmlns="" xmlns:p14="http://schemas.microsoft.com/office/powerpoint/2010/main" val="25776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У каждого человека есть привычки… Привычки могут быть хорошими и вредными</a:t>
            </a:r>
            <a:r>
              <a:rPr lang="ru-RU" sz="1200" baseline="0" dirty="0" smtClean="0"/>
              <a:t>. </a:t>
            </a:r>
            <a:endParaRPr lang="ru-RU" sz="1200" dirty="0" smtClean="0"/>
          </a:p>
          <a:p>
            <a:r>
              <a:rPr lang="ru-RU" dirty="0" smtClean="0"/>
              <a:t>Вредные привычки ,которые подрывают здоровье: </a:t>
            </a:r>
          </a:p>
          <a:p>
            <a:r>
              <a:rPr lang="ru-RU" dirty="0" smtClean="0"/>
              <a:t>-</a:t>
            </a:r>
            <a:r>
              <a:rPr lang="ru-RU" dirty="0" err="1" smtClean="0"/>
              <a:t>Табакокурение</a:t>
            </a:r>
            <a:r>
              <a:rPr lang="ru-RU" dirty="0" smtClean="0"/>
              <a:t>, </a:t>
            </a:r>
          </a:p>
          <a:p>
            <a:r>
              <a:rPr lang="ru-RU" dirty="0" smtClean="0"/>
              <a:t>-Употребление алкоголя </a:t>
            </a:r>
          </a:p>
          <a:p>
            <a:r>
              <a:rPr lang="ru-RU" dirty="0" smtClean="0"/>
              <a:t>-Наркомания</a:t>
            </a:r>
          </a:p>
          <a:p>
            <a:r>
              <a:rPr lang="ru-RU" dirty="0" smtClean="0"/>
              <a:t>-Нерациональное питание </a:t>
            </a:r>
          </a:p>
          <a:p>
            <a:r>
              <a:rPr lang="ru-RU" dirty="0" smtClean="0"/>
              <a:t>-Неправильный режим труда и отдыха</a:t>
            </a:r>
          </a:p>
          <a:p>
            <a:r>
              <a:rPr lang="ru-RU" baseline="0" dirty="0" smtClean="0"/>
              <a:t> -</a:t>
            </a:r>
            <a:r>
              <a:rPr lang="ru-RU" dirty="0" smtClean="0"/>
              <a:t>Неискренние, агрессивные отношения с близкими людьми.</a:t>
            </a:r>
          </a:p>
          <a:p>
            <a:r>
              <a:rPr lang="ru-RU" sz="1200" baseline="0" dirty="0" smtClean="0"/>
              <a:t>Сегодня я расскажу вам  о такой  вредной привычке как </a:t>
            </a:r>
            <a:r>
              <a:rPr lang="ru-RU" sz="1200" baseline="0" dirty="0" err="1" smtClean="0"/>
              <a:t>табакокурение</a:t>
            </a:r>
            <a:r>
              <a:rPr lang="ru-RU" sz="1200" baseline="0" dirty="0" smtClean="0"/>
              <a:t>.!</a:t>
            </a:r>
            <a:endParaRPr lang="ru-RU" dirty="0" smtClean="0"/>
          </a:p>
          <a:p>
            <a:endParaRPr lang="ru-RU" dirty="0" smtClean="0"/>
          </a:p>
        </p:txBody>
      </p:sp>
      <p:sp>
        <p:nvSpPr>
          <p:cNvPr id="4" name="Номер слайда 3"/>
          <p:cNvSpPr>
            <a:spLocks noGrp="1"/>
          </p:cNvSpPr>
          <p:nvPr>
            <p:ph type="sldNum" sz="quarter" idx="10"/>
          </p:nvPr>
        </p:nvSpPr>
        <p:spPr/>
        <p:txBody>
          <a:bodyPr/>
          <a:lstStyle/>
          <a:p>
            <a:fld id="{AF7FAFA2-85F4-42A2-BACE-1D79474D3DE9}" type="slidenum">
              <a:rPr lang="ru-RU" smtClean="0"/>
              <a:pPr/>
              <a:t>5</a:t>
            </a:fld>
            <a:endParaRPr lang="ru-RU"/>
          </a:p>
        </p:txBody>
      </p:sp>
    </p:spTree>
    <p:extLst>
      <p:ext uri="{BB962C8B-B14F-4D97-AF65-F5344CB8AC3E}">
        <p14:creationId xmlns="" xmlns:p14="http://schemas.microsoft.com/office/powerpoint/2010/main" val="320954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Большинство учащихся, среди которых я проводила анкетирование,  на вопрос</a:t>
            </a:r>
            <a:r>
              <a:rPr lang="en-US" baseline="0" dirty="0" smtClean="0"/>
              <a:t>, “</a:t>
            </a:r>
            <a:r>
              <a:rPr lang="ru-RU" baseline="0" dirty="0" smtClean="0"/>
              <a:t>что заставило вас взять сигарету в руки</a:t>
            </a:r>
            <a:r>
              <a:rPr lang="en-US" baseline="0" dirty="0" smtClean="0"/>
              <a:t>?” </a:t>
            </a:r>
            <a:r>
              <a:rPr lang="ru-RU" baseline="0" dirty="0" smtClean="0"/>
              <a:t> ответили следующим образом…</a:t>
            </a:r>
          </a:p>
          <a:p>
            <a:pPr marL="228600" indent="-228600">
              <a:buAutoNum type="arabicParenR"/>
            </a:pPr>
            <a:r>
              <a:rPr lang="ru-RU" baseline="0" dirty="0" smtClean="0"/>
              <a:t>За компанию</a:t>
            </a:r>
          </a:p>
          <a:p>
            <a:pPr marL="0" indent="0">
              <a:buNone/>
            </a:pPr>
            <a:r>
              <a:rPr lang="ru-RU" baseline="0" dirty="0" smtClean="0"/>
              <a:t>2) Для поднятия авторитета в глазах друзей</a:t>
            </a:r>
          </a:p>
          <a:p>
            <a:pPr marL="0" indent="0">
              <a:buNone/>
            </a:pPr>
            <a:r>
              <a:rPr lang="ru-RU" baseline="0" dirty="0" smtClean="0"/>
              <a:t>3) </a:t>
            </a:r>
            <a:r>
              <a:rPr lang="ru-RU" baseline="0" dirty="0" err="1" smtClean="0"/>
              <a:t>Придерживаються</a:t>
            </a:r>
            <a:r>
              <a:rPr lang="ru-RU" baseline="0" dirty="0" smtClean="0"/>
              <a:t> мнения, что за жизнь нужно успеть попробовать всё</a:t>
            </a:r>
          </a:p>
          <a:p>
            <a:pPr marL="0" indent="0">
              <a:buNone/>
            </a:pPr>
            <a:r>
              <a:rPr lang="ru-RU" baseline="0" dirty="0" smtClean="0"/>
              <a:t>4)Просто так</a:t>
            </a:r>
          </a:p>
          <a:p>
            <a:pPr marL="0" indent="0">
              <a:buNone/>
            </a:pPr>
            <a:r>
              <a:rPr lang="ru-RU" baseline="0" dirty="0" smtClean="0"/>
              <a:t>5) Затрудняюсь ответить</a:t>
            </a:r>
          </a:p>
          <a:p>
            <a:pPr marL="0" indent="0">
              <a:buNone/>
            </a:pPr>
            <a:endParaRPr lang="ru-RU" baseline="0" dirty="0" smtClean="0"/>
          </a:p>
        </p:txBody>
      </p:sp>
      <p:sp>
        <p:nvSpPr>
          <p:cNvPr id="4" name="Номер слайда 3"/>
          <p:cNvSpPr>
            <a:spLocks noGrp="1"/>
          </p:cNvSpPr>
          <p:nvPr>
            <p:ph type="sldNum" sz="quarter" idx="10"/>
          </p:nvPr>
        </p:nvSpPr>
        <p:spPr/>
        <p:txBody>
          <a:bodyPr/>
          <a:lstStyle/>
          <a:p>
            <a:fld id="{AF7FAFA2-85F4-42A2-BACE-1D79474D3DE9}" type="slidenum">
              <a:rPr lang="ru-RU" smtClean="0"/>
              <a:pPr/>
              <a:t>7</a:t>
            </a:fld>
            <a:endParaRPr lang="ru-RU"/>
          </a:p>
        </p:txBody>
      </p:sp>
    </p:spTree>
    <p:extLst>
      <p:ext uri="{BB962C8B-B14F-4D97-AF65-F5344CB8AC3E}">
        <p14:creationId xmlns="" xmlns:p14="http://schemas.microsoft.com/office/powerpoint/2010/main" val="394412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Действительно, причины побудившие взять сигареты в руки стары, как мир. </a:t>
            </a:r>
          </a:p>
          <a:p>
            <a:r>
              <a:rPr lang="ru-RU" dirty="0" smtClean="0"/>
              <a:t>Среди причин побудивших взять в руки сигарету, следует выделить</a:t>
            </a:r>
            <a:r>
              <a:rPr lang="ru-RU" baseline="0" dirty="0" smtClean="0"/>
              <a:t> следующие: любопытство, пример друзей и близких, наличие свободных денег, желание выглядеть взрослым, влияние СМИ, реклама сигарет по телевизору, чтобы успокоится, установить контакт со сверстниками, за компанию.</a:t>
            </a:r>
          </a:p>
          <a:p>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8</a:t>
            </a:fld>
            <a:endParaRPr lang="ru-RU"/>
          </a:p>
        </p:txBody>
      </p:sp>
    </p:spTree>
    <p:extLst>
      <p:ext uri="{BB962C8B-B14F-4D97-AF65-F5344CB8AC3E}">
        <p14:creationId xmlns="" xmlns:p14="http://schemas.microsoft.com/office/powerpoint/2010/main" val="25869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Если дать научное определение</a:t>
            </a:r>
            <a:r>
              <a:rPr lang="ru-RU" baseline="0" dirty="0" smtClean="0"/>
              <a:t> термину «курение», то оно звучит следующим образом.</a:t>
            </a:r>
            <a:r>
              <a:rPr lang="ru-RU"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Куре́ние</a:t>
            </a:r>
            <a:r>
              <a:rPr lang="ru-RU" sz="1200" dirty="0" smtClean="0"/>
              <a:t> — вдыхание дыма препаратов, преимущественно растительного происхождения, тлеющих в потоке вдыхаемого воздуха, с целью насыщения организма содержащимися в них активными веществами путём их возгонки и последующего всасывания в лёгких и дыхательных путях. </a:t>
            </a:r>
            <a:endParaRPr lang="ru-RU" sz="1200"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9</a:t>
            </a:fld>
            <a:endParaRPr lang="ru-RU"/>
          </a:p>
        </p:txBody>
      </p:sp>
    </p:spTree>
    <p:extLst>
      <p:ext uri="{BB962C8B-B14F-4D97-AF65-F5344CB8AC3E}">
        <p14:creationId xmlns="" xmlns:p14="http://schemas.microsoft.com/office/powerpoint/2010/main" val="3524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Состав табачного дыма:</a:t>
            </a:r>
          </a:p>
          <a:p>
            <a:r>
              <a:rPr lang="ru-RU" dirty="0" smtClean="0"/>
              <a:t>1.  Воздух </a:t>
            </a:r>
            <a:r>
              <a:rPr lang="ru-RU" baseline="0" dirty="0" smtClean="0"/>
              <a:t> </a:t>
            </a:r>
          </a:p>
          <a:p>
            <a:r>
              <a:rPr lang="ru-RU" dirty="0" smtClean="0"/>
              <a:t>2. Продукты горения: Никотин ( основное действующее вещество) ,сероводород. Аммиак, синильная кислота, канцерогены и радиоактивные элементы</a:t>
            </a:r>
          </a:p>
          <a:p>
            <a:r>
              <a:rPr lang="ru-RU" dirty="0" smtClean="0"/>
              <a:t>(полоний, свинец, мышьяк)</a:t>
            </a:r>
          </a:p>
          <a:p>
            <a:r>
              <a:rPr lang="ru-RU" dirty="0" smtClean="0"/>
              <a:t>Табачный дым — это горячая смесь</a:t>
            </a:r>
            <a:r>
              <a:rPr lang="ru-RU" baseline="0" dirty="0" smtClean="0"/>
              <a:t> </a:t>
            </a:r>
            <a:r>
              <a:rPr lang="ru-RU" dirty="0" smtClean="0"/>
              <a:t>вредных газов, паров, жидкостей и твердых веществ, возникающих в результате сгорания табачных листьев. Измерения показали, что на конце папиросы, сигареты, и особенно сигары, развивается очень высокая температура (600 —900°С). При этом происходит сухая перегонка табака (пиролиз). Многие органические вещества сгорают до газообразных продуктов, некоторые жидкости  испаряются, а твердые превращаются в тончайшую микроскопическую пыль, образуя вредные вещества. Таким образом, табачный дым — это аэрозоль из газов, жидкостей и  твердых веществ.</a:t>
            </a:r>
          </a:p>
          <a:p>
            <a:r>
              <a:rPr lang="ru-RU" dirty="0" smtClean="0"/>
              <a:t>                                  </a:t>
            </a:r>
            <a:endParaRPr lang="ru-RU" dirty="0"/>
          </a:p>
        </p:txBody>
      </p:sp>
      <p:sp>
        <p:nvSpPr>
          <p:cNvPr id="4" name="Номер слайда 3"/>
          <p:cNvSpPr>
            <a:spLocks noGrp="1"/>
          </p:cNvSpPr>
          <p:nvPr>
            <p:ph type="sldNum" sz="quarter" idx="10"/>
          </p:nvPr>
        </p:nvSpPr>
        <p:spPr/>
        <p:txBody>
          <a:bodyPr/>
          <a:lstStyle/>
          <a:p>
            <a:fld id="{AF7FAFA2-85F4-42A2-BACE-1D79474D3DE9}" type="slidenum">
              <a:rPr lang="ru-RU" smtClean="0"/>
              <a:pPr/>
              <a:t>10</a:t>
            </a:fld>
            <a:endParaRPr lang="ru-RU"/>
          </a:p>
        </p:txBody>
      </p:sp>
    </p:spTree>
    <p:extLst>
      <p:ext uri="{BB962C8B-B14F-4D97-AF65-F5344CB8AC3E}">
        <p14:creationId xmlns="" xmlns:p14="http://schemas.microsoft.com/office/powerpoint/2010/main" val="987692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1522810" y="1371600"/>
            <a:ext cx="9146382" cy="3505200"/>
          </a:xfrm>
        </p:spPr>
        <p:txBody>
          <a:bodyPr>
            <a:noAutofit/>
          </a:bodyPr>
          <a:lstStyle>
            <a:lvl1pPr latinLnBrk="0">
              <a:defRPr lang="ru-RU" sz="72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22809" y="4953000"/>
            <a:ext cx="8231744" cy="1066800"/>
          </a:xfrm>
        </p:spPr>
        <p:txBody>
          <a:bodyPr>
            <a:normAutofit/>
          </a:bodyPr>
          <a:lstStyle>
            <a:lvl1pPr marL="0" indent="0" algn="l" latinLnBrk="0">
              <a:spcBef>
                <a:spcPts val="0"/>
              </a:spcBef>
              <a:buNone/>
              <a:defRPr lang="ru-RU" sz="2400">
                <a:solidFill>
                  <a:schemeClr val="tx1"/>
                </a:solidFill>
              </a:defRPr>
            </a:lvl1pPr>
            <a:lvl2pPr marL="457200" indent="0" algn="ctr" latinLnBrk="0">
              <a:buNone/>
              <a:defRPr lang="ru-RU">
                <a:solidFill>
                  <a:schemeClr val="tx1">
                    <a:tint val="75000"/>
                  </a:schemeClr>
                </a:solidFill>
              </a:defRPr>
            </a:lvl2pPr>
            <a:lvl3pPr marL="914400" indent="0" algn="ctr" latinLnBrk="0">
              <a:buNone/>
              <a:defRPr lang="ru-RU">
                <a:solidFill>
                  <a:schemeClr val="tx1">
                    <a:tint val="75000"/>
                  </a:schemeClr>
                </a:solidFill>
              </a:defRPr>
            </a:lvl3pPr>
            <a:lvl4pPr marL="1371600" indent="0" algn="ctr" latinLnBrk="0">
              <a:buNone/>
              <a:defRPr lang="ru-RU">
                <a:solidFill>
                  <a:schemeClr val="tx1">
                    <a:tint val="75000"/>
                  </a:schemeClr>
                </a:solidFill>
              </a:defRPr>
            </a:lvl4pPr>
            <a:lvl5pPr marL="1828800" indent="0" algn="ctr" latinLnBrk="0">
              <a:buNone/>
              <a:defRPr lang="ru-RU">
                <a:solidFill>
                  <a:schemeClr val="tx1">
                    <a:tint val="75000"/>
                  </a:schemeClr>
                </a:solidFill>
              </a:defRPr>
            </a:lvl5pPr>
            <a:lvl6pPr marL="2286000" indent="0" algn="ctr" latinLnBrk="0">
              <a:buNone/>
              <a:defRPr lang="ru-RU">
                <a:solidFill>
                  <a:schemeClr val="tx1">
                    <a:tint val="75000"/>
                  </a:schemeClr>
                </a:solidFill>
              </a:defRPr>
            </a:lvl6pPr>
            <a:lvl7pPr marL="2743200" indent="0" algn="ctr" latinLnBrk="0">
              <a:buNone/>
              <a:defRPr lang="ru-RU">
                <a:solidFill>
                  <a:schemeClr val="tx1">
                    <a:tint val="75000"/>
                  </a:schemeClr>
                </a:solidFill>
              </a:defRPr>
            </a:lvl7pPr>
            <a:lvl8pPr marL="3200400" indent="0" algn="ctr" latinLnBrk="0">
              <a:buNone/>
              <a:defRPr lang="ru-RU">
                <a:solidFill>
                  <a:schemeClr val="tx1">
                    <a:tint val="75000"/>
                  </a:schemeClr>
                </a:solidFill>
              </a:defRPr>
            </a:lvl8pPr>
            <a:lvl9pPr marL="3657600" indent="0" algn="ctr" latinLnBrk="0">
              <a:buNone/>
              <a:defRPr lang="ru-RU">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fld id="{9CAA7C21-8F26-45AD-873D-921463AEE6F3}"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2856865471"/>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звание и вертикальный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latinLnBrk="0">
              <a:defRPr lang="ru-RU"/>
            </a:lvl5pPr>
            <a:lvl6pPr latinLnBrk="0">
              <a:defRPr lang="ru-RU" baseline="0"/>
            </a:lvl6pPr>
            <a:lvl7pPr latinLnBrk="0">
              <a:defRPr lang="ru-RU" baseline="0"/>
            </a:lvl7pPr>
            <a:lvl8pPr latinLnBrk="0">
              <a:defRPr lang="ru-RU" baseline="0"/>
            </a:lvl8pPr>
            <a:lvl9pPr latinLnBrk="0">
              <a:defRPr lang="ru-RU"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9CAA7C21-8F26-45AD-873D-921463AEE6F3}"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184223460"/>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ое название и текст">
    <p:spTree>
      <p:nvGrpSpPr>
        <p:cNvPr id="1" name=""/>
        <p:cNvGrpSpPr/>
        <p:nvPr/>
      </p:nvGrpSpPr>
      <p:grpSpPr>
        <a:xfrm>
          <a:off x="0" y="0"/>
          <a:ext cx="0" cy="0"/>
          <a:chOff x="0" y="0"/>
          <a:chExt cx="0" cy="0"/>
        </a:xfrm>
      </p:grpSpPr>
      <p:sp>
        <p:nvSpPr>
          <p:cNvPr id="2" name="Вертикальное название 1"/>
          <p:cNvSpPr>
            <a:spLocks noGrp="1"/>
          </p:cNvSpPr>
          <p:nvPr>
            <p:ph type="title" orient="vert"/>
          </p:nvPr>
        </p:nvSpPr>
        <p:spPr>
          <a:xfrm>
            <a:off x="9754552" y="533400"/>
            <a:ext cx="1371957" cy="5592764"/>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2808" y="533400"/>
            <a:ext cx="8079305" cy="5592764"/>
          </a:xfrm>
        </p:spPr>
        <p:txBody>
          <a:bodyPr vert="eaVert"/>
          <a:lstStyle>
            <a:lvl5pPr latinLnBrk="0">
              <a:defRPr lang="ru-RU"/>
            </a:lvl5pPr>
            <a:lvl6pPr latinLnBrk="0">
              <a:defRPr lang="ru-RU"/>
            </a:lvl6pPr>
            <a:lvl7pPr latinLnBrk="0">
              <a:defRPr lang="ru-RU"/>
            </a:lvl7pPr>
            <a:lvl8pPr latinLnBrk="0">
              <a:defRPr lang="ru-RU"/>
            </a:lvl8pPr>
            <a:lvl9pPr latinLnBrk="0">
              <a:defRPr lang="ru-RU"/>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9CAA7C21-8F26-45AD-873D-921463AEE6F3}"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155018273"/>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latinLnBrk="0">
              <a:defRPr lang="ru-RU"/>
            </a:lvl5pPr>
            <a:lvl6pPr latinLnBrk="0">
              <a:defRPr lang="ru-RU" baseline="0"/>
            </a:lvl6pPr>
            <a:lvl7pPr latinLnBrk="0">
              <a:defRPr lang="ru-RU" baseline="0"/>
            </a:lvl7pPr>
            <a:lvl8pPr latinLnBrk="0">
              <a:defRPr lang="ru-RU" baseline="0"/>
            </a:lvl8pPr>
            <a:lvl9pPr latinLnBrk="0">
              <a:defRPr lang="ru-RU"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9CAA7C21-8F26-45AD-873D-921463AEE6F3}"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129945558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522811" y="2514601"/>
            <a:ext cx="9146382" cy="2819400"/>
          </a:xfrm>
        </p:spPr>
        <p:txBody>
          <a:bodyPr anchor="b">
            <a:noAutofit/>
          </a:bodyPr>
          <a:lstStyle>
            <a:lvl1pPr algn="l" latinLnBrk="0">
              <a:defRPr lang="ru-RU" sz="6600" b="0" i="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522809" y="990600"/>
            <a:ext cx="8231744" cy="1143000"/>
          </a:xfrm>
        </p:spPr>
        <p:txBody>
          <a:bodyPr anchor="t">
            <a:normAutofit/>
          </a:bodyPr>
          <a:lstStyle>
            <a:lvl1pPr marL="0" indent="0" latinLnBrk="0">
              <a:spcBef>
                <a:spcPts val="0"/>
              </a:spcBef>
              <a:buNone/>
              <a:defRPr lang="ru-RU" sz="2400">
                <a:solidFill>
                  <a:schemeClr val="tx1"/>
                </a:solidFill>
              </a:defRPr>
            </a:lvl1pPr>
            <a:lvl2pPr marL="457200" indent="0" latinLnBrk="0">
              <a:buNone/>
              <a:defRPr lang="ru-RU" sz="1800">
                <a:solidFill>
                  <a:schemeClr val="tx1">
                    <a:tint val="75000"/>
                  </a:schemeClr>
                </a:solidFill>
              </a:defRPr>
            </a:lvl2pPr>
            <a:lvl3pPr marL="914400" indent="0" latinLnBrk="0">
              <a:buNone/>
              <a:defRPr lang="ru-RU" sz="1600">
                <a:solidFill>
                  <a:schemeClr val="tx1">
                    <a:tint val="75000"/>
                  </a:schemeClr>
                </a:solidFill>
              </a:defRPr>
            </a:lvl3pPr>
            <a:lvl4pPr marL="1371600" indent="0" latinLnBrk="0">
              <a:buNone/>
              <a:defRPr lang="ru-RU" sz="1400">
                <a:solidFill>
                  <a:schemeClr val="tx1">
                    <a:tint val="75000"/>
                  </a:schemeClr>
                </a:solidFill>
              </a:defRPr>
            </a:lvl4pPr>
            <a:lvl5pPr marL="1828800" indent="0" latinLnBrk="0">
              <a:buNone/>
              <a:defRPr lang="ru-RU" sz="1400">
                <a:solidFill>
                  <a:schemeClr val="tx1">
                    <a:tint val="75000"/>
                  </a:schemeClr>
                </a:solidFill>
              </a:defRPr>
            </a:lvl5pPr>
            <a:lvl6pPr marL="2286000" indent="0" latinLnBrk="0">
              <a:buNone/>
              <a:defRPr lang="ru-RU" sz="1400">
                <a:solidFill>
                  <a:schemeClr val="tx1">
                    <a:tint val="75000"/>
                  </a:schemeClr>
                </a:solidFill>
              </a:defRPr>
            </a:lvl6pPr>
            <a:lvl7pPr marL="2743200" indent="0" latinLnBrk="0">
              <a:buNone/>
              <a:defRPr lang="ru-RU" sz="1400">
                <a:solidFill>
                  <a:schemeClr val="tx1">
                    <a:tint val="75000"/>
                  </a:schemeClr>
                </a:solidFill>
              </a:defRPr>
            </a:lvl7pPr>
            <a:lvl8pPr marL="3200400" indent="0" latinLnBrk="0">
              <a:buNone/>
              <a:defRPr lang="ru-RU" sz="1400">
                <a:solidFill>
                  <a:schemeClr val="tx1">
                    <a:tint val="75000"/>
                  </a:schemeClr>
                </a:solidFill>
              </a:defRPr>
            </a:lvl8pPr>
            <a:lvl9pPr marL="3657600" indent="0" latinLnBrk="0">
              <a:buNone/>
              <a:defRPr lang="ru-RU"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9CAA7C21-8F26-45AD-873D-921463AEE6F3}"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260699440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522811" y="533400"/>
            <a:ext cx="9603701" cy="1143000"/>
          </a:xfrm>
        </p:spPr>
        <p:txBody>
          <a:bodyPr/>
          <a:lstStyle/>
          <a:p>
            <a:r>
              <a:rPr lang="ru-RU" smtClean="0"/>
              <a:t>Образец заголовка</a:t>
            </a:r>
            <a:endParaRPr lang="ru-RU" dirty="0"/>
          </a:p>
        </p:txBody>
      </p:sp>
      <p:sp>
        <p:nvSpPr>
          <p:cNvPr id="3" name="Объект 2"/>
          <p:cNvSpPr>
            <a:spLocks noGrp="1"/>
          </p:cNvSpPr>
          <p:nvPr>
            <p:ph sz="half" idx="1"/>
          </p:nvPr>
        </p:nvSpPr>
        <p:spPr>
          <a:xfrm>
            <a:off x="1522811" y="1828800"/>
            <a:ext cx="4646362" cy="4191000"/>
          </a:xfrm>
        </p:spPr>
        <p:txBody>
          <a:bodyPr>
            <a:normAutofit/>
          </a:bodyPr>
          <a:lstStyle>
            <a:lvl1pPr latinLnBrk="0">
              <a:defRPr lang="ru-RU" sz="2000"/>
            </a:lvl1pPr>
            <a:lvl2pPr latinLnBrk="0">
              <a:defRPr lang="ru-RU" sz="1800"/>
            </a:lvl2pPr>
            <a:lvl3pPr latinLnBrk="0">
              <a:defRPr lang="ru-RU" sz="1600"/>
            </a:lvl3pPr>
            <a:lvl4pPr latinLnBrk="0">
              <a:defRPr lang="ru-RU" sz="1400"/>
            </a:lvl4pPr>
            <a:lvl5pPr latinLnBrk="0">
              <a:defRPr lang="ru-RU" sz="1400"/>
            </a:lvl5pPr>
            <a:lvl6pPr latinLnBrk="0">
              <a:defRPr lang="ru-RU" sz="1400"/>
            </a:lvl6pPr>
            <a:lvl7pPr latinLnBrk="0">
              <a:defRPr lang="ru-RU" sz="1400"/>
            </a:lvl7pPr>
            <a:lvl8pPr latinLnBrk="0">
              <a:defRPr lang="ru-RU" sz="1400"/>
            </a:lvl8pPr>
            <a:lvl9pPr latinLnBrk="0">
              <a:defRPr lang="ru-RU" sz="14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6477099" y="1828800"/>
            <a:ext cx="4649412" cy="4191000"/>
          </a:xfrm>
        </p:spPr>
        <p:txBody>
          <a:bodyPr>
            <a:normAutofit/>
          </a:bodyPr>
          <a:lstStyle>
            <a:lvl1pPr latinLnBrk="0">
              <a:defRPr lang="ru-RU" sz="2000"/>
            </a:lvl1pPr>
            <a:lvl2pPr latinLnBrk="0">
              <a:defRPr lang="ru-RU" sz="1800"/>
            </a:lvl2pPr>
            <a:lvl3pPr latinLnBrk="0">
              <a:defRPr lang="ru-RU" sz="1600"/>
            </a:lvl3pPr>
            <a:lvl4pPr latinLnBrk="0">
              <a:defRPr lang="ru-RU" sz="1400"/>
            </a:lvl4pPr>
            <a:lvl5pPr latinLnBrk="0">
              <a:defRPr lang="ru-RU" sz="1400"/>
            </a:lvl5pPr>
            <a:lvl6pPr latinLnBrk="0">
              <a:defRPr lang="ru-RU" sz="1400"/>
            </a:lvl6pPr>
            <a:lvl7pPr latinLnBrk="0">
              <a:defRPr lang="ru-RU" sz="1400"/>
            </a:lvl7pPr>
            <a:lvl8pPr latinLnBrk="0">
              <a:defRPr lang="ru-RU" sz="1400"/>
            </a:lvl8pPr>
            <a:lvl9pPr latinLnBrk="0">
              <a:defRPr lang="ru-RU"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lvl1pPr>
              <a:defRPr/>
            </a:lvl1pPr>
          </a:lstStyle>
          <a:p>
            <a:fld id="{9CAA7C21-8F26-45AD-873D-921463AEE6F3}" type="datetimeFigureOut">
              <a:rPr lang="ru-RU" smtClean="0"/>
              <a:pPr/>
              <a:t>22.10.2018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2576970265"/>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522811" y="533400"/>
            <a:ext cx="9603701" cy="1143000"/>
          </a:xfrm>
        </p:spPr>
        <p:txBody>
          <a:bodyPr/>
          <a:lstStyle>
            <a:lvl1pPr latinLnBrk="0">
              <a:defRPr lang="ru-RU"/>
            </a:lvl1pPr>
          </a:lstStyle>
          <a:p>
            <a:r>
              <a:rPr lang="ru-RU" smtClean="0"/>
              <a:t>Образец заголовка</a:t>
            </a:r>
            <a:endParaRPr lang="ru-RU" dirty="0"/>
          </a:p>
        </p:txBody>
      </p:sp>
      <p:sp>
        <p:nvSpPr>
          <p:cNvPr id="3" name="Текст 2"/>
          <p:cNvSpPr>
            <a:spLocks noGrp="1"/>
          </p:cNvSpPr>
          <p:nvPr>
            <p:ph type="body" idx="1"/>
          </p:nvPr>
        </p:nvSpPr>
        <p:spPr>
          <a:xfrm>
            <a:off x="1522811" y="1828800"/>
            <a:ext cx="4646362" cy="762000"/>
          </a:xfrm>
        </p:spPr>
        <p:txBody>
          <a:bodyPr anchor="ctr"/>
          <a:lstStyle>
            <a:lvl1pPr marL="0" indent="0" latinLnBrk="0">
              <a:spcBef>
                <a:spcPts val="0"/>
              </a:spcBef>
              <a:buNone/>
              <a:defRPr lang="ru-RU" sz="2400" b="0"/>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smtClean="0"/>
              <a:t>Образец текста</a:t>
            </a:r>
          </a:p>
        </p:txBody>
      </p:sp>
      <p:sp>
        <p:nvSpPr>
          <p:cNvPr id="4" name="Объект 3"/>
          <p:cNvSpPr>
            <a:spLocks noGrp="1"/>
          </p:cNvSpPr>
          <p:nvPr>
            <p:ph sz="half" idx="2"/>
          </p:nvPr>
        </p:nvSpPr>
        <p:spPr>
          <a:xfrm>
            <a:off x="1522811" y="2667000"/>
            <a:ext cx="4646362" cy="3352800"/>
          </a:xfrm>
        </p:spPr>
        <p:txBody>
          <a:bodyPr>
            <a:normAutofit/>
          </a:bodyPr>
          <a:lstStyle>
            <a:lvl1pPr latinLnBrk="0">
              <a:defRPr lang="ru-RU" sz="2000"/>
            </a:lvl1pPr>
            <a:lvl2pPr latinLnBrk="0">
              <a:defRPr lang="ru-RU" sz="1800"/>
            </a:lvl2pPr>
            <a:lvl3pPr latinLnBrk="0">
              <a:defRPr lang="ru-RU" sz="1600"/>
            </a:lvl3pPr>
            <a:lvl4pPr latinLnBrk="0">
              <a:defRPr lang="ru-RU" sz="1400"/>
            </a:lvl4pPr>
            <a:lvl5pPr latinLnBrk="0">
              <a:defRPr lang="ru-RU" sz="1400"/>
            </a:lvl5pPr>
            <a:lvl6pPr latinLnBrk="0">
              <a:defRPr lang="ru-RU" sz="1400" baseline="0"/>
            </a:lvl6pPr>
            <a:lvl7pPr latinLnBrk="0">
              <a:defRPr lang="ru-RU" sz="1400" baseline="0"/>
            </a:lvl7pPr>
            <a:lvl8pPr latinLnBrk="0">
              <a:defRPr lang="ru-RU" sz="1400" baseline="0"/>
            </a:lvl8pPr>
            <a:lvl9pPr latinLnBrk="0">
              <a:defRPr lang="ru-RU" sz="14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480150" y="1828800"/>
            <a:ext cx="4646362" cy="762000"/>
          </a:xfrm>
        </p:spPr>
        <p:txBody>
          <a:bodyPr anchor="ctr"/>
          <a:lstStyle>
            <a:lvl1pPr marL="0" indent="0" latinLnBrk="0">
              <a:spcBef>
                <a:spcPts val="0"/>
              </a:spcBef>
              <a:buNone/>
              <a:defRPr lang="ru-RU" sz="2400" b="0"/>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smtClean="0"/>
              <a:t>Образец текста</a:t>
            </a:r>
          </a:p>
        </p:txBody>
      </p:sp>
      <p:sp>
        <p:nvSpPr>
          <p:cNvPr id="6" name="Объект 5"/>
          <p:cNvSpPr>
            <a:spLocks noGrp="1"/>
          </p:cNvSpPr>
          <p:nvPr>
            <p:ph sz="quarter" idx="4"/>
          </p:nvPr>
        </p:nvSpPr>
        <p:spPr>
          <a:xfrm>
            <a:off x="6480150" y="2667000"/>
            <a:ext cx="4646362" cy="3352800"/>
          </a:xfrm>
        </p:spPr>
        <p:txBody>
          <a:bodyPr>
            <a:normAutofit/>
          </a:bodyPr>
          <a:lstStyle>
            <a:lvl1pPr latinLnBrk="0">
              <a:defRPr lang="ru-RU" sz="2000"/>
            </a:lvl1pPr>
            <a:lvl2pPr latinLnBrk="0">
              <a:defRPr lang="ru-RU" sz="1800"/>
            </a:lvl2pPr>
            <a:lvl3pPr latinLnBrk="0">
              <a:defRPr lang="ru-RU" sz="1600"/>
            </a:lvl3pPr>
            <a:lvl4pPr latinLnBrk="0">
              <a:defRPr lang="ru-RU" sz="1400"/>
            </a:lvl4pPr>
            <a:lvl5pPr latinLnBrk="0">
              <a:defRPr lang="ru-RU" sz="1400"/>
            </a:lvl5pPr>
            <a:lvl6pPr latinLnBrk="0">
              <a:defRPr lang="ru-RU" sz="1400"/>
            </a:lvl6pPr>
            <a:lvl7pPr latinLnBrk="0">
              <a:defRPr lang="ru-RU" sz="1400"/>
            </a:lvl7pPr>
            <a:lvl8pPr latinLnBrk="0">
              <a:defRPr lang="ru-RU" sz="1400"/>
            </a:lvl8pPr>
            <a:lvl9pPr latinLnBrk="0">
              <a:defRPr lang="ru-RU"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lvl1pPr>
              <a:defRPr/>
            </a:lvl1pPr>
          </a:lstStyle>
          <a:p>
            <a:fld id="{9CAA7C21-8F26-45AD-873D-921463AEE6F3}" type="datetimeFigureOut">
              <a:rPr lang="ru-RU" smtClean="0"/>
              <a:pPr/>
              <a:t>22.10.2018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50123101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lvl1pPr>
              <a:defRPr/>
            </a:lvl1pPr>
          </a:lstStyle>
          <a:p>
            <a:fld id="{9CAA7C21-8F26-45AD-873D-921463AEE6F3}" type="datetimeFigureOut">
              <a:rPr lang="ru-RU" smtClean="0"/>
              <a:pPr/>
              <a:t>22.10.2018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2455701261"/>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ые значения">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9CAA7C21-8F26-45AD-873D-921463AEE6F3}" type="datetimeFigureOut">
              <a:rPr lang="ru-RU" smtClean="0"/>
              <a:pPr/>
              <a:t>22.10.2018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3952017280"/>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36831" y="2590800"/>
            <a:ext cx="3277453" cy="1924050"/>
          </a:xfrm>
        </p:spPr>
        <p:txBody>
          <a:bodyPr anchor="b">
            <a:normAutofit/>
          </a:bodyPr>
          <a:lstStyle>
            <a:lvl1pPr algn="l" latinLnBrk="0">
              <a:defRPr lang="ru-RU" sz="3200" b="0"/>
            </a:lvl1pPr>
          </a:lstStyle>
          <a:p>
            <a:r>
              <a:rPr lang="ru-RU" smtClean="0"/>
              <a:t>Образец заголовка</a:t>
            </a:r>
            <a:endParaRPr lang="ru-RU" dirty="0"/>
          </a:p>
        </p:txBody>
      </p:sp>
      <p:sp>
        <p:nvSpPr>
          <p:cNvPr id="3" name="Объект 2"/>
          <p:cNvSpPr>
            <a:spLocks noGrp="1"/>
          </p:cNvSpPr>
          <p:nvPr>
            <p:ph idx="1"/>
          </p:nvPr>
        </p:nvSpPr>
        <p:spPr>
          <a:xfrm>
            <a:off x="5181362" y="838200"/>
            <a:ext cx="6173809" cy="5181600"/>
          </a:xfrm>
        </p:spPr>
        <p:txBody>
          <a:bodyPr>
            <a:normAutofit/>
          </a:bodyPr>
          <a:lstStyle>
            <a:lvl1pPr latinLnBrk="0">
              <a:defRPr lang="ru-RU" sz="2000"/>
            </a:lvl1pPr>
            <a:lvl2pPr latinLnBrk="0">
              <a:defRPr lang="ru-RU" sz="1800"/>
            </a:lvl2pPr>
            <a:lvl3pPr latinLnBrk="0">
              <a:defRPr lang="ru-RU" sz="1600"/>
            </a:lvl3pPr>
            <a:lvl4pPr latinLnBrk="0">
              <a:defRPr lang="ru-RU" sz="1400"/>
            </a:lvl4pPr>
            <a:lvl5pPr latinLnBrk="0">
              <a:defRPr lang="ru-RU" sz="1400"/>
            </a:lvl5pPr>
            <a:lvl6pPr latinLnBrk="0">
              <a:defRPr lang="ru-RU" sz="1400"/>
            </a:lvl6pPr>
            <a:lvl7pPr latinLnBrk="0">
              <a:defRPr lang="ru-RU" sz="1400"/>
            </a:lvl7pPr>
            <a:lvl8pPr latinLnBrk="0">
              <a:defRPr lang="ru-RU" sz="1400"/>
            </a:lvl8pPr>
            <a:lvl9pPr latinLnBrk="0">
              <a:defRPr lang="ru-RU"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836831" y="4648200"/>
            <a:ext cx="3277453" cy="1371600"/>
          </a:xfrm>
        </p:spPr>
        <p:txBody>
          <a:bodyPr>
            <a:normAutofit/>
          </a:bodyPr>
          <a:lstStyle>
            <a:lvl1pPr marL="0" indent="0" latinLnBrk="0">
              <a:spcBef>
                <a:spcPts val="600"/>
              </a:spcBef>
              <a:buNone/>
              <a:defRPr lang="ru-RU" sz="16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smtClean="0"/>
              <a:t>Образец текста</a:t>
            </a:r>
          </a:p>
        </p:txBody>
      </p:sp>
      <p:sp>
        <p:nvSpPr>
          <p:cNvPr id="8" name="Дата 7"/>
          <p:cNvSpPr>
            <a:spLocks noGrp="1"/>
          </p:cNvSpPr>
          <p:nvPr>
            <p:ph type="dt" sz="half" idx="10"/>
          </p:nvPr>
        </p:nvSpPr>
        <p:spPr/>
        <p:txBody>
          <a:bodyPr/>
          <a:lstStyle>
            <a:lvl1pPr>
              <a:defRPr/>
            </a:lvl1pPr>
          </a:lstStyle>
          <a:p>
            <a:fld id="{9CAA7C21-8F26-45AD-873D-921463AEE6F3}" type="datetimeFigureOut">
              <a:rPr lang="ru-RU" smtClean="0"/>
              <a:pPr/>
              <a:t>22.10.2018</a:t>
            </a:fld>
            <a:endParaRPr lang="ru-RU"/>
          </a:p>
        </p:txBody>
      </p:sp>
      <p:sp>
        <p:nvSpPr>
          <p:cNvPr id="9" name="Нижний колонтитул 8"/>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2018280468"/>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Рисунок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142" y="458788"/>
            <a:ext cx="6627951" cy="5938837"/>
          </a:xfrm>
          <a:prstGeom prst="rect">
            <a:avLst/>
          </a:prstGeom>
          <a:noFill/>
          <a:ln>
            <a:noFill/>
          </a:ln>
          <a:effectLst>
            <a:outerShdw blurRad="292100" algn="ctr" rotWithShape="0">
              <a:prstClr val="black">
                <a:alpha val="36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Название 1"/>
          <p:cNvSpPr>
            <a:spLocks noGrp="1"/>
          </p:cNvSpPr>
          <p:nvPr>
            <p:ph type="title"/>
          </p:nvPr>
        </p:nvSpPr>
        <p:spPr>
          <a:xfrm>
            <a:off x="836831" y="2590800"/>
            <a:ext cx="3277453" cy="1924050"/>
          </a:xfrm>
        </p:spPr>
        <p:txBody>
          <a:bodyPr anchor="b">
            <a:normAutofit/>
          </a:bodyPr>
          <a:lstStyle>
            <a:lvl1pPr algn="l" latinLnBrk="0">
              <a:defRPr lang="ru-RU" sz="3200" b="0"/>
            </a:lvl1pPr>
          </a:lstStyle>
          <a:p>
            <a:r>
              <a:rPr lang="ru-RU" smtClean="0"/>
              <a:t>Образец заголовка</a:t>
            </a:r>
            <a:endParaRPr lang="ru-RU" dirty="0"/>
          </a:p>
        </p:txBody>
      </p:sp>
      <p:sp>
        <p:nvSpPr>
          <p:cNvPr id="3" name="Рисунок 2"/>
          <p:cNvSpPr>
            <a:spLocks noGrp="1"/>
          </p:cNvSpPr>
          <p:nvPr>
            <p:ph type="pic" idx="1"/>
          </p:nvPr>
        </p:nvSpPr>
        <p:spPr>
          <a:xfrm>
            <a:off x="5486241" y="836610"/>
            <a:ext cx="5868929" cy="5183190"/>
          </a:xfrm>
          <a:solidFill>
            <a:schemeClr val="bg2"/>
          </a:solidFill>
        </p:spPr>
        <p:txBody>
          <a:bodyPr tIns="914400">
            <a:normAutofit/>
          </a:bodyPr>
          <a:lstStyle>
            <a:lvl1pPr marL="0" indent="0" algn="ctr" latinLnBrk="0">
              <a:buNone/>
              <a:defRPr lang="ru-RU" sz="24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r>
              <a:rPr lang="ru-RU" smtClean="0"/>
              <a:t>Вставка рисунка</a:t>
            </a:r>
            <a:endParaRPr lang="ru-RU" dirty="0"/>
          </a:p>
        </p:txBody>
      </p:sp>
      <p:sp>
        <p:nvSpPr>
          <p:cNvPr id="4" name="Текст 3"/>
          <p:cNvSpPr>
            <a:spLocks noGrp="1"/>
          </p:cNvSpPr>
          <p:nvPr>
            <p:ph type="body" sz="half" idx="2"/>
          </p:nvPr>
        </p:nvSpPr>
        <p:spPr>
          <a:xfrm>
            <a:off x="836831" y="4648200"/>
            <a:ext cx="3277453" cy="1371600"/>
          </a:xfrm>
        </p:spPr>
        <p:txBody>
          <a:bodyPr>
            <a:normAutofit/>
          </a:bodyPr>
          <a:lstStyle>
            <a:lvl1pPr marL="0" indent="0" latinLnBrk="0">
              <a:spcBef>
                <a:spcPts val="600"/>
              </a:spcBef>
              <a:buNone/>
              <a:defRPr lang="ru-RU" sz="16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smtClean="0"/>
              <a:t>Образец текста</a:t>
            </a:r>
          </a:p>
        </p:txBody>
      </p:sp>
    </p:spTree>
    <p:extLst>
      <p:ext uri="{BB962C8B-B14F-4D97-AF65-F5344CB8AC3E}">
        <p14:creationId xmlns="" xmlns:p14="http://schemas.microsoft.com/office/powerpoint/2010/main" val="2244693285"/>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811" y="533400"/>
            <a:ext cx="9603701" cy="1143000"/>
          </a:xfrm>
          <a:prstGeom prst="rect">
            <a:avLst/>
          </a:prstGeom>
        </p:spPr>
        <p:txBody>
          <a:bodyPr vert="horz" lIns="91440" tIns="45720" rIns="91440" bIns="45720" rtlCol="0" anchor="b">
            <a:normAutofit/>
          </a:bodyPr>
          <a:lstStyle/>
          <a:p>
            <a:r>
              <a:rPr lang="ru-RU" dirty="0"/>
              <a:t>Образец заголовка</a:t>
            </a:r>
          </a:p>
        </p:txBody>
      </p:sp>
      <p:sp>
        <p:nvSpPr>
          <p:cNvPr id="3" name="Текст 2"/>
          <p:cNvSpPr>
            <a:spLocks noGrp="1"/>
          </p:cNvSpPr>
          <p:nvPr>
            <p:ph type="body" idx="1"/>
          </p:nvPr>
        </p:nvSpPr>
        <p:spPr>
          <a:xfrm>
            <a:off x="1522811" y="1828800"/>
            <a:ext cx="9603701" cy="419100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a:p>
            <a:pPr lvl="5"/>
            <a:r>
              <a:rPr lang="ru-RU" dirty="0"/>
              <a:t>Шестой уровень</a:t>
            </a:r>
          </a:p>
          <a:p>
            <a:pPr lvl="6"/>
            <a:r>
              <a:rPr lang="ru-RU" dirty="0"/>
              <a:t>Седьмой уровень</a:t>
            </a:r>
          </a:p>
          <a:p>
            <a:pPr lvl="7"/>
            <a:r>
              <a:rPr lang="ru-RU" dirty="0"/>
              <a:t>Восьмой уровень</a:t>
            </a:r>
          </a:p>
          <a:p>
            <a:pPr lvl="8"/>
            <a:r>
              <a:rPr lang="ru-RU" dirty="0"/>
              <a:t>Девятый уровень</a:t>
            </a:r>
          </a:p>
        </p:txBody>
      </p:sp>
      <p:sp>
        <p:nvSpPr>
          <p:cNvPr id="4" name="Дата 3"/>
          <p:cNvSpPr>
            <a:spLocks noGrp="1"/>
          </p:cNvSpPr>
          <p:nvPr>
            <p:ph type="dt" sz="half" idx="2"/>
          </p:nvPr>
        </p:nvSpPr>
        <p:spPr>
          <a:xfrm>
            <a:off x="8611255" y="6172201"/>
            <a:ext cx="1320403" cy="273049"/>
          </a:xfrm>
          <a:prstGeom prst="rect">
            <a:avLst/>
          </a:prstGeom>
        </p:spPr>
        <p:txBody>
          <a:bodyPr vert="horz" lIns="91440" tIns="45720" rIns="91440" bIns="45720" rtlCol="0" anchor="ctr"/>
          <a:lstStyle>
            <a:lvl1pPr algn="r" latinLnBrk="0">
              <a:defRPr lang="ru-RU" sz="1000">
                <a:solidFill>
                  <a:schemeClr val="tx1"/>
                </a:solidFill>
              </a:defRPr>
            </a:lvl1pPr>
          </a:lstStyle>
          <a:p>
            <a:fld id="{9CAA7C21-8F26-45AD-873D-921463AEE6F3}" type="datetimeFigureOut">
              <a:rPr lang="ru-RU" smtClean="0"/>
              <a:pPr/>
              <a:t>22.10.2018</a:t>
            </a:fld>
            <a:endParaRPr lang="ru-RU"/>
          </a:p>
        </p:txBody>
      </p:sp>
      <p:sp>
        <p:nvSpPr>
          <p:cNvPr id="5" name="Нижний колонтитул 4"/>
          <p:cNvSpPr>
            <a:spLocks noGrp="1"/>
          </p:cNvSpPr>
          <p:nvPr>
            <p:ph type="ftr" sz="quarter" idx="3"/>
          </p:nvPr>
        </p:nvSpPr>
        <p:spPr>
          <a:xfrm>
            <a:off x="1518345" y="6172201"/>
            <a:ext cx="6864250" cy="273049"/>
          </a:xfrm>
          <a:prstGeom prst="rect">
            <a:avLst/>
          </a:prstGeom>
        </p:spPr>
        <p:txBody>
          <a:bodyPr vert="horz" lIns="91440" tIns="45720" rIns="91440" bIns="45720" rtlCol="0" anchor="ctr"/>
          <a:lstStyle>
            <a:lvl1pPr algn="l" latinLnBrk="0">
              <a:defRPr lang="ru-RU" sz="1000">
                <a:solidFill>
                  <a:schemeClr val="tx1"/>
                </a:solidFill>
              </a:defRPr>
            </a:lvl1pPr>
          </a:lstStyle>
          <a:p>
            <a:endParaRPr lang="ru-RU"/>
          </a:p>
        </p:txBody>
      </p:sp>
      <p:sp>
        <p:nvSpPr>
          <p:cNvPr id="6" name="Номер слайда 5"/>
          <p:cNvSpPr>
            <a:spLocks noGrp="1"/>
          </p:cNvSpPr>
          <p:nvPr>
            <p:ph type="sldNum" sz="quarter" idx="4"/>
          </p:nvPr>
        </p:nvSpPr>
        <p:spPr>
          <a:xfrm>
            <a:off x="10135652" y="6172201"/>
            <a:ext cx="990859" cy="273049"/>
          </a:xfrm>
          <a:prstGeom prst="rect">
            <a:avLst/>
          </a:prstGeom>
        </p:spPr>
        <p:txBody>
          <a:bodyPr vert="horz" lIns="91440" tIns="45720" rIns="91440" bIns="45720" rtlCol="0" anchor="ctr"/>
          <a:lstStyle>
            <a:lvl1pPr algn="r" latinLnBrk="0">
              <a:defRPr lang="ru-RU" sz="1000">
                <a:solidFill>
                  <a:schemeClr val="tx1"/>
                </a:solidFill>
              </a:defRPr>
            </a:lvl1pPr>
          </a:lstStyle>
          <a:p>
            <a:fld id="{BDB6E722-3F09-46C8-B033-456EEB4A6A79}" type="slidenum">
              <a:rPr lang="ru-RU" smtClean="0"/>
              <a:pPr/>
              <a:t>‹#›</a:t>
            </a:fld>
            <a:endParaRPr lang="ru-RU"/>
          </a:p>
        </p:txBody>
      </p:sp>
    </p:spTree>
    <p:extLst>
      <p:ext uri="{BB962C8B-B14F-4D97-AF65-F5344CB8AC3E}">
        <p14:creationId xmlns=""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spd="med">
    <p:fade/>
  </p:transition>
  <p:timing>
    <p:tnLst>
      <p:par>
        <p:cTn id="1" dur="indefinite" restart="never" nodeType="tmRoot"/>
      </p:par>
    </p:tnLst>
  </p:timing>
  <p:txStyles>
    <p:titleStyle>
      <a:lvl1pPr algn="l" defTabSz="914400" rtl="0" eaLnBrk="1" latinLnBrk="0" hangingPunct="1">
        <a:lnSpc>
          <a:spcPct val="90000"/>
        </a:lnSpc>
        <a:spcBef>
          <a:spcPct val="0"/>
        </a:spcBef>
        <a:buNone/>
        <a:defRPr lang="ru-RU"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lang="ru-RU"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lang="ru-RU"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lang="ru-RU"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Autofit/>
          </a:bodyPr>
          <a:lstStyle/>
          <a:p>
            <a:pPr algn="ctr"/>
            <a:r>
              <a:rPr lang="ru-RU" sz="5400" dirty="0" smtClean="0"/>
              <a:t/>
            </a:r>
            <a:br>
              <a:rPr lang="ru-RU" sz="5400" dirty="0" smtClean="0"/>
            </a:br>
            <a:r>
              <a:rPr lang="ru-RU" sz="5400" dirty="0" smtClean="0"/>
              <a:t/>
            </a:r>
            <a:br>
              <a:rPr lang="ru-RU" sz="5400" dirty="0" smtClean="0"/>
            </a:br>
            <a:endParaRPr lang="ru-RU" sz="5400" dirty="0"/>
          </a:p>
        </p:txBody>
      </p:sp>
      <p:sp>
        <p:nvSpPr>
          <p:cNvPr id="4" name="Подзаголовок 3"/>
          <p:cNvSpPr>
            <a:spLocks noGrp="1"/>
          </p:cNvSpPr>
          <p:nvPr>
            <p:ph type="subTitle" idx="1"/>
          </p:nvPr>
        </p:nvSpPr>
        <p:spPr>
          <a:xfrm>
            <a:off x="1154954" y="792480"/>
            <a:ext cx="10000725" cy="4937760"/>
          </a:xfrm>
        </p:spPr>
        <p:txBody>
          <a:bodyPr>
            <a:normAutofit/>
          </a:bodyPr>
          <a:lstStyle/>
          <a:p>
            <a:pPr algn="ctr"/>
            <a:r>
              <a:rPr dirty="0" smtClean="0"/>
              <a:t/>
            </a:r>
            <a:br>
              <a:rPr dirty="0" smtClean="0"/>
            </a:br>
            <a:r>
              <a:rP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Презентация</a:t>
            </a:r>
            <a:br>
              <a:rP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поисково-информационного проекта</a:t>
            </a:r>
            <a:br>
              <a:rP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Как жить сегодня, чтобы иметь шанс увидеть завтра</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или по следам дымящей сигареты»</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75000"/>
              <a:lumOff val="25000"/>
            </a:schemeClr>
          </a:fgClr>
          <a:bgClr>
            <a:schemeClr val="bg1"/>
          </a:bgClr>
        </a:patt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44150" y="1734669"/>
            <a:ext cx="5239871" cy="48274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Объект 4"/>
          <p:cNvSpPr>
            <a:spLocks noGrp="1"/>
          </p:cNvSpPr>
          <p:nvPr>
            <p:ph idx="4294967295"/>
          </p:nvPr>
        </p:nvSpPr>
        <p:spPr>
          <a:xfrm>
            <a:off x="331788" y="1286932"/>
            <a:ext cx="11860212" cy="5477405"/>
          </a:xfrm>
        </p:spPr>
        <p:txBody>
          <a:bodyPr/>
          <a:lstStyle/>
          <a:p>
            <a:pPr marL="0" indent="0">
              <a:buNone/>
            </a:pPr>
            <a:endParaRPr lang="ru-RU" dirty="0" smtClean="0"/>
          </a:p>
          <a:p>
            <a:pPr marL="0" indent="0">
              <a:buNone/>
            </a:pPr>
            <a:r>
              <a:rPr lang="ru-RU" sz="4400" b="1" dirty="0" smtClean="0">
                <a:solidFill>
                  <a:srgbClr val="FF0000"/>
                </a:solidFill>
              </a:rPr>
              <a:t>НИКОТИН</a:t>
            </a:r>
            <a:r>
              <a:rPr lang="ru-RU" sz="4400" dirty="0" smtClean="0"/>
              <a:t> </a:t>
            </a:r>
            <a:r>
              <a:rPr lang="ru-RU" dirty="0" smtClean="0"/>
              <a:t>                                                                                                                          </a:t>
            </a:r>
          </a:p>
          <a:p>
            <a:pPr marL="0" indent="0">
              <a:buNone/>
            </a:pPr>
            <a:r>
              <a:rPr lang="ru-RU" b="1" dirty="0" smtClean="0">
                <a:solidFill>
                  <a:srgbClr val="FF0000"/>
                </a:solidFill>
              </a:rPr>
              <a:t>СЕРОВОДОРОД</a:t>
            </a:r>
          </a:p>
          <a:p>
            <a:pPr marL="0" indent="0">
              <a:buNone/>
            </a:pPr>
            <a:r>
              <a:rPr lang="ru-RU" b="1" dirty="0" smtClean="0">
                <a:solidFill>
                  <a:srgbClr val="FF0000"/>
                </a:solidFill>
              </a:rPr>
              <a:t>АММИАК</a:t>
            </a:r>
          </a:p>
          <a:p>
            <a:pPr marL="0" indent="0">
              <a:buNone/>
            </a:pPr>
            <a:r>
              <a:rPr lang="ru-RU" b="1" dirty="0" smtClean="0">
                <a:solidFill>
                  <a:srgbClr val="FF0000"/>
                </a:solidFill>
              </a:rPr>
              <a:t>СИНИЛЬНАЯ КИСЛОТА</a:t>
            </a:r>
          </a:p>
          <a:p>
            <a:pPr marL="0" indent="0">
              <a:buNone/>
            </a:pPr>
            <a:r>
              <a:rPr lang="ru-RU" b="1" dirty="0" smtClean="0">
                <a:solidFill>
                  <a:srgbClr val="FF0000"/>
                </a:solidFill>
              </a:rPr>
              <a:t>МЕТАНОЛ</a:t>
            </a:r>
          </a:p>
          <a:p>
            <a:pPr marL="0" indent="0">
              <a:buNone/>
            </a:pPr>
            <a:r>
              <a:rPr lang="ru-RU" b="1" dirty="0" smtClean="0">
                <a:solidFill>
                  <a:srgbClr val="FF0000"/>
                </a:solidFill>
              </a:rPr>
              <a:t>БУТАН</a:t>
            </a:r>
          </a:p>
          <a:p>
            <a:pPr marL="0" indent="0">
              <a:buNone/>
            </a:pPr>
            <a:r>
              <a:rPr lang="ru-RU" b="1" dirty="0" smtClean="0">
                <a:solidFill>
                  <a:srgbClr val="FF0000"/>
                </a:solidFill>
              </a:rPr>
              <a:t>ПРОПИОНОВЫЙ </a:t>
            </a:r>
          </a:p>
          <a:p>
            <a:pPr marL="0" indent="0">
              <a:buNone/>
            </a:pPr>
            <a:r>
              <a:rPr lang="ru-RU" b="1" dirty="0" smtClean="0">
                <a:solidFill>
                  <a:srgbClr val="FF0000"/>
                </a:solidFill>
              </a:rPr>
              <a:t>АЛЬДЕГИД(АКРОЛЕИН</a:t>
            </a:r>
            <a:r>
              <a:rPr lang="ru-RU" dirty="0" smtClean="0"/>
              <a:t>)</a:t>
            </a:r>
          </a:p>
        </p:txBody>
      </p:sp>
      <p:sp>
        <p:nvSpPr>
          <p:cNvPr id="9" name="Заголовок 1"/>
          <p:cNvSpPr>
            <a:spLocks noGrp="1"/>
          </p:cNvSpPr>
          <p:nvPr>
            <p:ph type="title" idx="4294967295"/>
          </p:nvPr>
        </p:nvSpPr>
        <p:spPr>
          <a:xfrm>
            <a:off x="282388" y="256538"/>
            <a:ext cx="11909612" cy="1115062"/>
          </a:xfrm>
        </p:spPr>
        <p:txBody>
          <a:bodyPr>
            <a:normAutofit fontScale="90000"/>
          </a:bodyPr>
          <a:lstStyle/>
          <a:p>
            <a:r>
              <a:rPr lang="ru-RU" dirty="0" smtClean="0"/>
              <a:t>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t>
            </a:r>
            <a:r>
              <a:rPr lang="ru-RU" sz="2700" b="1" dirty="0" smtClean="0">
                <a:latin typeface="Times New Roman" pitchFamily="18" charset="0"/>
                <a:cs typeface="Times New Roman" pitchFamily="18" charset="0"/>
              </a:rPr>
              <a:t>Табачный дым</a:t>
            </a:r>
            <a:r>
              <a:rPr lang="ru-RU" sz="2700" dirty="0" smtClean="0">
                <a:latin typeface="Times New Roman" pitchFamily="18" charset="0"/>
                <a:cs typeface="Times New Roman" pitchFamily="18" charset="0"/>
              </a:rPr>
              <a:t> —</a:t>
            </a:r>
            <a:r>
              <a:rPr lang="ru-RU" sz="2700" i="1" u="sng" dirty="0" smtClean="0">
                <a:latin typeface="Times New Roman" pitchFamily="18" charset="0"/>
                <a:cs typeface="Times New Roman" pitchFamily="18" charset="0"/>
              </a:rPr>
              <a:t> это горячая смесь     вредных газов, паров, жидкостей и твердых веществ, возникающих в результате сгорания табачных листьев</a:t>
            </a:r>
            <a:endParaRPr lang="ru-RU" sz="2700" dirty="0"/>
          </a:p>
        </p:txBody>
      </p:sp>
      <p:sp>
        <p:nvSpPr>
          <p:cNvPr id="7" name="Прямоугольник 6"/>
          <p:cNvSpPr/>
          <p:nvPr/>
        </p:nvSpPr>
        <p:spPr>
          <a:xfrm>
            <a:off x="8934821" y="1632197"/>
            <a:ext cx="3053979" cy="1969770"/>
          </a:xfrm>
          <a:prstGeom prst="rect">
            <a:avLst/>
          </a:prstGeom>
        </p:spPr>
        <p:txBody>
          <a:bodyPr wrap="square">
            <a:spAutoFit/>
          </a:bodyPr>
          <a:lstStyle/>
          <a:p>
            <a:r>
              <a:rPr lang="ru-RU" sz="1600" b="1" dirty="0" smtClean="0">
                <a:solidFill>
                  <a:srgbClr val="FF0000"/>
                </a:solidFill>
              </a:rPr>
              <a:t>РАДИОАКТИВНЫЕ ЭЛЕМЕНТЫ</a:t>
            </a:r>
            <a:r>
              <a:rPr lang="ru-RU" sz="1600" dirty="0" smtClean="0"/>
              <a:t>:</a:t>
            </a:r>
          </a:p>
          <a:p>
            <a:r>
              <a:rPr lang="ru-RU" dirty="0" smtClean="0"/>
              <a:t>ПОЛОНИЙ</a:t>
            </a:r>
          </a:p>
          <a:p>
            <a:r>
              <a:rPr lang="ru-RU" dirty="0" smtClean="0"/>
              <a:t>СВИНЕЦ</a:t>
            </a:r>
          </a:p>
          <a:p>
            <a:r>
              <a:rPr lang="ru-RU" dirty="0" smtClean="0"/>
              <a:t>МЫШЬЯК</a:t>
            </a:r>
          </a:p>
          <a:p>
            <a:r>
              <a:rPr lang="ru-RU" dirty="0" smtClean="0"/>
              <a:t>ВИСМУТ.</a:t>
            </a:r>
            <a:r>
              <a:rPr lang="ru-RU" dirty="0"/>
              <a:t/>
            </a:r>
            <a:br>
              <a:rPr lang="ru-RU" dirty="0"/>
            </a:br>
            <a:r>
              <a:rPr lang="ru-RU" dirty="0"/>
              <a:t> </a:t>
            </a:r>
          </a:p>
        </p:txBody>
      </p:sp>
      <p:cxnSp>
        <p:nvCxnSpPr>
          <p:cNvPr id="10" name="Прямая со стрелкой 9"/>
          <p:cNvCxnSpPr/>
          <p:nvPr/>
        </p:nvCxnSpPr>
        <p:spPr>
          <a:xfrm>
            <a:off x="2878667" y="2540001"/>
            <a:ext cx="1574800" cy="5080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2498163" y="3164044"/>
            <a:ext cx="1143000" cy="2554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2164478" y="4281687"/>
            <a:ext cx="1869138" cy="12247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536576" y="2864224"/>
            <a:ext cx="107574" cy="268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789382" y="5825067"/>
            <a:ext cx="1565968" cy="72043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2169821" y="4783404"/>
            <a:ext cx="1621387" cy="672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2672375" y="5319723"/>
            <a:ext cx="1394214" cy="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8538883" y="2040965"/>
            <a:ext cx="345138" cy="60540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9190291" y="4075383"/>
            <a:ext cx="2730775" cy="1477328"/>
          </a:xfrm>
          <a:prstGeom prst="rect">
            <a:avLst/>
          </a:prstGeom>
        </p:spPr>
        <p:txBody>
          <a:bodyPr wrap="square">
            <a:spAutoFit/>
          </a:bodyPr>
          <a:lstStyle/>
          <a:p>
            <a:r>
              <a:rPr lang="ru-RU" b="1" dirty="0" smtClean="0">
                <a:solidFill>
                  <a:srgbClr val="FF0000"/>
                </a:solidFill>
              </a:rPr>
              <a:t>КАНЦЕРОГЕННЫЕ ВЕЩЕСТВА</a:t>
            </a:r>
            <a:r>
              <a:rPr lang="ru-RU" dirty="0" smtClean="0"/>
              <a:t>:</a:t>
            </a:r>
          </a:p>
          <a:p>
            <a:r>
              <a:rPr lang="ru-RU" dirty="0" smtClean="0"/>
              <a:t>БЕНЗОПИРЕН</a:t>
            </a:r>
          </a:p>
          <a:p>
            <a:r>
              <a:rPr lang="ru-RU" dirty="0" smtClean="0"/>
              <a:t>ФЕНОЛ</a:t>
            </a:r>
          </a:p>
          <a:p>
            <a:r>
              <a:rPr lang="ru-RU" dirty="0" smtClean="0"/>
              <a:t>ГИДРАЗИН</a:t>
            </a:r>
            <a:endParaRPr lang="ru-RU" dirty="0"/>
          </a:p>
        </p:txBody>
      </p:sp>
      <p:cxnSp>
        <p:nvCxnSpPr>
          <p:cNvPr id="28" name="Прямая со стрелкой 27"/>
          <p:cNvCxnSpPr/>
          <p:nvPr/>
        </p:nvCxnSpPr>
        <p:spPr>
          <a:xfrm flipH="1" flipV="1">
            <a:off x="8884021" y="3685309"/>
            <a:ext cx="577204" cy="39007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3486659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868965" y="285910"/>
            <a:ext cx="4075369" cy="1102623"/>
          </a:xfrm>
        </p:spPr>
        <p:txBody>
          <a:bodyPr>
            <a:normAutofit fontScale="90000"/>
          </a:bodyPr>
          <a:lstStyle/>
          <a:p>
            <a:r>
              <a:rPr lang="ru-RU" dirty="0" smtClean="0"/>
              <a:t>Никотин- </a:t>
            </a:r>
            <a:r>
              <a:rPr lang="en-US" dirty="0" smtClean="0"/>
              <a:t>C10H14N2    </a:t>
            </a:r>
            <a:r>
              <a:rPr lang="ru-RU" dirty="0" smtClean="0"/>
              <a:t>жидкий алкалоид.</a:t>
            </a:r>
            <a:r>
              <a:rPr lang="en-US" dirty="0" smtClean="0"/>
              <a:t>   </a:t>
            </a:r>
            <a:endParaRPr lang="ru-RU" dirty="0"/>
          </a:p>
        </p:txBody>
      </p:sp>
      <p:pic>
        <p:nvPicPr>
          <p:cNvPr id="9" name="Содержимое 8" descr="Атомная структура молекула никотина - Стоковое фото serge01 …"/>
          <p:cNvPicPr>
            <a:picLocks noGrp="1"/>
          </p:cNvPicPr>
          <p:nvPr>
            <p:ph idx="1"/>
          </p:nvPr>
        </p:nvPicPr>
        <p:blipFill>
          <a:blip r:embed="rId3" cstate="print"/>
          <a:srcRect l="8977" t="19203" r="7985" b="19258"/>
          <a:stretch>
            <a:fillRect/>
          </a:stretch>
        </p:blipFill>
        <p:spPr bwMode="auto">
          <a:xfrm rot="732940">
            <a:off x="7674794" y="157197"/>
            <a:ext cx="4307840" cy="2439932"/>
          </a:xfrm>
          <a:prstGeom prst="rect">
            <a:avLst/>
          </a:prstGeom>
          <a:noFill/>
          <a:ln w="9525">
            <a:noFill/>
            <a:miter lim="800000"/>
            <a:headEnd/>
            <a:tailEnd/>
          </a:ln>
        </p:spPr>
      </p:pic>
      <p:sp>
        <p:nvSpPr>
          <p:cNvPr id="5" name="Прямоугольник 4"/>
          <p:cNvSpPr/>
          <p:nvPr/>
        </p:nvSpPr>
        <p:spPr>
          <a:xfrm>
            <a:off x="406400" y="1369536"/>
            <a:ext cx="6096000" cy="4031873"/>
          </a:xfrm>
          <a:prstGeom prst="rect">
            <a:avLst/>
          </a:prstGeom>
        </p:spPr>
        <p:txBody>
          <a:bodyPr wrap="square">
            <a:spAutoFit/>
          </a:bodyPr>
          <a:lstStyle/>
          <a:p>
            <a:r>
              <a:rPr lang="ru-RU" sz="3200" b="1" dirty="0" smtClean="0">
                <a:latin typeface="Times New Roman" pitchFamily="18" charset="0"/>
                <a:cs typeface="Times New Roman" pitchFamily="18" charset="0"/>
              </a:rPr>
              <a:t>Никотин — это только один из основных ядов, наркотическое действие которого создает тягу к курению и образование вредной, антигигиенической привычки, переходящей в болезнь — никотиновую наркоманию</a:t>
            </a:r>
            <a:endParaRPr lang="ru-RU" sz="3200" dirty="0">
              <a:latin typeface="Times New Roman" pitchFamily="18" charset="0"/>
              <a:cs typeface="Times New Roman" pitchFamily="18" charset="0"/>
            </a:endParaRPr>
          </a:p>
        </p:txBody>
      </p:sp>
      <p:pic>
        <p:nvPicPr>
          <p:cNvPr id="7" name="Рисунок 6" descr="никотин / Поиск по тегам / Ика-Румба"/>
          <p:cNvPicPr/>
          <p:nvPr/>
        </p:nvPicPr>
        <p:blipFill>
          <a:blip r:embed="rId4" cstate="print"/>
          <a:srcRect/>
          <a:stretch>
            <a:fillRect/>
          </a:stretch>
        </p:blipFill>
        <p:spPr bwMode="auto">
          <a:xfrm>
            <a:off x="6251575" y="2750620"/>
            <a:ext cx="5940425" cy="410738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774267" y="423334"/>
            <a:ext cx="6417733" cy="5672668"/>
          </a:xfrm>
        </p:spPr>
        <p:txBody>
          <a:bodyPr>
            <a:normAutofit/>
          </a:bodyPr>
          <a:lstStyle/>
          <a:p>
            <a:pPr>
              <a:buNone/>
            </a:pPr>
            <a:r>
              <a:rPr lang="ru-RU" sz="5400" b="1" dirty="0" smtClean="0">
                <a:latin typeface="Times New Roman" pitchFamily="18" charset="0"/>
                <a:cs typeface="Times New Roman" pitchFamily="18" charset="0"/>
              </a:rPr>
              <a:t>Табак – самый распространенный легальный наркотик нашего времени</a:t>
            </a:r>
            <a:endParaRPr lang="ru-RU" sz="5400" b="1" dirty="0">
              <a:latin typeface="Times New Roman" pitchFamily="18" charset="0"/>
              <a:cs typeface="Times New Roman" pitchFamily="18" charset="0"/>
            </a:endParaRPr>
          </a:p>
        </p:txBody>
      </p:sp>
      <p:sp>
        <p:nvSpPr>
          <p:cNvPr id="4" name="Текст 3"/>
          <p:cNvSpPr>
            <a:spLocks noGrp="1"/>
          </p:cNvSpPr>
          <p:nvPr>
            <p:ph type="body" sz="half" idx="2"/>
          </p:nvPr>
        </p:nvSpPr>
        <p:spPr/>
        <p:txBody>
          <a:bodyPr/>
          <a:lstStyle/>
          <a:p>
            <a:endParaRPr lang="ru-RU"/>
          </a:p>
        </p:txBody>
      </p:sp>
      <p:pic>
        <p:nvPicPr>
          <p:cNvPr id="5" name="Рисунок 4" descr="RalfRhea's blog"/>
          <p:cNvPicPr/>
          <p:nvPr/>
        </p:nvPicPr>
        <p:blipFill>
          <a:blip r:embed="rId2" cstate="print"/>
          <a:srcRect/>
          <a:stretch>
            <a:fillRect/>
          </a:stretch>
        </p:blipFill>
        <p:spPr bwMode="auto">
          <a:xfrm>
            <a:off x="275167" y="-1"/>
            <a:ext cx="5024966" cy="5571067"/>
          </a:xfrm>
          <a:prstGeom prst="rect">
            <a:avLst/>
          </a:prstGeom>
          <a:noFill/>
          <a:ln w="9525">
            <a:noFill/>
            <a:miter lim="800000"/>
            <a:headEnd/>
            <a:tailEnd/>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7498" y="541867"/>
            <a:ext cx="3277453" cy="1924050"/>
          </a:xfrm>
        </p:spPr>
        <p:txBody>
          <a:bodyPr/>
          <a:lstStyle/>
          <a:p>
            <a:endParaRPr lang="ru-RU" dirty="0"/>
          </a:p>
        </p:txBody>
      </p:sp>
      <p:sp>
        <p:nvSpPr>
          <p:cNvPr id="3" name="Содержимое 2"/>
          <p:cNvSpPr>
            <a:spLocks noGrp="1"/>
          </p:cNvSpPr>
          <p:nvPr>
            <p:ph idx="1"/>
          </p:nvPr>
        </p:nvSpPr>
        <p:spPr>
          <a:xfrm>
            <a:off x="6018191" y="296334"/>
            <a:ext cx="6173809" cy="6256866"/>
          </a:xfrm>
        </p:spPr>
        <p:txBody>
          <a:bodyPr>
            <a:normAutofit lnSpcReduction="10000"/>
          </a:bodyPr>
          <a:lstStyle/>
          <a:p>
            <a:pPr>
              <a:buNone/>
            </a:pPr>
            <a:r>
              <a:rPr lang="ru-RU" sz="4000" dirty="0" smtClean="0">
                <a:latin typeface="Times New Roman" pitchFamily="18" charset="0"/>
                <a:cs typeface="Times New Roman" pitchFamily="18" charset="0"/>
              </a:rPr>
              <a:t>другие составные части табачного </a:t>
            </a:r>
            <a:r>
              <a:rPr lang="ru-RU" sz="4000" dirty="0" smtClean="0">
                <a:latin typeface="Times New Roman" pitchFamily="18" charset="0"/>
                <a:cs typeface="Times New Roman" pitchFamily="18" charset="0"/>
              </a:rPr>
              <a:t>дыма</a:t>
            </a:r>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также </a:t>
            </a:r>
            <a:r>
              <a:rPr lang="ru-RU" sz="4000" dirty="0" smtClean="0">
                <a:latin typeface="Times New Roman" pitchFamily="18" charset="0"/>
                <a:cs typeface="Times New Roman" pitchFamily="18" charset="0"/>
              </a:rPr>
              <a:t>отравляют </a:t>
            </a:r>
            <a:r>
              <a:rPr lang="ru-RU" sz="4000" dirty="0" smtClean="0">
                <a:latin typeface="Times New Roman" pitchFamily="18" charset="0"/>
                <a:cs typeface="Times New Roman" pitchFamily="18" charset="0"/>
              </a:rPr>
              <a:t>организм:</a:t>
            </a:r>
          </a:p>
          <a:p>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снижают его защитные </a:t>
            </a:r>
            <a:r>
              <a:rPr lang="ru-RU" sz="4000" dirty="0" smtClean="0">
                <a:latin typeface="Times New Roman" pitchFamily="18" charset="0"/>
                <a:cs typeface="Times New Roman" pitchFamily="18" charset="0"/>
              </a:rPr>
              <a:t>свойства.</a:t>
            </a:r>
          </a:p>
          <a:p>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нарушают рост и </a:t>
            </a:r>
            <a:r>
              <a:rPr lang="ru-RU" sz="4000" dirty="0" smtClean="0">
                <a:latin typeface="Times New Roman" pitchFamily="18" charset="0"/>
                <a:cs typeface="Times New Roman" pitchFamily="18" charset="0"/>
              </a:rPr>
              <a:t>развитие.</a:t>
            </a:r>
          </a:p>
          <a:p>
            <a:r>
              <a:rPr lang="ru-RU" sz="4000" dirty="0" smtClean="0">
                <a:latin typeface="Times New Roman" pitchFamily="18" charset="0"/>
                <a:cs typeface="Times New Roman" pitchFamily="18" charset="0"/>
              </a:rPr>
              <a:t>способствуя </a:t>
            </a:r>
            <a:r>
              <a:rPr lang="ru-RU" sz="4000" dirty="0" smtClean="0">
                <a:latin typeface="Times New Roman" pitchFamily="18" charset="0"/>
                <a:cs typeface="Times New Roman" pitchFamily="18" charset="0"/>
              </a:rPr>
              <a:t>возникновению различных заболеваний.</a:t>
            </a:r>
          </a:p>
          <a:p>
            <a:endParaRPr lang="ru-RU" dirty="0"/>
          </a:p>
        </p:txBody>
      </p:sp>
      <p:sp>
        <p:nvSpPr>
          <p:cNvPr id="4" name="Текст 3"/>
          <p:cNvSpPr>
            <a:spLocks noGrp="1"/>
          </p:cNvSpPr>
          <p:nvPr>
            <p:ph type="body" sz="half" idx="2"/>
          </p:nvPr>
        </p:nvSpPr>
        <p:spPr/>
        <p:txBody>
          <a:bodyPr/>
          <a:lstStyle/>
          <a:p>
            <a:endParaRPr lang="ru-RU"/>
          </a:p>
        </p:txBody>
      </p:sp>
      <p:pic>
        <p:nvPicPr>
          <p:cNvPr id="2050" name="Picture 2" descr="C:\Users\Admin\Desktop\img4.jpg"/>
          <p:cNvPicPr>
            <a:picLocks noChangeAspect="1" noChangeArrowheads="1"/>
          </p:cNvPicPr>
          <p:nvPr/>
        </p:nvPicPr>
        <p:blipFill>
          <a:blip r:embed="rId2" cstate="print"/>
          <a:srcRect/>
          <a:stretch>
            <a:fillRect/>
          </a:stretch>
        </p:blipFill>
        <p:spPr bwMode="auto">
          <a:xfrm>
            <a:off x="0" y="-1"/>
            <a:ext cx="5672667" cy="6637867"/>
          </a:xfrm>
          <a:prstGeom prst="rect">
            <a:avLst/>
          </a:prstGeom>
          <a:noFill/>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1"/>
          <p:cNvPicPr/>
          <p:nvPr/>
        </p:nvPicPr>
        <p:blipFill>
          <a:blip r:embed="rId3" cstate="print"/>
          <a:srcRect b="21987"/>
          <a:stretch>
            <a:fillRect/>
          </a:stretch>
        </p:blipFill>
        <p:spPr bwMode="auto">
          <a:xfrm>
            <a:off x="0" y="0"/>
            <a:ext cx="6790544" cy="6858000"/>
          </a:xfrm>
          <a:prstGeom prst="rect">
            <a:avLst/>
          </a:prstGeom>
          <a:noFill/>
        </p:spPr>
      </p:pic>
      <p:pic>
        <p:nvPicPr>
          <p:cNvPr id="5" name="Рисунок 4" descr="i00ZTI0LT.gif"/>
          <p:cNvPicPr>
            <a:picLocks noChangeAspect="1"/>
          </p:cNvPicPr>
          <p:nvPr/>
        </p:nvPicPr>
        <p:blipFill>
          <a:blip r:embed="rId4" cstate="print"/>
          <a:stretch>
            <a:fillRect/>
          </a:stretch>
        </p:blipFill>
        <p:spPr>
          <a:xfrm>
            <a:off x="5543549" y="647382"/>
            <a:ext cx="7075171" cy="5915978"/>
          </a:xfrm>
          <a:prstGeom prst="rect">
            <a:avLst/>
          </a:prstGeom>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4" name="Овал 3"/>
          <p:cNvSpPr/>
          <p:nvPr/>
        </p:nvSpPr>
        <p:spPr>
          <a:xfrm>
            <a:off x="3193578" y="1337930"/>
            <a:ext cx="45719" cy="4571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cstate="print"/>
          <a:srcRect l="2989" t="3076" r="3782" b="6798"/>
          <a:stretch>
            <a:fillRect/>
          </a:stretch>
        </p:blipFill>
        <p:spPr>
          <a:xfrm rot="20754617">
            <a:off x="543313" y="1277227"/>
            <a:ext cx="4864877" cy="5064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937760" y="264160"/>
            <a:ext cx="725424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4000" b="1" dirty="0" smtClean="0">
                <a:ln w="11430"/>
                <a:effectLst>
                  <a:outerShdw blurRad="80000" dist="40000" dir="5040000" algn="tl">
                    <a:srgbClr val="000000">
                      <a:alpha val="30000"/>
                    </a:srgbClr>
                  </a:outerShdw>
                </a:effectLst>
              </a:rPr>
              <a:t>Последствия курения</a:t>
            </a:r>
            <a:endParaRPr lang="ru-RU" sz="4000" b="1" dirty="0">
              <a:ln w="11430"/>
              <a:effectLst>
                <a:outerShdw blurRad="80000" dist="40000" dir="5040000" algn="tl">
                  <a:srgbClr val="000000">
                    <a:alpha val="30000"/>
                  </a:srgbClr>
                </a:outerShdw>
              </a:effectLst>
            </a:endParaRPr>
          </a:p>
        </p:txBody>
      </p:sp>
      <p:pic>
        <p:nvPicPr>
          <p:cNvPr id="3074" name="Picture 2" descr="C:\Users\Admin\Desktop\depositphotos_5270230-stock-illustration-bad-breath.jpg"/>
          <p:cNvPicPr>
            <a:picLocks noChangeAspect="1" noChangeArrowheads="1"/>
          </p:cNvPicPr>
          <p:nvPr/>
        </p:nvPicPr>
        <p:blipFill>
          <a:blip r:embed="rId4" cstate="print"/>
          <a:srcRect/>
          <a:stretch>
            <a:fillRect/>
          </a:stretch>
        </p:blipFill>
        <p:spPr bwMode="auto">
          <a:xfrm>
            <a:off x="5537200" y="1100666"/>
            <a:ext cx="6265333" cy="5096934"/>
          </a:xfrm>
          <a:prstGeom prst="rect">
            <a:avLst/>
          </a:prstGeom>
          <a:noFill/>
        </p:spPr>
      </p:pic>
    </p:spTree>
    <p:extLst>
      <p:ext uri="{BB962C8B-B14F-4D97-AF65-F5344CB8AC3E}">
        <p14:creationId xmlns="" xmlns:p14="http://schemas.microsoft.com/office/powerpoint/2010/main" val="300215013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endParaRPr lang="ru-RU" dirty="0"/>
          </a:p>
        </p:txBody>
      </p:sp>
      <p:pic>
        <p:nvPicPr>
          <p:cNvPr id="10" name="Содержимое 9" descr="Курение - Форум"/>
          <p:cNvPicPr>
            <a:picLocks noGrp="1"/>
          </p:cNvPicPr>
          <p:nvPr>
            <p:ph sz="half" idx="2"/>
          </p:nvPr>
        </p:nvPicPr>
        <p:blipFill rotWithShape="1">
          <a:blip r:embed="rId3" cstate="print"/>
          <a:srcRect b="11594"/>
          <a:stretch/>
        </p:blipFill>
        <p:spPr bwMode="auto">
          <a:xfrm>
            <a:off x="0" y="1"/>
            <a:ext cx="12192000" cy="6062869"/>
          </a:xfrm>
          <a:prstGeom prst="rect">
            <a:avLst/>
          </a:prstGeom>
          <a:noFill/>
          <a:ln w="9525">
            <a:noFill/>
            <a:miter lim="800000"/>
            <a:headEnd/>
            <a:tailEnd/>
          </a:ln>
        </p:spPr>
      </p:pic>
      <p:sp>
        <p:nvSpPr>
          <p:cNvPr id="4" name="TextBox 3"/>
          <p:cNvSpPr txBox="1"/>
          <p:nvPr/>
        </p:nvSpPr>
        <p:spPr>
          <a:xfrm>
            <a:off x="357808" y="5806423"/>
            <a:ext cx="11834191" cy="1077218"/>
          </a:xfrm>
          <a:prstGeom prst="rect">
            <a:avLst/>
          </a:prstGeom>
          <a:noFill/>
        </p:spPr>
        <p:txBody>
          <a:bodyPr wrap="square" rtlCol="0">
            <a:spAutoFit/>
          </a:bodyP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Слева – лёгкие  некурящего человека, справа  - ваши , КУРИЛЬЩИКИ.</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263269944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31.jpg"/>
          <p:cNvPicPr>
            <a:picLocks noChangeAspect="1"/>
          </p:cNvPicPr>
          <p:nvPr/>
        </p:nvPicPr>
        <p:blipFill>
          <a:blip r:embed="rId2" cstate="print"/>
          <a:stretch>
            <a:fillRect/>
          </a:stretch>
        </p:blipFill>
        <p:spPr>
          <a:xfrm>
            <a:off x="0" y="0"/>
            <a:ext cx="12192000" cy="6858000"/>
          </a:xfrm>
          <a:prstGeom prst="rect">
            <a:avLst/>
          </a:prstGeom>
        </p:spPr>
      </p:pic>
      <p:sp>
        <p:nvSpPr>
          <p:cNvPr id="2" name="Заголовок 1"/>
          <p:cNvSpPr>
            <a:spLocks noGrp="1"/>
          </p:cNvSpPr>
          <p:nvPr>
            <p:ph type="title"/>
          </p:nvPr>
        </p:nvSpPr>
        <p:spPr>
          <a:xfrm>
            <a:off x="902208" y="386080"/>
            <a:ext cx="10363200" cy="999344"/>
          </a:xfrm>
        </p:spPr>
        <p:txBody>
          <a:bodyPr>
            <a:prstTxWarp prst="textStop">
              <a:avLst/>
            </a:prstTxWarp>
            <a:normAutofit/>
          </a:bodyPr>
          <a:lstStyle/>
          <a:p>
            <a:pPr algn="ctr"/>
            <a:r>
              <a:rPr lang="ru-RU" sz="6600" dirty="0" smtClean="0"/>
              <a:t>Данные статистики</a:t>
            </a:r>
            <a:endParaRPr lang="ru-RU" sz="6600" dirty="0"/>
          </a:p>
        </p:txBody>
      </p:sp>
      <p:sp>
        <p:nvSpPr>
          <p:cNvPr id="5" name="Текст 4"/>
          <p:cNvSpPr>
            <a:spLocks noGrp="1"/>
          </p:cNvSpPr>
          <p:nvPr>
            <p:ph type="body" idx="1"/>
          </p:nvPr>
        </p:nvSpPr>
        <p:spPr>
          <a:xfrm>
            <a:off x="2296159" y="1706880"/>
            <a:ext cx="7763193" cy="4064000"/>
          </a:xfrm>
        </p:spPr>
        <p:txBody>
          <a:bodyPr>
            <a:noAutofit/>
          </a:bodyPr>
          <a:lstStyle/>
          <a:p>
            <a:pPr lvl="0" algn="ctr"/>
            <a:r>
              <a:rPr sz="5400" smtClean="0"/>
              <a:t>Из</a:t>
            </a:r>
            <a:r>
              <a:rPr lang="ru-RU" sz="5400" dirty="0" smtClean="0"/>
              <a:t> каждых 100 человек, умерших от хронических заболеваний легких, 75 курили.</a:t>
            </a:r>
          </a:p>
          <a:p>
            <a:endParaRPr lang="ru-RU" sz="540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Безымянный.png"/>
          <p:cNvPicPr>
            <a:picLocks noChangeAspect="1"/>
          </p:cNvPicPr>
          <p:nvPr/>
        </p:nvPicPr>
        <p:blipFill>
          <a:blip r:embed="rId3" cstate="print"/>
          <a:stretch>
            <a:fillRect/>
          </a:stretch>
        </p:blipFill>
        <p:spPr>
          <a:xfrm>
            <a:off x="0" y="0"/>
            <a:ext cx="9997032" cy="6858000"/>
          </a:xfrm>
          <a:prstGeom prst="rect">
            <a:avLst/>
          </a:prstGeom>
        </p:spPr>
      </p:pic>
      <p:sp>
        <p:nvSpPr>
          <p:cNvPr id="2" name="TextBox 1"/>
          <p:cNvSpPr txBox="1"/>
          <p:nvPr/>
        </p:nvSpPr>
        <p:spPr>
          <a:xfrm>
            <a:off x="394233" y="1849121"/>
            <a:ext cx="5031207" cy="3970318"/>
          </a:xfrm>
          <a:prstGeom prst="rect">
            <a:avLst/>
          </a:prstGeom>
          <a:noFill/>
        </p:spPr>
        <p:txBody>
          <a:bodyPr wrap="square" rtlCol="0">
            <a:spAutoFit/>
          </a:bodyPr>
          <a:lstStyle/>
          <a:p>
            <a:r>
              <a:rPr lang="ru-RU" sz="2400" dirty="0" smtClean="0"/>
              <a:t> </a:t>
            </a:r>
            <a:r>
              <a:rPr lang="ru-RU" sz="3600" dirty="0" smtClean="0"/>
              <a:t>Курение приводит к таким заболеваниям как:</a:t>
            </a:r>
          </a:p>
          <a:p>
            <a:pPr marL="342900" indent="-342900">
              <a:buFont typeface="+mj-lt"/>
              <a:buAutoNum type="arabicPeriod"/>
            </a:pPr>
            <a:r>
              <a:rPr lang="ru-RU" sz="3600" dirty="0" smtClean="0"/>
              <a:t>Инфаркт  </a:t>
            </a:r>
          </a:p>
          <a:p>
            <a:pPr marL="342900" indent="-342900">
              <a:buFont typeface="+mj-lt"/>
              <a:buAutoNum type="arabicPeriod"/>
            </a:pPr>
            <a:r>
              <a:rPr lang="ru-RU" sz="3600" dirty="0" smtClean="0"/>
              <a:t>Ишемическая болезнь сердца</a:t>
            </a:r>
          </a:p>
          <a:p>
            <a:pPr marL="342900" indent="-342900">
              <a:buFont typeface="+mj-lt"/>
              <a:buAutoNum type="arabicPeriod"/>
            </a:pPr>
            <a:r>
              <a:rPr lang="ru-RU" sz="3600" dirty="0" smtClean="0"/>
              <a:t>Стенокардия</a:t>
            </a:r>
            <a:endParaRPr lang="ru-RU" sz="3600" dirty="0"/>
          </a:p>
        </p:txBody>
      </p:sp>
      <p:sp>
        <p:nvSpPr>
          <p:cNvPr id="4" name="TextBox 3"/>
          <p:cNvSpPr txBox="1"/>
          <p:nvPr/>
        </p:nvSpPr>
        <p:spPr>
          <a:xfrm>
            <a:off x="1198880" y="467360"/>
            <a:ext cx="392176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4800" b="1" dirty="0" smtClean="0">
                <a:ln w="57150">
                  <a:solidFill>
                    <a:srgbClr val="FF0000"/>
                  </a:solidFill>
                </a:ln>
                <a:solidFill>
                  <a:srgbClr val="C00000"/>
                </a:solidFill>
                <a:effectLst>
                  <a:outerShdw blurRad="80000" dist="40000" dir="5040000" algn="tl">
                    <a:srgbClr val="000000">
                      <a:alpha val="30000"/>
                    </a:srgbClr>
                  </a:outerShdw>
                </a:effectLst>
              </a:rPr>
              <a:t>Сердце</a:t>
            </a:r>
            <a:endParaRPr lang="ru-RU" sz="4800" b="1" dirty="0">
              <a:ln w="57150">
                <a:solidFill>
                  <a:srgbClr val="FF0000"/>
                </a:solidFill>
              </a:ln>
              <a:solidFill>
                <a:srgbClr val="C00000"/>
              </a:solidFill>
              <a:effectLst>
                <a:outerShdw blurRad="80000" dist="40000" dir="5040000" algn="tl">
                  <a:srgbClr val="000000">
                    <a:alpha val="30000"/>
                  </a:srgbClr>
                </a:outerShdw>
              </a:effectLst>
            </a:endParaRPr>
          </a:p>
        </p:txBody>
      </p:sp>
      <p:pic>
        <p:nvPicPr>
          <p:cNvPr id="5" name="Рисунок 4" descr="b84a8878199371a6f1a3dfc2ba0e6efeb57b18ad.jpg"/>
          <p:cNvPicPr>
            <a:picLocks noChangeAspect="1"/>
          </p:cNvPicPr>
          <p:nvPr/>
        </p:nvPicPr>
        <p:blipFill>
          <a:blip r:embed="rId4" cstate="print"/>
          <a:stretch>
            <a:fillRect/>
          </a:stretch>
        </p:blipFill>
        <p:spPr>
          <a:xfrm>
            <a:off x="5334000" y="0"/>
            <a:ext cx="6858000" cy="6858000"/>
          </a:xfrm>
          <a:prstGeom prst="rect">
            <a:avLst/>
          </a:prstGeom>
        </p:spPr>
      </p:pic>
    </p:spTree>
    <p:extLst>
      <p:ext uri="{BB962C8B-B14F-4D97-AF65-F5344CB8AC3E}">
        <p14:creationId xmlns="" xmlns:p14="http://schemas.microsoft.com/office/powerpoint/2010/main" val="218229729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1.jpg"/>
          <p:cNvPicPr>
            <a:picLocks noChangeAspect="1"/>
          </p:cNvPicPr>
          <p:nvPr/>
        </p:nvPicPr>
        <p:blipFill>
          <a:blip r:embed="rId2" cstate="print"/>
          <a:stretch>
            <a:fillRect/>
          </a:stretch>
        </p:blipFill>
        <p:spPr>
          <a:xfrm>
            <a:off x="0" y="0"/>
            <a:ext cx="12192000" cy="6858000"/>
          </a:xfrm>
          <a:prstGeom prst="rect">
            <a:avLst/>
          </a:prstGeom>
        </p:spPr>
      </p:pic>
      <p:sp>
        <p:nvSpPr>
          <p:cNvPr id="2" name="Заголовок 1"/>
          <p:cNvSpPr>
            <a:spLocks noGrp="1"/>
          </p:cNvSpPr>
          <p:nvPr>
            <p:ph type="title"/>
          </p:nvPr>
        </p:nvSpPr>
        <p:spPr>
          <a:xfrm>
            <a:off x="963168" y="498231"/>
            <a:ext cx="10363200" cy="1168010"/>
          </a:xfrm>
        </p:spPr>
        <p:txBody>
          <a:bodyPr>
            <a:prstTxWarp prst="textStop">
              <a:avLst/>
            </a:prstTxWarp>
            <a:normAutofit/>
          </a:bodyPr>
          <a:lstStyle/>
          <a:p>
            <a:pPr algn="ctr"/>
            <a:r>
              <a:rPr lang="ru-RU" sz="6000" dirty="0" smtClean="0"/>
              <a:t>Данные статистики</a:t>
            </a:r>
            <a:endParaRPr lang="ru-RU" sz="6000" dirty="0"/>
          </a:p>
        </p:txBody>
      </p:sp>
      <p:sp>
        <p:nvSpPr>
          <p:cNvPr id="3" name="Текст 2"/>
          <p:cNvSpPr>
            <a:spLocks noGrp="1"/>
          </p:cNvSpPr>
          <p:nvPr>
            <p:ph type="body" idx="1"/>
          </p:nvPr>
        </p:nvSpPr>
        <p:spPr>
          <a:xfrm>
            <a:off x="2052320" y="2211550"/>
            <a:ext cx="8128000" cy="3599970"/>
          </a:xfrm>
        </p:spPr>
        <p:txBody>
          <a:bodyPr>
            <a:normAutofit fontScale="70000" lnSpcReduction="20000"/>
          </a:bodyPr>
          <a:lstStyle/>
          <a:p>
            <a:pPr lvl="0" algn="ctr"/>
            <a:r>
              <a:rPr sz="8600" dirty="0" smtClean="0"/>
              <a:t> Из </a:t>
            </a:r>
            <a:r>
              <a:rPr lang="ru-RU" sz="8600" dirty="0" smtClean="0"/>
              <a:t>каждых 100 человек, умерших от ишемической болезни сердца, 25 курили</a:t>
            </a:r>
            <a:r>
              <a:rPr lang="ru-RU" dirty="0" smtClean="0"/>
              <a:t>;</a:t>
            </a:r>
          </a:p>
          <a:p>
            <a:endParaRPr lang="ru-RU" sz="720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idx="1"/>
          </p:nvPr>
        </p:nvPicPr>
        <p:blipFill>
          <a:blip r:embed="rId3" cstate="print"/>
          <a:stretch>
            <a:fillRect/>
          </a:stretch>
        </p:blipFill>
        <p:spPr>
          <a:xfrm>
            <a:off x="4772780" y="751840"/>
            <a:ext cx="6965508" cy="5224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Текст 5"/>
          <p:cNvSpPr>
            <a:spLocks noGrp="1"/>
          </p:cNvSpPr>
          <p:nvPr>
            <p:ph type="body" sz="half" idx="2"/>
          </p:nvPr>
        </p:nvSpPr>
        <p:spPr>
          <a:xfrm>
            <a:off x="508000" y="674751"/>
            <a:ext cx="3808812" cy="3379124"/>
          </a:xfrm>
        </p:spPr>
        <p:txBody>
          <a:bodyPr>
            <a:noAutofit/>
          </a:bodyPr>
          <a:lstStyle/>
          <a:p>
            <a:r>
              <a:rPr lang="ru-RU" sz="4000" i="1" dirty="0" smtClean="0">
                <a:latin typeface="AnastasiaScript" panose="02000505070000020002" pitchFamily="2" charset="0"/>
              </a:rPr>
              <a:t>Жизнь - это богатство,     данное каждому изначально, и очень хочется, чтобы она была прекрасной и счастливой.</a:t>
            </a:r>
            <a:endParaRPr lang="ru-RU" sz="4000" i="1" dirty="0">
              <a:latin typeface="AnastasiaScript" panose="02000505070000020002" pitchFamily="2" charset="0"/>
            </a:endParaRPr>
          </a:p>
        </p:txBody>
      </p:sp>
    </p:spTree>
    <p:extLst>
      <p:ext uri="{BB962C8B-B14F-4D97-AF65-F5344CB8AC3E}">
        <p14:creationId xmlns="" xmlns:p14="http://schemas.microsoft.com/office/powerpoint/2010/main" val="2451219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Безымянный.png"/>
          <p:cNvPicPr>
            <a:picLocks noChangeAspect="1"/>
          </p:cNvPicPr>
          <p:nvPr/>
        </p:nvPicPr>
        <p:blipFill>
          <a:blip r:embed="rId3" cstate="print"/>
          <a:stretch>
            <a:fillRect/>
          </a:stretch>
        </p:blipFill>
        <p:spPr>
          <a:xfrm>
            <a:off x="0" y="0"/>
            <a:ext cx="12192000" cy="6858000"/>
          </a:xfrm>
          <a:prstGeom prst="rect">
            <a:avLst/>
          </a:prstGeom>
        </p:spPr>
      </p:pic>
      <p:sp>
        <p:nvSpPr>
          <p:cNvPr id="2" name="TextBox 1"/>
          <p:cNvSpPr txBox="1"/>
          <p:nvPr/>
        </p:nvSpPr>
        <p:spPr>
          <a:xfrm>
            <a:off x="345440" y="545910"/>
            <a:ext cx="5344161" cy="4955203"/>
          </a:xfrm>
          <a:prstGeom prst="rect">
            <a:avLst/>
          </a:prstGeom>
          <a:noFill/>
        </p:spPr>
        <p:txBody>
          <a:bodyPr wrap="square" rtlCol="0">
            <a:spAutoFit/>
          </a:bodyPr>
          <a:lstStyle/>
          <a:p>
            <a:r>
              <a:rPr lang="ru-RU" sz="4000" dirty="0" smtClean="0"/>
              <a:t>                                                                          Сосуды</a:t>
            </a:r>
          </a:p>
          <a:p>
            <a:endParaRPr lang="ru-RU" sz="4000" dirty="0" smtClean="0"/>
          </a:p>
          <a:p>
            <a:r>
              <a:rPr lang="ru-RU" sz="2800" dirty="0" smtClean="0"/>
              <a:t>Поражаются кровеносные сосуды, развивается атеросклероз, отложение липидов на стенках сосудов от недостатка витамина С, дефицит которого вызывает курение.</a:t>
            </a:r>
            <a:endParaRPr lang="ru-RU" sz="4000" dirty="0"/>
          </a:p>
        </p:txBody>
      </p:sp>
      <p:pic>
        <p:nvPicPr>
          <p:cNvPr id="3" name="Рисунок 2"/>
          <p:cNvPicPr>
            <a:picLocks noChangeAspect="1"/>
          </p:cNvPicPr>
          <p:nvPr/>
        </p:nvPicPr>
        <p:blipFill>
          <a:blip r:embed="rId4" cstate="print"/>
          <a:stretch>
            <a:fillRect/>
          </a:stretch>
        </p:blipFill>
        <p:spPr>
          <a:xfrm>
            <a:off x="5887005" y="381978"/>
            <a:ext cx="5898595" cy="6079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363109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1.jpg"/>
          <p:cNvPicPr>
            <a:picLocks noChangeAspect="1"/>
          </p:cNvPicPr>
          <p:nvPr/>
        </p:nvPicPr>
        <p:blipFill>
          <a:blip r:embed="rId2" cstate="print"/>
          <a:stretch>
            <a:fillRect/>
          </a:stretch>
        </p:blipFill>
        <p:spPr>
          <a:xfrm>
            <a:off x="0" y="0"/>
            <a:ext cx="12192000" cy="6858000"/>
          </a:xfrm>
          <a:prstGeom prst="rect">
            <a:avLst/>
          </a:prstGeom>
        </p:spPr>
      </p:pic>
      <p:sp>
        <p:nvSpPr>
          <p:cNvPr id="2" name="Заголовок 1"/>
          <p:cNvSpPr>
            <a:spLocks noGrp="1"/>
          </p:cNvSpPr>
          <p:nvPr>
            <p:ph type="title"/>
          </p:nvPr>
        </p:nvSpPr>
        <p:spPr>
          <a:xfrm>
            <a:off x="963168" y="498230"/>
            <a:ext cx="10363200" cy="1165678"/>
          </a:xfrm>
        </p:spPr>
        <p:txBody>
          <a:bodyPr>
            <a:prstTxWarp prst="textStop">
              <a:avLst/>
            </a:prstTxWarp>
            <a:normAutofit/>
          </a:bodyPr>
          <a:lstStyle/>
          <a:p>
            <a:pPr algn="ctr"/>
            <a:r>
              <a:rPr lang="ru-RU" sz="6000" dirty="0" smtClean="0"/>
              <a:t>Данные статистики</a:t>
            </a:r>
            <a:endParaRPr lang="ru-RU" sz="6000" dirty="0"/>
          </a:p>
        </p:txBody>
      </p:sp>
      <p:sp>
        <p:nvSpPr>
          <p:cNvPr id="3" name="Текст 2"/>
          <p:cNvSpPr>
            <a:spLocks noGrp="1"/>
          </p:cNvSpPr>
          <p:nvPr>
            <p:ph type="body" idx="1"/>
          </p:nvPr>
        </p:nvSpPr>
        <p:spPr>
          <a:xfrm>
            <a:off x="2072640" y="1940393"/>
            <a:ext cx="8290560" cy="2653832"/>
          </a:xfrm>
        </p:spPr>
        <p:txBody>
          <a:bodyPr>
            <a:noAutofit/>
          </a:bodyPr>
          <a:lstStyle/>
          <a:p>
            <a:pPr lvl="0" algn="ctr"/>
            <a:r>
              <a:rPr sz="5400" dirty="0" smtClean="0"/>
              <a:t>К</a:t>
            </a:r>
            <a:r>
              <a:rPr lang="ru-RU" sz="5400" dirty="0" smtClean="0"/>
              <a:t>аждый 7-й длительно курящий человек страдает эндартериитом – тяжелым заболеванием кровеносных сосудов</a:t>
            </a:r>
          </a:p>
          <a:p>
            <a:endParaRPr lang="ru-RU" sz="54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descr="Безымянный.png"/>
          <p:cNvPicPr>
            <a:picLocks noChangeAspect="1"/>
          </p:cNvPicPr>
          <p:nvPr/>
        </p:nvPicPr>
        <p:blipFill>
          <a:blip r:embed="rId3" cstate="print"/>
          <a:stretch>
            <a:fillRect/>
          </a:stretch>
        </p:blipFill>
        <p:spPr>
          <a:xfrm>
            <a:off x="-9110" y="0"/>
            <a:ext cx="12201110" cy="6858000"/>
          </a:xfrm>
          <a:prstGeom prst="rect">
            <a:avLst/>
          </a:prstGeom>
        </p:spPr>
      </p:pic>
      <p:sp>
        <p:nvSpPr>
          <p:cNvPr id="2" name="TextBox 1"/>
          <p:cNvSpPr txBox="1"/>
          <p:nvPr/>
        </p:nvSpPr>
        <p:spPr>
          <a:xfrm>
            <a:off x="791570" y="286604"/>
            <a:ext cx="10740788" cy="1815882"/>
          </a:xfrm>
          <a:prstGeom prst="rect">
            <a:avLst/>
          </a:prstGeom>
          <a:noFill/>
        </p:spPr>
        <p:txBody>
          <a:bodyPr wrap="square" rtlCol="0">
            <a:spAutoFit/>
          </a:bodyPr>
          <a:lstStyle/>
          <a:p>
            <a:r>
              <a:rPr lang="ru-RU" dirty="0" smtClean="0"/>
              <a:t>                                                        </a:t>
            </a:r>
            <a:r>
              <a:rPr lang="ru-RU" sz="2800" dirty="0" smtClean="0"/>
              <a:t>Желудок и кишечник</a:t>
            </a:r>
          </a:p>
          <a:p>
            <a:r>
              <a:rPr lang="ru-RU" sz="2800" dirty="0" smtClean="0"/>
              <a:t>Никотин, канцерогенные вещества и другие продукты горения попадают вместе со слюной в желудочно-кишечный тракт и нарушают нормальный ритм его работы.  </a:t>
            </a:r>
          </a:p>
        </p:txBody>
      </p:sp>
      <p:pic>
        <p:nvPicPr>
          <p:cNvPr id="6" name="Рисунок 5" descr="Язвенная болезнь желудка симптоматика. Язвенная болезнь желудка, причины возникновения и симптоматика"/>
          <p:cNvPicPr/>
          <p:nvPr/>
        </p:nvPicPr>
        <p:blipFill>
          <a:blip r:embed="rId4" cstate="print"/>
          <a:srcRect/>
          <a:stretch>
            <a:fillRect/>
          </a:stretch>
        </p:blipFill>
        <p:spPr bwMode="auto">
          <a:xfrm>
            <a:off x="386080" y="2316480"/>
            <a:ext cx="5242560" cy="3960402"/>
          </a:xfrm>
          <a:prstGeom prst="rect">
            <a:avLst/>
          </a:prstGeom>
          <a:noFill/>
          <a:ln w="9525">
            <a:noFill/>
            <a:miter lim="800000"/>
            <a:headEnd/>
            <a:tailEnd/>
          </a:ln>
        </p:spPr>
      </p:pic>
      <p:pic>
        <p:nvPicPr>
          <p:cNvPr id="5" name="Рисунок 4" descr="185632.jpg"/>
          <p:cNvPicPr>
            <a:picLocks noChangeAspect="1"/>
          </p:cNvPicPr>
          <p:nvPr/>
        </p:nvPicPr>
        <p:blipFill>
          <a:blip r:embed="rId5" cstate="print"/>
          <a:stretch>
            <a:fillRect/>
          </a:stretch>
        </p:blipFill>
        <p:spPr>
          <a:xfrm>
            <a:off x="6217920" y="2418080"/>
            <a:ext cx="5405120" cy="3881119"/>
          </a:xfrm>
          <a:prstGeom prst="rect">
            <a:avLst/>
          </a:prstGeom>
        </p:spPr>
      </p:pic>
    </p:spTree>
    <p:extLst>
      <p:ext uri="{BB962C8B-B14F-4D97-AF65-F5344CB8AC3E}">
        <p14:creationId xmlns="" xmlns:p14="http://schemas.microsoft.com/office/powerpoint/2010/main" val="396778624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5267732_m.jpg"/>
          <p:cNvPicPr>
            <a:picLocks noChangeAspect="1"/>
          </p:cNvPicPr>
          <p:nvPr/>
        </p:nvPicPr>
        <p:blipFill>
          <a:blip r:embed="rId3" cstate="print"/>
          <a:stretch>
            <a:fillRect/>
          </a:stretch>
        </p:blipFill>
        <p:spPr>
          <a:xfrm>
            <a:off x="4953000" y="868045"/>
            <a:ext cx="7239000" cy="5705475"/>
          </a:xfrm>
          <a:prstGeom prst="rect">
            <a:avLst/>
          </a:prstGeom>
        </p:spPr>
      </p:pic>
      <p:sp>
        <p:nvSpPr>
          <p:cNvPr id="2" name="TextBox 1"/>
          <p:cNvSpPr txBox="1"/>
          <p:nvPr/>
        </p:nvSpPr>
        <p:spPr>
          <a:xfrm>
            <a:off x="592897" y="488411"/>
            <a:ext cx="4527743" cy="6001643"/>
          </a:xfrm>
          <a:prstGeom prst="rect">
            <a:avLst/>
          </a:prstGeom>
          <a:noFill/>
        </p:spPr>
        <p:txBody>
          <a:bodyPr wrap="square" rtlCol="0">
            <a:spAutoFit/>
          </a:bodyPr>
          <a:lstStyle/>
          <a:p>
            <a:pPr algn="ctr"/>
            <a:r>
              <a:rPr lang="ru-RU" sz="2800" dirty="0" smtClean="0"/>
              <a:t>  </a:t>
            </a:r>
            <a:r>
              <a:rPr lang="ru-RU" sz="3200" dirty="0" smtClean="0"/>
              <a:t>Печень</a:t>
            </a:r>
          </a:p>
          <a:p>
            <a:r>
              <a:rPr lang="ru-RU" sz="3200" dirty="0" smtClean="0"/>
              <a:t>Давно известна связь заболеваний печени с курением. У курящего наступает расстройство двигательной функции </a:t>
            </a:r>
            <a:r>
              <a:rPr lang="ru-RU" sz="3200" dirty="0" err="1" smtClean="0"/>
              <a:t>желчевыводных</a:t>
            </a:r>
            <a:r>
              <a:rPr lang="ru-RU" sz="3200" dirty="0" smtClean="0"/>
              <a:t> путей, что приводит к застою желчи в прослойках печени.</a:t>
            </a:r>
            <a:endParaRPr lang="ru-RU" sz="3200" dirty="0"/>
          </a:p>
        </p:txBody>
      </p:sp>
    </p:spTree>
    <p:extLst>
      <p:ext uri="{BB962C8B-B14F-4D97-AF65-F5344CB8AC3E}">
        <p14:creationId xmlns="" xmlns:p14="http://schemas.microsoft.com/office/powerpoint/2010/main" val="305437225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Безымянный.png"/>
          <p:cNvPicPr>
            <a:picLocks noChangeAspect="1"/>
          </p:cNvPicPr>
          <p:nvPr/>
        </p:nvPicPr>
        <p:blipFill>
          <a:blip r:embed="rId3" cstate="print"/>
          <a:stretch>
            <a:fillRect/>
          </a:stretch>
        </p:blipFill>
        <p:spPr>
          <a:xfrm>
            <a:off x="0" y="0"/>
            <a:ext cx="12201110" cy="6858000"/>
          </a:xfrm>
          <a:prstGeom prst="rect">
            <a:avLst/>
          </a:prstGeom>
        </p:spPr>
      </p:pic>
      <p:sp>
        <p:nvSpPr>
          <p:cNvPr id="2" name="TextBox 1"/>
          <p:cNvSpPr txBox="1"/>
          <p:nvPr/>
        </p:nvSpPr>
        <p:spPr>
          <a:xfrm>
            <a:off x="269824" y="341194"/>
            <a:ext cx="5805856" cy="4647426"/>
          </a:xfrm>
          <a:prstGeom prst="rect">
            <a:avLst/>
          </a:prstGeom>
          <a:noFill/>
        </p:spPr>
        <p:txBody>
          <a:bodyPr wrap="square" rtlCol="0">
            <a:spAutoFit/>
          </a:bodyPr>
          <a:lstStyle/>
          <a:p>
            <a:pPr algn="ctr"/>
            <a:r>
              <a:rPr lang="ru-RU" sz="4400" b="1" dirty="0" smtClean="0"/>
              <a:t> </a:t>
            </a:r>
            <a:r>
              <a:rPr lang="ru-RU" sz="4400" dirty="0" smtClean="0"/>
              <a:t>Почки и         надпочечники</a:t>
            </a:r>
          </a:p>
          <a:p>
            <a:r>
              <a:rPr lang="ru-RU" sz="2800" dirty="0" smtClean="0"/>
              <a:t>  </a:t>
            </a:r>
          </a:p>
          <a:p>
            <a:r>
              <a:rPr lang="ru-RU" sz="3600" dirty="0" smtClean="0"/>
              <a:t>У курящих в пять раз чаще встречается опухоль почек. А почки - это биологические фильтры нашего организма.</a:t>
            </a:r>
          </a:p>
        </p:txBody>
      </p:sp>
      <p:pic>
        <p:nvPicPr>
          <p:cNvPr id="4" name="Рисунок 3" descr="kidneys.jpg"/>
          <p:cNvPicPr>
            <a:picLocks noChangeAspect="1"/>
          </p:cNvPicPr>
          <p:nvPr/>
        </p:nvPicPr>
        <p:blipFill>
          <a:blip r:embed="rId4" cstate="print"/>
          <a:stretch>
            <a:fillRect/>
          </a:stretch>
        </p:blipFill>
        <p:spPr>
          <a:xfrm>
            <a:off x="6217199" y="1018857"/>
            <a:ext cx="5974801" cy="44472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427748610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14151" y="187980"/>
            <a:ext cx="7615450" cy="5509200"/>
          </a:xfrm>
          <a:prstGeom prst="rect">
            <a:avLst/>
          </a:prstGeom>
          <a:noFill/>
        </p:spPr>
        <p:txBody>
          <a:bodyPr wrap="square" rtlCol="0">
            <a:spAutoFit/>
          </a:bodyPr>
          <a:lstStyle/>
          <a:p>
            <a:pPr algn="ctr"/>
            <a:r>
              <a:rPr lang="ru-RU" sz="3200" dirty="0" smtClean="0"/>
              <a:t>                                                                           </a:t>
            </a:r>
            <a:r>
              <a:rPr lang="ru-RU" sz="3200" b="1" dirty="0" smtClean="0"/>
              <a:t>Эндартериит</a:t>
            </a:r>
          </a:p>
          <a:p>
            <a:r>
              <a:rPr lang="ru-RU" sz="3200" dirty="0" smtClean="0"/>
              <a:t>Хронологичекое  суждение сосудов нижних конечностей приводит к развитию такого заболевания как </a:t>
            </a:r>
            <a:r>
              <a:rPr lang="ru-RU" sz="3200" b="1" i="1" dirty="0" smtClean="0"/>
              <a:t>облитерирующий эндартериит-</a:t>
            </a:r>
            <a:r>
              <a:rPr lang="ru-RU" sz="3200" dirty="0" smtClean="0"/>
              <a:t>стойкий спазм сосудов нижних конечностей, сопровождающийся хромотой и омертвением тканей конечностей(гангреной), что приводит и к ампутации.</a:t>
            </a:r>
            <a:endParaRPr lang="ru-RU" sz="3200" dirty="0"/>
          </a:p>
        </p:txBody>
      </p:sp>
      <p:pic>
        <p:nvPicPr>
          <p:cNvPr id="5" name="Рисунок 4" descr="endarteritis-obliterans.jpg"/>
          <p:cNvPicPr>
            <a:picLocks noChangeAspect="1"/>
          </p:cNvPicPr>
          <p:nvPr/>
        </p:nvPicPr>
        <p:blipFill>
          <a:blip r:embed="rId3" cstate="print"/>
          <a:stretch>
            <a:fillRect/>
          </a:stretch>
        </p:blipFill>
        <p:spPr>
          <a:xfrm>
            <a:off x="7875270" y="317817"/>
            <a:ext cx="4000500" cy="6181725"/>
          </a:xfrm>
          <a:prstGeom prst="rect">
            <a:avLst/>
          </a:prstGeom>
        </p:spPr>
      </p:pic>
    </p:spTree>
    <p:extLst>
      <p:ext uri="{BB962C8B-B14F-4D97-AF65-F5344CB8AC3E}">
        <p14:creationId xmlns="" xmlns:p14="http://schemas.microsoft.com/office/powerpoint/2010/main" val="349707051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Безымянный.png"/>
          <p:cNvPicPr>
            <a:picLocks noChangeAspect="1"/>
          </p:cNvPicPr>
          <p:nvPr/>
        </p:nvPicPr>
        <p:blipFill>
          <a:blip r:embed="rId3" cstate="print"/>
          <a:stretch>
            <a:fillRect/>
          </a:stretch>
        </p:blipFill>
        <p:spPr>
          <a:xfrm>
            <a:off x="0" y="0"/>
            <a:ext cx="9997032" cy="6858000"/>
          </a:xfrm>
          <a:prstGeom prst="rect">
            <a:avLst/>
          </a:prstGeom>
        </p:spPr>
      </p:pic>
      <p:sp>
        <p:nvSpPr>
          <p:cNvPr id="3" name="TextBox 2"/>
          <p:cNvSpPr txBox="1"/>
          <p:nvPr/>
        </p:nvSpPr>
        <p:spPr>
          <a:xfrm>
            <a:off x="225747" y="218365"/>
            <a:ext cx="4529133" cy="5386090"/>
          </a:xfrm>
          <a:prstGeom prst="rect">
            <a:avLst/>
          </a:prstGeom>
          <a:noFill/>
        </p:spPr>
        <p:txBody>
          <a:bodyPr wrap="square" rtlCol="0">
            <a:spAutoFit/>
          </a:bodyPr>
          <a:lstStyle/>
          <a:p>
            <a:pPr algn="ctr"/>
            <a:r>
              <a:rPr lang="ru-RU" sz="3200" b="1" dirty="0" smtClean="0"/>
              <a:t>    </a:t>
            </a:r>
            <a:r>
              <a:rPr lang="ru-RU" sz="4800" b="1" dirty="0" smtClean="0"/>
              <a:t>Половые железы</a:t>
            </a:r>
          </a:p>
          <a:p>
            <a:pPr algn="ctr"/>
            <a:endParaRPr lang="ru-RU" sz="4800" b="1" dirty="0" smtClean="0"/>
          </a:p>
          <a:p>
            <a:pPr algn="ctr"/>
            <a:r>
              <a:rPr lang="ru-RU" sz="4000" dirty="0" smtClean="0"/>
              <a:t>Поражаются половые железы, происходит нарушение а половых  </a:t>
            </a:r>
            <a:endParaRPr lang="ru-RU" sz="4000" dirty="0"/>
          </a:p>
        </p:txBody>
      </p:sp>
      <p:pic>
        <p:nvPicPr>
          <p:cNvPr id="6" name="Рисунок 5" descr="16880582.jpg"/>
          <p:cNvPicPr>
            <a:picLocks noChangeAspect="1"/>
          </p:cNvPicPr>
          <p:nvPr/>
        </p:nvPicPr>
        <p:blipFill>
          <a:blip r:embed="rId4" cstate="print"/>
          <a:stretch>
            <a:fillRect/>
          </a:stretch>
        </p:blipFill>
        <p:spPr>
          <a:xfrm>
            <a:off x="4882303" y="0"/>
            <a:ext cx="7309697" cy="6858000"/>
          </a:xfrm>
          <a:prstGeom prst="rect">
            <a:avLst/>
          </a:prstGeom>
        </p:spPr>
      </p:pic>
    </p:spTree>
    <p:extLst>
      <p:ext uri="{BB962C8B-B14F-4D97-AF65-F5344CB8AC3E}">
        <p14:creationId xmlns="" xmlns:p14="http://schemas.microsoft.com/office/powerpoint/2010/main" val="379341206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31.jpg"/>
          <p:cNvPicPr>
            <a:picLocks noChangeAspect="1"/>
          </p:cNvPicPr>
          <p:nvPr/>
        </p:nvPicPr>
        <p:blipFill>
          <a:blip r:embed="rId2" cstate="print"/>
          <a:stretch>
            <a:fillRect/>
          </a:stretch>
        </p:blipFill>
        <p:spPr>
          <a:xfrm>
            <a:off x="0" y="0"/>
            <a:ext cx="12192000" cy="6858000"/>
          </a:xfrm>
          <a:prstGeom prst="rect">
            <a:avLst/>
          </a:prstGeom>
        </p:spPr>
      </p:pic>
      <p:sp>
        <p:nvSpPr>
          <p:cNvPr id="4" name="Заголовок 3"/>
          <p:cNvSpPr>
            <a:spLocks noGrp="1"/>
          </p:cNvSpPr>
          <p:nvPr>
            <p:ph type="title"/>
          </p:nvPr>
        </p:nvSpPr>
        <p:spPr>
          <a:xfrm>
            <a:off x="963168" y="498230"/>
            <a:ext cx="10363200" cy="1208650"/>
          </a:xfrm>
        </p:spPr>
        <p:txBody>
          <a:bodyPr>
            <a:prstTxWarp prst="textStop">
              <a:avLst/>
            </a:prstTxWarp>
            <a:normAutofit/>
          </a:bodyPr>
          <a:lstStyle/>
          <a:p>
            <a:pPr algn="ctr"/>
            <a:r>
              <a:rPr lang="ru-RU" sz="6000" dirty="0" smtClean="0"/>
              <a:t>Данные статистики</a:t>
            </a:r>
            <a:endParaRPr lang="ru-RU" sz="6000" dirty="0"/>
          </a:p>
        </p:txBody>
      </p:sp>
      <p:sp>
        <p:nvSpPr>
          <p:cNvPr id="5" name="Текст 4"/>
          <p:cNvSpPr>
            <a:spLocks noGrp="1"/>
          </p:cNvSpPr>
          <p:nvPr>
            <p:ph type="body" idx="1"/>
          </p:nvPr>
        </p:nvSpPr>
        <p:spPr>
          <a:xfrm>
            <a:off x="2133600" y="2276506"/>
            <a:ext cx="8046720" cy="3852471"/>
          </a:xfrm>
        </p:spPr>
        <p:txBody>
          <a:bodyPr>
            <a:normAutofit/>
          </a:bodyPr>
          <a:lstStyle/>
          <a:p>
            <a:pPr lvl="0" algn="ctr"/>
            <a:r>
              <a:rPr sz="5400" dirty="0" smtClean="0"/>
              <a:t>Если</a:t>
            </a:r>
            <a:r>
              <a:rPr lang="ru-RU" sz="5400" dirty="0" smtClean="0"/>
              <a:t> человек начал курить в 15 лет, продолжительность его жизни уменьшается более чем на 8 лет.</a:t>
            </a:r>
          </a:p>
          <a:p>
            <a:endParaRPr lang="ru-RU"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995680"/>
          </a:xfrm>
        </p:spPr>
        <p:txBody>
          <a:bodyPr>
            <a:prstTxWarp prst="textInflate">
              <a:avLst/>
            </a:prstTxWarp>
          </a:bodyPr>
          <a:lstStyle/>
          <a:p>
            <a:pPr algn="ctr"/>
            <a:r>
              <a:rPr lang="ru-RU" b="1" dirty="0" smtClean="0">
                <a:ln w="12700">
                  <a:solidFill>
                    <a:srgbClr val="C00000"/>
                  </a:solidFill>
                  <a:prstDash val="solid"/>
                </a:ln>
                <a:solidFill>
                  <a:srgbClr val="C00000"/>
                </a:solidFill>
                <a:effectLst>
                  <a:outerShdw blurRad="41275" dist="20320" dir="1800000" algn="tl" rotWithShape="0">
                    <a:srgbClr val="000000">
                      <a:alpha val="40000"/>
                    </a:srgbClr>
                  </a:outerShdw>
                </a:effectLst>
              </a:rPr>
              <a:t>                             А у вас получилось также?</a:t>
            </a:r>
            <a:endParaRPr lang="ru-RU" b="1" dirty="0">
              <a:ln w="12700">
                <a:solidFill>
                  <a:srgbClr val="C00000"/>
                </a:solidFill>
                <a:prstDash val="solid"/>
              </a:ln>
              <a:solidFill>
                <a:srgbClr val="C00000"/>
              </a:solidFill>
              <a:effectLst>
                <a:outerShdw blurRad="41275" dist="20320" dir="1800000" algn="tl" rotWithShape="0">
                  <a:srgbClr val="000000">
                    <a:alpha val="40000"/>
                  </a:srgbClr>
                </a:outerShdw>
              </a:effectLst>
            </a:endParaRPr>
          </a:p>
        </p:txBody>
      </p:sp>
      <p:pic>
        <p:nvPicPr>
          <p:cNvPr id="4" name="Содержимое 3" descr="image1"/>
          <p:cNvPicPr>
            <a:picLocks noGrp="1"/>
          </p:cNvPicPr>
          <p:nvPr>
            <p:ph idx="1"/>
          </p:nvPr>
        </p:nvPicPr>
        <p:blipFill>
          <a:blip r:embed="rId3" cstate="print"/>
          <a:srcRect/>
          <a:stretch>
            <a:fillRect/>
          </a:stretch>
        </p:blipFill>
        <p:spPr bwMode="auto">
          <a:xfrm>
            <a:off x="988339" y="254833"/>
            <a:ext cx="3328828" cy="6603167"/>
          </a:xfrm>
          <a:prstGeom prst="rect">
            <a:avLst/>
          </a:prstGeom>
          <a:noFill/>
        </p:spPr>
      </p:pic>
      <p:pic>
        <p:nvPicPr>
          <p:cNvPr id="5" name="Рисунок 4" descr="курю читаю рэп скачать - трубка гур портер"/>
          <p:cNvPicPr/>
          <p:nvPr/>
        </p:nvPicPr>
        <p:blipFill>
          <a:blip r:embed="rId4" cstate="print"/>
          <a:srcRect/>
          <a:stretch>
            <a:fillRect/>
          </a:stretch>
        </p:blipFill>
        <p:spPr bwMode="auto">
          <a:xfrm>
            <a:off x="6952625" y="1049311"/>
            <a:ext cx="4762500" cy="539864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8480" y="4378960"/>
            <a:ext cx="5303520" cy="2926080"/>
          </a:xfrm>
        </p:spPr>
        <p:txBody>
          <a:bodyPr>
            <a:prstTxWarp prst="textArchUpPour">
              <a:avLst>
                <a:gd name="adj1" fmla="val 10334251"/>
                <a:gd name="adj2" fmla="val 29219"/>
              </a:avLst>
            </a:prstTxWarp>
          </a:bodyPr>
          <a:lstStyle/>
          <a:p>
            <a:pPr algn="l"/>
            <a:r>
              <a:rPr lang="ru-RU" dirty="0" smtClean="0"/>
              <a:t>  </a:t>
            </a:r>
            <a:r>
              <a:rPr lang="ru-RU" b="1" dirty="0" smtClean="0">
                <a:ln w="10541" cmpd="sng">
                  <a:solidFill>
                    <a:srgbClr val="7D7D7D">
                      <a:tint val="100000"/>
                      <a:shade val="100000"/>
                      <a:satMod val="110000"/>
                    </a:srgbClr>
                  </a:solidFill>
                  <a:prstDash val="solid"/>
                </a:ln>
              </a:rPr>
              <a:t>Пассивное курение</a:t>
            </a:r>
            <a:endParaRPr lang="ru-RU" dirty="0"/>
          </a:p>
        </p:txBody>
      </p:sp>
      <p:pic>
        <p:nvPicPr>
          <p:cNvPr id="9" name="Picture 2" descr="C:\Users\Admin\Desktop\img7.jpg"/>
          <p:cNvPicPr>
            <a:picLocks noGrp="1" noChangeAspect="1" noChangeArrowheads="1"/>
          </p:cNvPicPr>
          <p:nvPr>
            <p:ph idx="1"/>
          </p:nvPr>
        </p:nvPicPr>
        <p:blipFill>
          <a:blip r:embed="rId3" cstate="print"/>
          <a:srcRect/>
          <a:stretch>
            <a:fillRect/>
          </a:stretch>
        </p:blipFill>
        <p:spPr bwMode="auto">
          <a:xfrm>
            <a:off x="0" y="0"/>
            <a:ext cx="12192000" cy="6637867"/>
          </a:xfrm>
          <a:prstGeom prst="rect">
            <a:avLst/>
          </a:prstGeom>
          <a:noFill/>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Безымянный.png"/>
          <p:cNvPicPr>
            <a:picLocks noChangeAspect="1"/>
          </p:cNvPicPr>
          <p:nvPr/>
        </p:nvPicPr>
        <p:blipFill>
          <a:blip r:embed="rId3" cstate="print"/>
          <a:stretch>
            <a:fillRect/>
          </a:stretch>
        </p:blipFill>
        <p:spPr>
          <a:xfrm>
            <a:off x="0" y="5117"/>
            <a:ext cx="12192000" cy="6852883"/>
          </a:xfrm>
          <a:prstGeom prst="rect">
            <a:avLst/>
          </a:prstGeom>
        </p:spPr>
      </p:pic>
      <p:sp>
        <p:nvSpPr>
          <p:cNvPr id="5" name="Заголовок 4"/>
          <p:cNvSpPr>
            <a:spLocks noGrp="1"/>
          </p:cNvSpPr>
          <p:nvPr>
            <p:ph type="title" idx="4294967295"/>
          </p:nvPr>
        </p:nvSpPr>
        <p:spPr>
          <a:xfrm>
            <a:off x="772160" y="307658"/>
            <a:ext cx="10058400" cy="804862"/>
          </a:xfrm>
        </p:spPr>
        <p:txBody>
          <a:bodyPr>
            <a:normAutofit/>
          </a:bodyPr>
          <a:lstStyle/>
          <a:p>
            <a:pPr algn="ctr"/>
            <a:r>
              <a:rPr lang="ru-RU" sz="3600" dirty="0" smtClean="0"/>
              <a:t>   </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Счастливая жизнь - это…</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Диаграмма 3"/>
          <p:cNvGraphicFramePr/>
          <p:nvPr/>
        </p:nvGraphicFramePr>
        <p:xfrm>
          <a:off x="609600" y="1097280"/>
          <a:ext cx="11054080" cy="5445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387148502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1.jpg"/>
          <p:cNvPicPr>
            <a:picLocks noChangeAspect="1"/>
          </p:cNvPicPr>
          <p:nvPr/>
        </p:nvPicPr>
        <p:blipFill>
          <a:blip r:embed="rId2" cstate="print"/>
          <a:stretch>
            <a:fillRect/>
          </a:stretch>
        </p:blipFill>
        <p:spPr>
          <a:xfrm>
            <a:off x="0" y="0"/>
            <a:ext cx="12192000" cy="6858000"/>
          </a:xfrm>
          <a:prstGeom prst="rect">
            <a:avLst/>
          </a:prstGeom>
        </p:spPr>
      </p:pic>
      <p:sp>
        <p:nvSpPr>
          <p:cNvPr id="2" name="Заголовок 1"/>
          <p:cNvSpPr>
            <a:spLocks noGrp="1"/>
          </p:cNvSpPr>
          <p:nvPr>
            <p:ph type="title"/>
          </p:nvPr>
        </p:nvSpPr>
        <p:spPr>
          <a:xfrm>
            <a:off x="963168" y="498231"/>
            <a:ext cx="10050272" cy="1147689"/>
          </a:xfrm>
        </p:spPr>
        <p:txBody>
          <a:bodyPr>
            <a:prstTxWarp prst="textStop">
              <a:avLst/>
            </a:prstTxWarp>
            <a:normAutofit/>
          </a:bodyPr>
          <a:lstStyle/>
          <a:p>
            <a:pPr algn="ctr"/>
            <a:r>
              <a:rPr lang="ru-RU" sz="6000" dirty="0" smtClean="0"/>
              <a:t>Данные статистики</a:t>
            </a:r>
            <a:endParaRPr lang="ru-RU" sz="6000" dirty="0"/>
          </a:p>
        </p:txBody>
      </p:sp>
      <p:sp>
        <p:nvSpPr>
          <p:cNvPr id="4" name="Текст 3"/>
          <p:cNvSpPr>
            <a:spLocks noGrp="1"/>
          </p:cNvSpPr>
          <p:nvPr>
            <p:ph type="body" idx="1"/>
          </p:nvPr>
        </p:nvSpPr>
        <p:spPr>
          <a:xfrm>
            <a:off x="2032000" y="2188564"/>
            <a:ext cx="8168640" cy="4151276"/>
          </a:xfrm>
        </p:spPr>
        <p:txBody>
          <a:bodyPr>
            <a:normAutofit fontScale="92500"/>
          </a:bodyPr>
          <a:lstStyle/>
          <a:p>
            <a:pPr lvl="0" algn="ctr"/>
            <a:r>
              <a:rPr lang="ru-RU" sz="4800" dirty="0" smtClean="0"/>
              <a:t>4000 химических веществ, содержащихся в табачном дыме, наносят непоправимый вред здоровью не только курящих, но и тех, кто находится рядом с ними. </a:t>
            </a:r>
          </a:p>
          <a:p>
            <a:endParaRPr lang="ru-RU"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3779521" y="1137921"/>
            <a:ext cx="4429760" cy="3677920"/>
          </a:xfrm>
          <a:prstGeom prst="rect">
            <a:avLst/>
          </a:prstGeom>
          <a:noFill/>
          <a:ln w="9525">
            <a:noFill/>
            <a:miter lim="800000"/>
            <a:headEnd/>
            <a:tailEnd/>
          </a:ln>
          <a:effectLst/>
        </p:spPr>
      </p:pic>
      <p:sp>
        <p:nvSpPr>
          <p:cNvPr id="4" name="Заголовок 3"/>
          <p:cNvSpPr>
            <a:spLocks noGrp="1"/>
          </p:cNvSpPr>
          <p:nvPr>
            <p:ph type="title"/>
          </p:nvPr>
        </p:nvSpPr>
        <p:spPr>
          <a:xfrm>
            <a:off x="1522811" y="0"/>
            <a:ext cx="9429669" cy="1016000"/>
          </a:xfrm>
        </p:spPr>
        <p:txBody>
          <a:bodyPr>
            <a:prstTxWarp prst="textChevron">
              <a:avLst/>
            </a:prstTxWarp>
          </a:bodyPr>
          <a:lstStyle/>
          <a:p>
            <a:r>
              <a:rPr b="1" dirty="0" smtClean="0">
                <a:ln w="57150" cmpd="dbl">
                  <a:solidFill>
                    <a:srgbClr val="FFFF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Курение и деньги</a:t>
            </a:r>
            <a:r>
              <a:rPr b="1" dirty="0" smtClean="0">
                <a:ln w="5715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ru-RU" b="1" dirty="0">
              <a:ln w="5715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9" name="TextBox 18"/>
          <p:cNvSpPr txBox="1"/>
          <p:nvPr/>
        </p:nvSpPr>
        <p:spPr>
          <a:xfrm>
            <a:off x="4348480" y="5100320"/>
            <a:ext cx="3332480" cy="954107"/>
          </a:xfrm>
          <a:prstGeom prst="rect">
            <a:avLst/>
          </a:prstGeom>
          <a:noFill/>
        </p:spPr>
        <p:txBody>
          <a:bodyPr wrap="square" rtlCol="0">
            <a:spAutoFit/>
          </a:bodyPr>
          <a:lstStyle/>
          <a:p>
            <a:r>
              <a:rPr lang="ru-RU" sz="2800" b="1" dirty="0" smtClean="0">
                <a:solidFill>
                  <a:srgbClr val="FF0000"/>
                </a:solidFill>
              </a:rPr>
              <a:t>700 руб. в месяц</a:t>
            </a:r>
          </a:p>
          <a:p>
            <a:r>
              <a:rPr lang="ru-RU" sz="2800" b="1" dirty="0" smtClean="0">
                <a:solidFill>
                  <a:srgbClr val="FF0000"/>
                </a:solidFill>
              </a:rPr>
              <a:t>8000 руб. в год</a:t>
            </a:r>
            <a:endParaRPr lang="ru-RU" sz="2800" b="1" dirty="0">
              <a:solidFill>
                <a:srgbClr val="FF0000"/>
              </a:solidFill>
            </a:endParaRPr>
          </a:p>
        </p:txBody>
      </p:sp>
      <p:pic>
        <p:nvPicPr>
          <p:cNvPr id="1026" name="Picture 2"/>
          <p:cNvPicPr>
            <a:picLocks noChangeAspect="1" noChangeArrowheads="1"/>
          </p:cNvPicPr>
          <p:nvPr/>
        </p:nvPicPr>
        <p:blipFill>
          <a:blip r:embed="rId4" cstate="print"/>
          <a:srcRect t="2516" r="4697"/>
          <a:stretch>
            <a:fillRect/>
          </a:stretch>
        </p:blipFill>
        <p:spPr bwMode="auto">
          <a:xfrm>
            <a:off x="0" y="873760"/>
            <a:ext cx="3621979" cy="5537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l="4607"/>
          <a:stretch>
            <a:fillRect/>
          </a:stretch>
        </p:blipFill>
        <p:spPr bwMode="auto">
          <a:xfrm>
            <a:off x="8046720" y="1106804"/>
            <a:ext cx="3840480" cy="511111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2000"/>
                                        <p:tgtEl>
                                          <p:spTgt spid="19">
                                            <p:txEl>
                                              <p:pRg st="0" end="0"/>
                                            </p:txEl>
                                          </p:spTgt>
                                        </p:tgtEl>
                                      </p:cBhvr>
                                    </p:animEffect>
                                    <p:anim calcmode="lin" valueType="num">
                                      <p:cBhvr>
                                        <p:cTn id="8" dur="200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9">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2000"/>
                                        <p:tgtEl>
                                          <p:spTgt spid="19">
                                            <p:txEl>
                                              <p:pRg st="1" end="1"/>
                                            </p:txEl>
                                          </p:spTgt>
                                        </p:tgtEl>
                                      </p:cBhvr>
                                    </p:animEffect>
                                    <p:anim calcmode="lin" valueType="num">
                                      <p:cBhvr>
                                        <p:cTn id="13" dur="2000" fill="hold"/>
                                        <p:tgtEl>
                                          <p:spTgt spid="19">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additive="base">
                                        <p:cTn id="31" dur="500" fill="hold"/>
                                        <p:tgtEl>
                                          <p:spTgt spid="1029"/>
                                        </p:tgtEl>
                                        <p:attrNameLst>
                                          <p:attrName>ppt_x</p:attrName>
                                        </p:attrNameLst>
                                      </p:cBhvr>
                                      <p:tavLst>
                                        <p:tav tm="0">
                                          <p:val>
                                            <p:strVal val="#ppt_x"/>
                                          </p:val>
                                        </p:tav>
                                        <p:tav tm="100000">
                                          <p:val>
                                            <p:strVal val="#ppt_x"/>
                                          </p:val>
                                        </p:tav>
                                      </p:tavLst>
                                    </p:anim>
                                    <p:anim calcmode="lin" valueType="num">
                                      <p:cBhvr additive="base">
                                        <p:cTn id="3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Реферат на тему курение и его влияние на здоровье"/>
          <p:cNvPicPr>
            <a:picLocks noGrp="1"/>
          </p:cNvPicPr>
          <p:nvPr>
            <p:ph sz="half" idx="2"/>
          </p:nvPr>
        </p:nvPicPr>
        <p:blipFill>
          <a:blip r:embed="rId3" cstate="print"/>
          <a:srcRect/>
          <a:stretch>
            <a:fillRect/>
          </a:stretch>
        </p:blipFill>
        <p:spPr bwMode="auto">
          <a:xfrm>
            <a:off x="1849120" y="284480"/>
            <a:ext cx="8046720" cy="623590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Рисунок 11" descr="Провинциальный ТелеграфЪ"/>
          <p:cNvPicPr/>
          <p:nvPr/>
        </p:nvPicPr>
        <p:blipFill>
          <a:blip r:embed="rId3" cstate="print"/>
          <a:srcRect/>
          <a:stretch>
            <a:fillRect/>
          </a:stretch>
        </p:blipFill>
        <p:spPr bwMode="auto">
          <a:xfrm>
            <a:off x="487680" y="2580640"/>
            <a:ext cx="4287520" cy="3677920"/>
          </a:xfrm>
          <a:prstGeom prst="rect">
            <a:avLst/>
          </a:prstGeom>
          <a:noFill/>
          <a:ln w="9525">
            <a:noFill/>
            <a:miter lim="800000"/>
            <a:headEnd/>
            <a:tailEnd/>
          </a:ln>
        </p:spPr>
      </p:pic>
      <p:sp>
        <p:nvSpPr>
          <p:cNvPr id="2" name="TextBox 1"/>
          <p:cNvSpPr txBox="1"/>
          <p:nvPr/>
        </p:nvSpPr>
        <p:spPr>
          <a:xfrm>
            <a:off x="1198880" y="1"/>
            <a:ext cx="9692640" cy="934720"/>
          </a:xfrm>
          <a:prstGeom prst="rect">
            <a:avLst/>
          </a:prstGeom>
          <a:noFill/>
        </p:spPr>
        <p:txBody>
          <a:bodyPr wrap="square" rtlCol="0">
            <a:prstTxWarp prst="textPlain">
              <a:avLst>
                <a:gd name="adj" fmla="val 48108"/>
              </a:avLst>
            </a:prstTxWarp>
            <a:spAutoFit/>
          </a:bodyPr>
          <a:lstStyle/>
          <a:p>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Слагаемые здоровья</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4" name="Прямая со стрелкой 3"/>
          <p:cNvCxnSpPr/>
          <p:nvPr/>
        </p:nvCxnSpPr>
        <p:spPr>
          <a:xfrm rot="10800000" flipV="1">
            <a:off x="2966721" y="1078174"/>
            <a:ext cx="2001067" cy="14102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7918" y="1219200"/>
            <a:ext cx="5622962" cy="4647426"/>
          </a:xfrm>
          <a:prstGeom prst="rect">
            <a:avLst/>
          </a:prstGeom>
          <a:noFill/>
        </p:spPr>
        <p:txBody>
          <a:bodyPr wrap="square" rtlCol="0">
            <a:spAutoFit/>
          </a:bodyPr>
          <a:lstStyle/>
          <a:p>
            <a:r>
              <a:rPr lang="ru-RU" sz="2800" dirty="0" smtClean="0"/>
              <a:t>            Образ жизни  </a:t>
            </a:r>
          </a:p>
          <a:p>
            <a:r>
              <a:rPr lang="ru-RU" sz="2800" dirty="0"/>
              <a:t> </a:t>
            </a:r>
            <a:r>
              <a:rPr lang="ru-RU" sz="2800" dirty="0" smtClean="0"/>
              <a:t>                    50%</a:t>
            </a:r>
          </a:p>
          <a:p>
            <a:pPr marL="342900" indent="-342900">
              <a:buFont typeface="Arial" panose="020B0604020202020204" pitchFamily="34" charset="0"/>
              <a:buChar char="•"/>
            </a:pPr>
            <a:r>
              <a:rPr lang="ru-RU" sz="2400" dirty="0" smtClean="0">
                <a:solidFill>
                  <a:srgbClr val="FF0000"/>
                </a:solidFill>
              </a:rPr>
              <a:t>Отказ от вредных привычек</a:t>
            </a:r>
          </a:p>
          <a:p>
            <a:pPr marL="342900" indent="-342900">
              <a:buFont typeface="Arial" panose="020B0604020202020204" pitchFamily="34" charset="0"/>
              <a:buChar char="•"/>
            </a:pPr>
            <a:r>
              <a:rPr lang="ru-RU" sz="2400" dirty="0" smtClean="0"/>
              <a:t>Рациональное питание</a:t>
            </a:r>
          </a:p>
          <a:p>
            <a:pPr marL="342900" indent="-342900">
              <a:buFont typeface="Arial" panose="020B0604020202020204" pitchFamily="34" charset="0"/>
              <a:buChar char="•"/>
            </a:pPr>
            <a:r>
              <a:rPr lang="ru-RU" sz="2400" dirty="0" smtClean="0"/>
              <a:t>Оптимальный двигательный режим</a:t>
            </a:r>
          </a:p>
          <a:p>
            <a:pPr marL="342900" indent="-342900">
              <a:buFont typeface="Arial" panose="020B0604020202020204" pitchFamily="34" charset="0"/>
              <a:buChar char="•"/>
            </a:pPr>
            <a:r>
              <a:rPr lang="ru-RU" sz="2400" dirty="0" smtClean="0"/>
              <a:t>Закаливание</a:t>
            </a:r>
          </a:p>
          <a:p>
            <a:pPr marL="342900" indent="-342900">
              <a:buFont typeface="Arial" panose="020B0604020202020204" pitchFamily="34" charset="0"/>
              <a:buChar char="•"/>
            </a:pPr>
            <a:r>
              <a:rPr lang="ru-RU" sz="2400" dirty="0" smtClean="0"/>
              <a:t>Личная гигиена</a:t>
            </a:r>
          </a:p>
          <a:p>
            <a:pPr marL="342900" indent="-342900">
              <a:buFont typeface="Arial" panose="020B0604020202020204" pitchFamily="34" charset="0"/>
              <a:buChar char="•"/>
            </a:pPr>
            <a:r>
              <a:rPr lang="ru-RU" sz="2400" dirty="0" smtClean="0"/>
              <a:t>Положительные эмоции</a:t>
            </a:r>
          </a:p>
          <a:p>
            <a:pPr marL="342900" indent="-342900">
              <a:buFont typeface="Arial" panose="020B0604020202020204" pitchFamily="34" charset="0"/>
              <a:buChar char="•"/>
            </a:pPr>
            <a:r>
              <a:rPr lang="ru-RU" sz="2400" dirty="0" smtClean="0"/>
              <a:t>Высоконравственные отношения к окружающим людям, обществу, природе</a:t>
            </a:r>
            <a:endParaRPr lang="ru-RU" sz="2400" dirty="0"/>
          </a:p>
        </p:txBody>
      </p:sp>
      <p:cxnSp>
        <p:nvCxnSpPr>
          <p:cNvPr id="7" name="Прямая со стрелкой 6"/>
          <p:cNvCxnSpPr/>
          <p:nvPr/>
        </p:nvCxnSpPr>
        <p:spPr>
          <a:xfrm>
            <a:off x="4947465" y="1057855"/>
            <a:ext cx="4663895" cy="1816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41628" y="1363571"/>
            <a:ext cx="3052439" cy="954107"/>
          </a:xfrm>
          <a:prstGeom prst="rect">
            <a:avLst/>
          </a:prstGeom>
          <a:noFill/>
        </p:spPr>
        <p:txBody>
          <a:bodyPr wrap="none" rtlCol="0">
            <a:spAutoFit/>
          </a:bodyPr>
          <a:lstStyle/>
          <a:p>
            <a:r>
              <a:rPr lang="ru-RU" sz="2800" dirty="0" smtClean="0"/>
              <a:t>Здравоохранение</a:t>
            </a:r>
          </a:p>
          <a:p>
            <a:r>
              <a:rPr lang="ru-RU" sz="2800" dirty="0"/>
              <a:t> </a:t>
            </a:r>
            <a:r>
              <a:rPr lang="ru-RU" sz="2800" dirty="0" smtClean="0"/>
              <a:t>            10%</a:t>
            </a:r>
            <a:endParaRPr lang="ru-RU" sz="2800" dirty="0"/>
          </a:p>
        </p:txBody>
      </p:sp>
      <p:cxnSp>
        <p:nvCxnSpPr>
          <p:cNvPr id="10" name="Прямая со стрелкой 9"/>
          <p:cNvCxnSpPr/>
          <p:nvPr/>
        </p:nvCxnSpPr>
        <p:spPr>
          <a:xfrm>
            <a:off x="5069384" y="1118814"/>
            <a:ext cx="3261819" cy="93350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16200000" flipH="1">
            <a:off x="4790818" y="1255140"/>
            <a:ext cx="2051109" cy="17784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50752" y="2351914"/>
            <a:ext cx="4714528" cy="954107"/>
          </a:xfrm>
          <a:prstGeom prst="rect">
            <a:avLst/>
          </a:prstGeom>
          <a:noFill/>
        </p:spPr>
        <p:txBody>
          <a:bodyPr wrap="square" rtlCol="0">
            <a:spAutoFit/>
          </a:bodyPr>
          <a:lstStyle/>
          <a:p>
            <a:r>
              <a:rPr lang="ru-RU" sz="2800" dirty="0" smtClean="0"/>
              <a:t>Окружающая среда</a:t>
            </a:r>
          </a:p>
          <a:p>
            <a:r>
              <a:rPr lang="ru-RU" sz="2800" dirty="0" smtClean="0"/>
              <a:t>               20%</a:t>
            </a:r>
            <a:endParaRPr lang="ru-RU" sz="2800" dirty="0"/>
          </a:p>
        </p:txBody>
      </p:sp>
      <p:sp>
        <p:nvSpPr>
          <p:cNvPr id="15" name="TextBox 14"/>
          <p:cNvSpPr txBox="1"/>
          <p:nvPr/>
        </p:nvSpPr>
        <p:spPr>
          <a:xfrm>
            <a:off x="5526436" y="3424307"/>
            <a:ext cx="3187091" cy="954107"/>
          </a:xfrm>
          <a:prstGeom prst="rect">
            <a:avLst/>
          </a:prstGeom>
          <a:noFill/>
        </p:spPr>
        <p:txBody>
          <a:bodyPr wrap="none" rtlCol="0">
            <a:spAutoFit/>
          </a:bodyPr>
          <a:lstStyle/>
          <a:p>
            <a:r>
              <a:rPr lang="ru-RU" sz="2800" dirty="0" smtClean="0"/>
              <a:t>Наследственность</a:t>
            </a:r>
          </a:p>
          <a:p>
            <a:r>
              <a:rPr lang="ru-RU" sz="2800" dirty="0" smtClean="0"/>
              <a:t>             20%</a:t>
            </a:r>
            <a:endParaRPr lang="ru-RU" sz="2800" dirty="0"/>
          </a:p>
        </p:txBody>
      </p:sp>
      <p:pic>
        <p:nvPicPr>
          <p:cNvPr id="16" name="Рисунок 15" descr="dieta-3011.jpg"/>
          <p:cNvPicPr>
            <a:picLocks noChangeAspect="1"/>
          </p:cNvPicPr>
          <p:nvPr/>
        </p:nvPicPr>
        <p:blipFill>
          <a:blip r:embed="rId4" cstate="print"/>
          <a:stretch>
            <a:fillRect/>
          </a:stretch>
        </p:blipFill>
        <p:spPr>
          <a:xfrm>
            <a:off x="9204960" y="2804160"/>
            <a:ext cx="2987040" cy="2113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Рисунок 18" descr="1305191162.jpg"/>
          <p:cNvPicPr>
            <a:picLocks noChangeAspect="1"/>
          </p:cNvPicPr>
          <p:nvPr/>
        </p:nvPicPr>
        <p:blipFill>
          <a:blip r:embed="rId5" cstate="print"/>
          <a:stretch>
            <a:fillRect/>
          </a:stretch>
        </p:blipFill>
        <p:spPr>
          <a:xfrm>
            <a:off x="8839200" y="4460009"/>
            <a:ext cx="2905760" cy="1991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Рисунок 19" descr="89491292_guzn1024x768_prev_original.jpg"/>
          <p:cNvPicPr>
            <a:picLocks noChangeAspect="1"/>
          </p:cNvPicPr>
          <p:nvPr/>
        </p:nvPicPr>
        <p:blipFill>
          <a:blip r:embed="rId6" cstate="print"/>
          <a:stretch>
            <a:fillRect/>
          </a:stretch>
        </p:blipFill>
        <p:spPr>
          <a:xfrm>
            <a:off x="6177280" y="4870768"/>
            <a:ext cx="2885440" cy="1987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649940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p:cTn id="21"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
                                            <p:txEl>
                                              <p:pRg st="0" end="0"/>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 calcmode="lin" valueType="num">
                                      <p:cBhvr>
                                        <p:cTn id="27"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1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p:cTn id="35"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 calcmode="lin" valueType="num">
                                      <p:cBhvr>
                                        <p:cTn id="41"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1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p:cTn id="4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1"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 calcmode="lin" valueType="num">
                                      <p:cBhvr>
                                        <p:cTn id="5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57" dur="1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xit" presetSubtype="4" fill="hold" nodeType="clickEffect">
                                  <p:stCondLst>
                                    <p:cond delay="0"/>
                                  </p:stCondLst>
                                  <p:childTnLst>
                                    <p:animEffect transition="out" filter="slide(fromBottom)">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29" presetClass="entr" presetSubtype="0" fill="hold" nodeType="with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 calcmode="lin" valueType="num">
                                      <p:cBhvr>
                                        <p:cTn id="66"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67"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68" dur="1000"/>
                                        <p:tgtEl>
                                          <p:spTgt spid="5">
                                            <p:txEl>
                                              <p:pRg st="2" end="2"/>
                                            </p:txEl>
                                          </p:spTgt>
                                        </p:tgtEl>
                                      </p:cBhvr>
                                    </p:animEffect>
                                  </p:childTnLst>
                                </p:cTn>
                              </p:par>
                              <p:par>
                                <p:cTn id="69" presetID="29" presetClass="entr" presetSubtype="0" fill="hold" nodeType="with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anim calcmode="lin" valueType="num">
                                      <p:cBhvr>
                                        <p:cTn id="71"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72"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73" dur="1000"/>
                                        <p:tgtEl>
                                          <p:spTgt spid="5">
                                            <p:txEl>
                                              <p:pRg st="3" end="3"/>
                                            </p:txEl>
                                          </p:spTgt>
                                        </p:tgtEl>
                                      </p:cBhvr>
                                    </p:animEffect>
                                  </p:childTnLst>
                                </p:cTn>
                              </p:par>
                              <p:par>
                                <p:cTn id="74" presetID="29" presetClass="entr" presetSubtype="0" fill="hold" nodeType="withEffect">
                                  <p:stCondLst>
                                    <p:cond delay="0"/>
                                  </p:stCondLst>
                                  <p:childTnLst>
                                    <p:set>
                                      <p:cBhvr>
                                        <p:cTn id="75" dur="1" fill="hold">
                                          <p:stCondLst>
                                            <p:cond delay="0"/>
                                          </p:stCondLst>
                                        </p:cTn>
                                        <p:tgtEl>
                                          <p:spTgt spid="5">
                                            <p:txEl>
                                              <p:pRg st="4" end="4"/>
                                            </p:txEl>
                                          </p:spTgt>
                                        </p:tgtEl>
                                        <p:attrNameLst>
                                          <p:attrName>style.visibility</p:attrName>
                                        </p:attrNameLst>
                                      </p:cBhvr>
                                      <p:to>
                                        <p:strVal val="visible"/>
                                      </p:to>
                                    </p:set>
                                    <p:anim calcmode="lin" valueType="num">
                                      <p:cBhvr>
                                        <p:cTn id="76"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77"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78" dur="1000"/>
                                        <p:tgtEl>
                                          <p:spTgt spid="5">
                                            <p:txEl>
                                              <p:pRg st="4" end="4"/>
                                            </p:txEl>
                                          </p:spTgt>
                                        </p:tgtEl>
                                      </p:cBhvr>
                                    </p:animEffect>
                                  </p:childTnLst>
                                </p:cTn>
                              </p:par>
                              <p:par>
                                <p:cTn id="79" presetID="29" presetClass="entr" presetSubtype="0" fill="hold" nodeType="withEffect">
                                  <p:stCondLst>
                                    <p:cond delay="0"/>
                                  </p:stCondLst>
                                  <p:childTnLst>
                                    <p:set>
                                      <p:cBhvr>
                                        <p:cTn id="80" dur="1" fill="hold">
                                          <p:stCondLst>
                                            <p:cond delay="0"/>
                                          </p:stCondLst>
                                        </p:cTn>
                                        <p:tgtEl>
                                          <p:spTgt spid="5">
                                            <p:txEl>
                                              <p:pRg st="5" end="5"/>
                                            </p:txEl>
                                          </p:spTgt>
                                        </p:tgtEl>
                                        <p:attrNameLst>
                                          <p:attrName>style.visibility</p:attrName>
                                        </p:attrNameLst>
                                      </p:cBhvr>
                                      <p:to>
                                        <p:strVal val="visible"/>
                                      </p:to>
                                    </p:set>
                                    <p:anim calcmode="lin" valueType="num">
                                      <p:cBhvr>
                                        <p:cTn id="81"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82"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83" dur="1000"/>
                                        <p:tgtEl>
                                          <p:spTgt spid="5">
                                            <p:txEl>
                                              <p:pRg st="5" end="5"/>
                                            </p:txEl>
                                          </p:spTgt>
                                        </p:tgtEl>
                                      </p:cBhvr>
                                    </p:animEffect>
                                  </p:childTnLst>
                                </p:cTn>
                              </p:par>
                              <p:par>
                                <p:cTn id="84" presetID="29" presetClass="entr" presetSubtype="0" fill="hold" nodeType="withEffect">
                                  <p:stCondLst>
                                    <p:cond delay="0"/>
                                  </p:stCondLst>
                                  <p:childTnLst>
                                    <p:set>
                                      <p:cBhvr>
                                        <p:cTn id="85" dur="1" fill="hold">
                                          <p:stCondLst>
                                            <p:cond delay="0"/>
                                          </p:stCondLst>
                                        </p:cTn>
                                        <p:tgtEl>
                                          <p:spTgt spid="5">
                                            <p:txEl>
                                              <p:pRg st="6" end="6"/>
                                            </p:txEl>
                                          </p:spTgt>
                                        </p:tgtEl>
                                        <p:attrNameLst>
                                          <p:attrName>style.visibility</p:attrName>
                                        </p:attrNameLst>
                                      </p:cBhvr>
                                      <p:to>
                                        <p:strVal val="visible"/>
                                      </p:to>
                                    </p:set>
                                    <p:anim calcmode="lin" valueType="num">
                                      <p:cBhvr>
                                        <p:cTn id="86"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87"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88" dur="1000"/>
                                        <p:tgtEl>
                                          <p:spTgt spid="5">
                                            <p:txEl>
                                              <p:pRg st="6" end="6"/>
                                            </p:txEl>
                                          </p:spTgt>
                                        </p:tgtEl>
                                      </p:cBhvr>
                                    </p:animEffect>
                                  </p:childTnLst>
                                </p:cTn>
                              </p:par>
                              <p:par>
                                <p:cTn id="89" presetID="29" presetClass="entr" presetSubtype="0" fill="hold" nodeType="withEffect">
                                  <p:stCondLst>
                                    <p:cond delay="0"/>
                                  </p:stCondLst>
                                  <p:childTnLst>
                                    <p:set>
                                      <p:cBhvr>
                                        <p:cTn id="90" dur="1" fill="hold">
                                          <p:stCondLst>
                                            <p:cond delay="0"/>
                                          </p:stCondLst>
                                        </p:cTn>
                                        <p:tgtEl>
                                          <p:spTgt spid="5">
                                            <p:txEl>
                                              <p:pRg st="7" end="7"/>
                                            </p:txEl>
                                          </p:spTgt>
                                        </p:tgtEl>
                                        <p:attrNameLst>
                                          <p:attrName>style.visibility</p:attrName>
                                        </p:attrNameLst>
                                      </p:cBhvr>
                                      <p:to>
                                        <p:strVal val="visible"/>
                                      </p:to>
                                    </p:set>
                                    <p:anim calcmode="lin" valueType="num">
                                      <p:cBhvr>
                                        <p:cTn id="91" dur="1000" fill="hold"/>
                                        <p:tgtEl>
                                          <p:spTgt spid="5">
                                            <p:txEl>
                                              <p:pRg st="7" end="7"/>
                                            </p:txEl>
                                          </p:spTgt>
                                        </p:tgtEl>
                                        <p:attrNameLst>
                                          <p:attrName>ppt_x</p:attrName>
                                        </p:attrNameLst>
                                      </p:cBhvr>
                                      <p:tavLst>
                                        <p:tav tm="0">
                                          <p:val>
                                            <p:strVal val="#ppt_x-.2"/>
                                          </p:val>
                                        </p:tav>
                                        <p:tav tm="100000">
                                          <p:val>
                                            <p:strVal val="#ppt_x"/>
                                          </p:val>
                                        </p:tav>
                                      </p:tavLst>
                                    </p:anim>
                                    <p:anim calcmode="lin" valueType="num">
                                      <p:cBhvr>
                                        <p:cTn id="92" dur="1000" fill="hold"/>
                                        <p:tgtEl>
                                          <p:spTgt spid="5">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93" dur="1000"/>
                                        <p:tgtEl>
                                          <p:spTgt spid="5">
                                            <p:txEl>
                                              <p:pRg st="7" end="7"/>
                                            </p:txEl>
                                          </p:spTgt>
                                        </p:tgtEl>
                                      </p:cBhvr>
                                    </p:animEffect>
                                  </p:childTnLst>
                                </p:cTn>
                              </p:par>
                              <p:par>
                                <p:cTn id="94" presetID="29" presetClass="entr" presetSubtype="0" fill="hold" nodeType="withEffect">
                                  <p:stCondLst>
                                    <p:cond delay="0"/>
                                  </p:stCondLst>
                                  <p:childTnLst>
                                    <p:set>
                                      <p:cBhvr>
                                        <p:cTn id="95" dur="1" fill="hold">
                                          <p:stCondLst>
                                            <p:cond delay="0"/>
                                          </p:stCondLst>
                                        </p:cTn>
                                        <p:tgtEl>
                                          <p:spTgt spid="5">
                                            <p:txEl>
                                              <p:pRg st="8" end="8"/>
                                            </p:txEl>
                                          </p:spTgt>
                                        </p:tgtEl>
                                        <p:attrNameLst>
                                          <p:attrName>style.visibility</p:attrName>
                                        </p:attrNameLst>
                                      </p:cBhvr>
                                      <p:to>
                                        <p:strVal val="visible"/>
                                      </p:to>
                                    </p:set>
                                    <p:anim calcmode="lin" valueType="num">
                                      <p:cBhvr>
                                        <p:cTn id="96" dur="1000" fill="hold"/>
                                        <p:tgtEl>
                                          <p:spTgt spid="5">
                                            <p:txEl>
                                              <p:pRg st="8" end="8"/>
                                            </p:txEl>
                                          </p:spTgt>
                                        </p:tgtEl>
                                        <p:attrNameLst>
                                          <p:attrName>ppt_x</p:attrName>
                                        </p:attrNameLst>
                                      </p:cBhvr>
                                      <p:tavLst>
                                        <p:tav tm="0">
                                          <p:val>
                                            <p:strVal val="#ppt_x-.2"/>
                                          </p:val>
                                        </p:tav>
                                        <p:tav tm="100000">
                                          <p:val>
                                            <p:strVal val="#ppt_x"/>
                                          </p:val>
                                        </p:tav>
                                      </p:tavLst>
                                    </p:anim>
                                    <p:anim calcmode="lin" valueType="num">
                                      <p:cBhvr>
                                        <p:cTn id="97" dur="1000" fill="hold"/>
                                        <p:tgtEl>
                                          <p:spTgt spid="5">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9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3771" y="248920"/>
            <a:ext cx="9603701" cy="1143000"/>
          </a:xfrm>
        </p:spPr>
        <p:txBody>
          <a:bodyPr>
            <a:prstTxWarp prst="textDoubleWave1">
              <a:avLst/>
            </a:prstTxWarp>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dirty="0" smtClean="0">
                <a:ln>
                  <a:solidFill>
                    <a:srgbClr val="C00000"/>
                  </a:solidFill>
                </a:ln>
                <a:solidFill>
                  <a:srgbClr val="C00000"/>
                </a:solidFill>
              </a:rPr>
              <a:t>Вредные привычки ,которые подрывают здоровье:</a:t>
            </a:r>
            <a:endParaRPr lang="ru-RU" b="1" dirty="0">
              <a:ln>
                <a:solidFill>
                  <a:srgbClr val="C00000"/>
                </a:solidFill>
              </a:ln>
              <a:solidFill>
                <a:srgbClr val="C00000"/>
              </a:solidFill>
            </a:endParaRPr>
          </a:p>
        </p:txBody>
      </p:sp>
      <p:sp>
        <p:nvSpPr>
          <p:cNvPr id="3" name="Содержимое 2"/>
          <p:cNvSpPr>
            <a:spLocks noGrp="1"/>
          </p:cNvSpPr>
          <p:nvPr>
            <p:ph sz="half" idx="1"/>
          </p:nvPr>
        </p:nvSpPr>
        <p:spPr>
          <a:xfrm>
            <a:off x="508000" y="1239520"/>
            <a:ext cx="5086662" cy="3962400"/>
          </a:xfrm>
        </p:spPr>
        <p:txBody>
          <a:bodyPr>
            <a:noAutofit/>
          </a:bodyPr>
          <a:lstStyle/>
          <a:p>
            <a:r>
              <a:rPr lang="ru-RU" sz="3200" dirty="0" err="1" smtClean="0"/>
              <a:t>Табакокурение</a:t>
            </a:r>
            <a:endParaRPr lang="ru-RU" sz="3200" dirty="0" smtClean="0"/>
          </a:p>
          <a:p>
            <a:r>
              <a:rPr lang="ru-RU" sz="3200" dirty="0" smtClean="0"/>
              <a:t>Употребление алкоголя </a:t>
            </a:r>
          </a:p>
          <a:p>
            <a:r>
              <a:rPr lang="ru-RU" sz="3200" dirty="0" smtClean="0"/>
              <a:t>Наркомания.</a:t>
            </a:r>
          </a:p>
          <a:p>
            <a:r>
              <a:rPr lang="ru-RU" sz="3200" dirty="0" smtClean="0"/>
              <a:t>Нерациональное питание</a:t>
            </a:r>
          </a:p>
          <a:p>
            <a:r>
              <a:rPr lang="ru-RU" sz="3200" dirty="0" smtClean="0"/>
              <a:t>Неправильный режим труда и отдыха</a:t>
            </a:r>
          </a:p>
          <a:p>
            <a:r>
              <a:rPr lang="ru-RU" sz="3200" dirty="0" smtClean="0"/>
              <a:t>Неискренние, агрессивные отношения с близкими людьми.</a:t>
            </a:r>
            <a:endParaRPr lang="ru-RU" sz="3200" dirty="0"/>
          </a:p>
        </p:txBody>
      </p:sp>
      <p:pic>
        <p:nvPicPr>
          <p:cNvPr id="6" name="Объект 5"/>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6131859" y="1290918"/>
            <a:ext cx="5809129" cy="5163669"/>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70933" y="406400"/>
            <a:ext cx="5898240" cy="5613400"/>
          </a:xfrm>
        </p:spPr>
        <p:txBody>
          <a:bodyPr>
            <a:normAutofit/>
          </a:bodyPr>
          <a:lstStyle/>
          <a:p>
            <a:pPr>
              <a:buNone/>
            </a:pPr>
            <a:r>
              <a:rPr lang="ru-RU" sz="5400" dirty="0" smtClean="0">
                <a:latin typeface="Times New Roman" pitchFamily="18" charset="0"/>
                <a:cs typeface="Times New Roman" pitchFamily="18" charset="0"/>
              </a:rPr>
              <a:t>Курение табака и других табачных изделий – самая распространённая вредная привычка. </a:t>
            </a:r>
          </a:p>
          <a:p>
            <a:endParaRPr lang="ru-RU" dirty="0"/>
          </a:p>
        </p:txBody>
      </p:sp>
      <p:pic>
        <p:nvPicPr>
          <p:cNvPr id="1026" name="Picture 2" descr="C:\Users\Admin\Desktop\1-2273.jpg"/>
          <p:cNvPicPr>
            <a:picLocks noGrp="1" noChangeAspect="1" noChangeArrowheads="1"/>
          </p:cNvPicPr>
          <p:nvPr>
            <p:ph sz="half" idx="2"/>
          </p:nvPr>
        </p:nvPicPr>
        <p:blipFill>
          <a:blip r:embed="rId2" cstate="print"/>
          <a:srcRect/>
          <a:stretch>
            <a:fillRect/>
          </a:stretch>
        </p:blipFill>
        <p:spPr bwMode="auto">
          <a:xfrm>
            <a:off x="5960533" y="0"/>
            <a:ext cx="6231467" cy="6553199"/>
          </a:xfrm>
          <a:prstGeom prst="rect">
            <a:avLst/>
          </a:prstGeom>
          <a:noFill/>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2400" y="1158240"/>
            <a:ext cx="9814560" cy="69088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solidFill>
                  <a:srgbClr val="FFFF00"/>
                </a:solidFill>
                <a:effectLst>
                  <a:outerShdw blurRad="50800" dist="39000" dir="5460000" algn="tl">
                    <a:srgbClr val="000000">
                      <a:alpha val="38000"/>
                    </a:srgbClr>
                  </a:outerShdw>
                </a:effectLst>
              </a:rPr>
              <a:t>Причины побудившие взять сигарету </a:t>
            </a:r>
            <a:r>
              <a:rPr b="1" smtClean="0">
                <a:ln w="11430"/>
                <a:solidFill>
                  <a:srgbClr val="FFFF00"/>
                </a:solidFill>
                <a:effectLst>
                  <a:outerShdw blurRad="50800" dist="39000" dir="5460000" algn="tl">
                    <a:srgbClr val="000000">
                      <a:alpha val="38000"/>
                    </a:srgbClr>
                  </a:outerShdw>
                </a:effectLst>
              </a:rPr>
              <a:t>в</a:t>
            </a:r>
            <a:r>
              <a:rPr lang="ru-RU" b="1" dirty="0" smtClean="0">
                <a:ln w="11430"/>
                <a:solidFill>
                  <a:srgbClr val="FFFF00"/>
                </a:solidFill>
                <a:effectLst>
                  <a:outerShdw blurRad="50800" dist="39000" dir="5460000" algn="tl">
                    <a:srgbClr val="000000">
                      <a:alpha val="38000"/>
                    </a:srgbClr>
                  </a:outerShdw>
                </a:effectLst>
              </a:rPr>
              <a:t> руки </a:t>
            </a:r>
            <a:endParaRPr lang="ru-RU" b="1" dirty="0">
              <a:ln w="11430"/>
              <a:solidFill>
                <a:srgbClr val="FFFF00"/>
              </a:solidFill>
              <a:effectLst>
                <a:outerShdw blurRad="50800" dist="39000" dir="5460000" algn="tl">
                  <a:srgbClr val="000000">
                    <a:alpha val="38000"/>
                  </a:srgbClr>
                </a:outerShdw>
              </a:effectLst>
            </a:endParaRPr>
          </a:p>
        </p:txBody>
      </p:sp>
      <p:graphicFrame>
        <p:nvGraphicFramePr>
          <p:cNvPr id="3" name="Диаграмма 2"/>
          <p:cNvGraphicFramePr/>
          <p:nvPr>
            <p:extLst>
              <p:ext uri="{D42A27DB-BD31-4B8C-83A1-F6EECF244321}">
                <p14:modId xmlns="" xmlns:p14="http://schemas.microsoft.com/office/powerpoint/2010/main" val="2823791642"/>
              </p:ext>
            </p:extLst>
          </p:nvPr>
        </p:nvGraphicFramePr>
        <p:xfrm>
          <a:off x="568960" y="1788160"/>
          <a:ext cx="10830560" cy="50698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19177" y="4353394"/>
            <a:ext cx="10972800" cy="2209800"/>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5" name="Рисунок 4" descr="Курение опасно для жизни. Сигареты. Никотин. Последствия курения."/>
          <p:cNvPicPr/>
          <p:nvPr/>
        </p:nvPicPr>
        <p:blipFill>
          <a:blip r:embed="rId3" cstate="print"/>
          <a:srcRect/>
          <a:stretch>
            <a:fillRect/>
          </a:stretch>
        </p:blipFill>
        <p:spPr bwMode="auto">
          <a:xfrm>
            <a:off x="0" y="0"/>
            <a:ext cx="12191999" cy="6858000"/>
          </a:xfrm>
          <a:prstGeom prst="rect">
            <a:avLst/>
          </a:prstGeom>
          <a:noFill/>
          <a:ln w="9525">
            <a:noFill/>
            <a:miter lim="800000"/>
            <a:headEnd/>
            <a:tailEnd/>
          </a:ln>
        </p:spPr>
      </p:pic>
    </p:spTree>
    <p:extLst>
      <p:ext uri="{BB962C8B-B14F-4D97-AF65-F5344CB8AC3E}">
        <p14:creationId xmlns="" xmlns:p14="http://schemas.microsoft.com/office/powerpoint/2010/main" val="333799869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Безымянный.png"/>
          <p:cNvPicPr>
            <a:picLocks noChangeAspect="1"/>
          </p:cNvPicPr>
          <p:nvPr/>
        </p:nvPicPr>
        <p:blipFill>
          <a:blip r:embed="rId3" cstate="print"/>
          <a:stretch>
            <a:fillRect/>
          </a:stretch>
        </p:blipFill>
        <p:spPr>
          <a:xfrm>
            <a:off x="406400" y="338667"/>
            <a:ext cx="5867401" cy="6519333"/>
          </a:xfrm>
          <a:prstGeom prst="rect">
            <a:avLst/>
          </a:prstGeom>
        </p:spPr>
      </p:pic>
      <p:sp>
        <p:nvSpPr>
          <p:cNvPr id="2" name="Прямоугольник 1"/>
          <p:cNvSpPr/>
          <p:nvPr/>
        </p:nvSpPr>
        <p:spPr>
          <a:xfrm>
            <a:off x="0" y="0"/>
            <a:ext cx="5466080" cy="584775"/>
          </a:xfrm>
          <a:prstGeom prst="rect">
            <a:avLst/>
          </a:prstGeom>
        </p:spPr>
        <p:txBody>
          <a:bodyPr wrap="square">
            <a:spAutoFit/>
          </a:bodyPr>
          <a:lstStyle/>
          <a:p>
            <a:r>
              <a:rPr lang="ru-RU" sz="3200" dirty="0" smtClean="0">
                <a:solidFill>
                  <a:schemeClr val="tx1">
                    <a:lumMod val="95000"/>
                  </a:schemeClr>
                </a:solidFill>
                <a:latin typeface="Times New Roman" panose="02020603050405020304" pitchFamily="18" charset="0"/>
                <a:cs typeface="Times New Roman" panose="02020603050405020304" pitchFamily="18" charset="0"/>
              </a:rPr>
              <a:t>. </a:t>
            </a:r>
            <a:endParaRPr lang="ru-RU" sz="3200" dirty="0">
              <a:solidFill>
                <a:schemeClr val="tx1">
                  <a:lumMod val="95000"/>
                </a:schemeClr>
              </a:solidFill>
              <a:latin typeface="Times New Roman" panose="02020603050405020304" pitchFamily="18" charset="0"/>
              <a:cs typeface="Times New Roman" panose="02020603050405020304" pitchFamily="18" charset="0"/>
            </a:endParaRPr>
          </a:p>
        </p:txBody>
      </p:sp>
      <p:pic>
        <p:nvPicPr>
          <p:cNvPr id="1026" name="Picture 2" descr="C:\Users\Пользователь\Desktop\goluboy-dyim.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33565" y="146118"/>
            <a:ext cx="5728447" cy="661775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355600" y="345701"/>
            <a:ext cx="6096000" cy="3785652"/>
          </a:xfrm>
          <a:prstGeom prst="rect">
            <a:avLst/>
          </a:prstGeom>
        </p:spPr>
        <p:txBody>
          <a:bodyPr wrap="square">
            <a:spAutoFit/>
          </a:bodyPr>
          <a:lstStyle/>
          <a:p>
            <a:r>
              <a:rPr lang="ru-RU" sz="4800" dirty="0" smtClean="0">
                <a:latin typeface="Times New Roman" pitchFamily="18" charset="0"/>
                <a:cs typeface="Times New Roman" pitchFamily="18" charset="0"/>
              </a:rPr>
              <a:t>Курение – это вдыхание вместе с воздухом табачного дыма от тлеющей во рту сигареты</a:t>
            </a:r>
            <a:endParaRPr lang="ru-RU" sz="4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68842694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ма4">
  <a:themeElements>
    <a:clrScheme name="Шаблон «Акварель»_16: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Template>
  <TotalTime>2540</TotalTime>
  <Words>1951</Words>
  <Application>Microsoft Office PowerPoint</Application>
  <PresentationFormat>Произвольный</PresentationFormat>
  <Paragraphs>207</Paragraphs>
  <Slides>32</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Тема4</vt:lpstr>
      <vt:lpstr>  </vt:lpstr>
      <vt:lpstr>Слайд 2</vt:lpstr>
      <vt:lpstr>   Счастливая жизнь - это…</vt:lpstr>
      <vt:lpstr>Слайд 4</vt:lpstr>
      <vt:lpstr>Вредные привычки ,которые подрывают здоровье:</vt:lpstr>
      <vt:lpstr>Слайд 6</vt:lpstr>
      <vt:lpstr>Причины побудившие взять сигарету в руки </vt:lpstr>
      <vt:lpstr>    </vt:lpstr>
      <vt:lpstr>Слайд 9</vt:lpstr>
      <vt:lpstr>       Табачный дым — это горячая смесь     вредных газов, паров, жидкостей и твердых веществ, возникающих в результате сгорания табачных листьев</vt:lpstr>
      <vt:lpstr>Никотин- C10H14N2    жидкий алкалоид.   </vt:lpstr>
      <vt:lpstr>Слайд 12</vt:lpstr>
      <vt:lpstr>Слайд 13</vt:lpstr>
      <vt:lpstr>Слайд 14</vt:lpstr>
      <vt:lpstr>Слайд 15</vt:lpstr>
      <vt:lpstr>  </vt:lpstr>
      <vt:lpstr>Данные статистики</vt:lpstr>
      <vt:lpstr>Слайд 18</vt:lpstr>
      <vt:lpstr>Данные статистики</vt:lpstr>
      <vt:lpstr>Слайд 20</vt:lpstr>
      <vt:lpstr>Данные статистики</vt:lpstr>
      <vt:lpstr>Слайд 22</vt:lpstr>
      <vt:lpstr>Слайд 23</vt:lpstr>
      <vt:lpstr>Слайд 24</vt:lpstr>
      <vt:lpstr>Слайд 25</vt:lpstr>
      <vt:lpstr>Слайд 26</vt:lpstr>
      <vt:lpstr>Данные статистики</vt:lpstr>
      <vt:lpstr>                             А у вас получилось также?</vt:lpstr>
      <vt:lpstr>  Пассивное курение</vt:lpstr>
      <vt:lpstr>Данные статистики</vt:lpstr>
      <vt:lpstr>Курение и деньги.</vt:lpstr>
      <vt:lpstr>Слайд 32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наташа</dc:creator>
  <cp:lastModifiedBy>RePack by SPecialiST</cp:lastModifiedBy>
  <cp:revision>244</cp:revision>
  <dcterms:created xsi:type="dcterms:W3CDTF">2014-12-06T14:53:40Z</dcterms:created>
  <dcterms:modified xsi:type="dcterms:W3CDTF">2018-10-22T19:37:28Z</dcterms:modified>
</cp:coreProperties>
</file>