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68" r:id="rId15"/>
    <p:sldId id="269" r:id="rId16"/>
    <p:sldId id="270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89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Экспериментальная </c:v>
                </c:pt>
                <c:pt idx="1">
                  <c:v>Контрольная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F6-474C-B220-7A587E4B2E8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Экспериментальная </c:v>
                </c:pt>
                <c:pt idx="1">
                  <c:v>Контрольная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1</c:v>
                </c:pt>
                <c:pt idx="1">
                  <c:v>0.85000000000000064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6F6-474C-B220-7A587E4B2E8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dLbls>
            <c:dLbl>
              <c:idx val="0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6F6-474C-B220-7A587E4B2E86}"/>
                </c:ext>
              </c:extLst>
            </c:dLbl>
            <c:dLbl>
              <c:idx val="1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F6-474C-B220-7A587E4B2E86}"/>
                </c:ext>
              </c:extLst>
            </c:dLbl>
            <c:dLbl>
              <c:idx val="2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6F6-474C-B220-7A587E4B2E86}"/>
                </c:ext>
              </c:extLst>
            </c:dLbl>
            <c:delete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Экспериментальная </c:v>
                </c:pt>
                <c:pt idx="1">
                  <c:v>Контрольная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 formatCode="General">
                  <c:v>0</c:v>
                </c:pt>
                <c:pt idx="1">
                  <c:v>0.15000000000000019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6F6-474C-B220-7A587E4B2E86}"/>
            </c:ext>
          </c:extLst>
        </c:ser>
        <c:shape val="box"/>
        <c:axId val="76963840"/>
        <c:axId val="76965376"/>
        <c:axId val="0"/>
      </c:bar3DChart>
      <c:catAx>
        <c:axId val="76963840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76965376"/>
        <c:crosses val="autoZero"/>
        <c:auto val="1"/>
        <c:lblAlgn val="ctr"/>
        <c:lblOffset val="100"/>
      </c:catAx>
      <c:valAx>
        <c:axId val="76965376"/>
        <c:scaling>
          <c:orientation val="minMax"/>
        </c:scaling>
        <c:axPos val="l"/>
        <c:majorGridlines/>
        <c:numFmt formatCode="General" sourceLinked="1"/>
        <c:tickLblPos val="nextTo"/>
        <c:crossAx val="769638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01248541848951"/>
          <c:y val="0.38596956630421297"/>
          <c:w val="0.18987514581510667"/>
          <c:h val="0.28758436445444407"/>
        </c:manualLayout>
      </c:layout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7.618256051326916E-2"/>
          <c:y val="4.4057617797775346E-2"/>
          <c:w val="0.60431266404199457"/>
          <c:h val="0.55874390701162369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Экспериментальная </c:v>
                </c:pt>
                <c:pt idx="1">
                  <c:v>Контрольная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 formatCode="General">
                  <c:v>0</c:v>
                </c:pt>
                <c:pt idx="1">
                  <c:v>3.0000000000000002E-2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C2-4A85-9FFC-97BC285945A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Экспериментальная </c:v>
                </c:pt>
                <c:pt idx="1">
                  <c:v>Контрольная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0.32000000000000045</c:v>
                </c:pt>
                <c:pt idx="1">
                  <c:v>0.47000000000000008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9C2-4A85-9FFC-97BC285945A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dLbls>
            <c:dLbl>
              <c:idx val="0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9C2-4A85-9FFC-97BC285945AA}"/>
                </c:ext>
              </c:extLst>
            </c:dLbl>
            <c:dLbl>
              <c:idx val="1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9C2-4A85-9FFC-97BC285945AA}"/>
                </c:ext>
              </c:extLst>
            </c:dLbl>
            <c:dLbl>
              <c:idx val="2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9C2-4A85-9FFC-97BC285945AA}"/>
                </c:ext>
              </c:extLst>
            </c:dLbl>
            <c:delete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Экспериментальная </c:v>
                </c:pt>
                <c:pt idx="1">
                  <c:v>Контрольная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0.68</c:v>
                </c:pt>
                <c:pt idx="1">
                  <c:v>0.60000000000000064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9C2-4A85-9FFC-97BC285945AA}"/>
            </c:ext>
          </c:extLst>
        </c:ser>
        <c:shape val="box"/>
        <c:axId val="97300864"/>
        <c:axId val="97302400"/>
        <c:axId val="0"/>
      </c:bar3DChart>
      <c:catAx>
        <c:axId val="97300864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7302400"/>
        <c:crosses val="autoZero"/>
        <c:auto val="1"/>
        <c:lblAlgn val="ctr"/>
        <c:lblOffset val="100"/>
      </c:catAx>
      <c:valAx>
        <c:axId val="97302400"/>
        <c:scaling>
          <c:orientation val="minMax"/>
        </c:scaling>
        <c:axPos val="l"/>
        <c:majorGridlines/>
        <c:numFmt formatCode="General" sourceLinked="1"/>
        <c:tickLblPos val="nextTo"/>
        <c:crossAx val="9730086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Экспериментальная </c:v>
                </c:pt>
                <c:pt idx="1">
                  <c:v>Контрольная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 formatCode="General">
                  <c:v>0</c:v>
                </c:pt>
                <c:pt idx="1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7D-4BE8-BA7E-FB960798E00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Экспериментальная </c:v>
                </c:pt>
                <c:pt idx="1">
                  <c:v>Контрольная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0.7600000000000009</c:v>
                </c:pt>
                <c:pt idx="1">
                  <c:v>0.7600000000000009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97D-4BE8-BA7E-FB960798E00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dLbls>
            <c:dLbl>
              <c:idx val="0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97D-4BE8-BA7E-FB960798E005}"/>
                </c:ext>
              </c:extLst>
            </c:dLbl>
            <c:dLbl>
              <c:idx val="1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97D-4BE8-BA7E-FB960798E005}"/>
                </c:ext>
              </c:extLst>
            </c:dLbl>
            <c:dLbl>
              <c:idx val="2"/>
              <c:layout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97D-4BE8-BA7E-FB960798E005}"/>
                </c:ext>
              </c:extLst>
            </c:dLbl>
            <c:delete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Экспериментальная </c:v>
                </c:pt>
                <c:pt idx="1">
                  <c:v>Контрольная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0.24000000000000019</c:v>
                </c:pt>
                <c:pt idx="1">
                  <c:v>0.14000000000000001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97D-4BE8-BA7E-FB960798E005}"/>
            </c:ext>
          </c:extLst>
        </c:ser>
        <c:shape val="box"/>
        <c:axId val="98829056"/>
        <c:axId val="98830592"/>
        <c:axId val="0"/>
      </c:bar3DChart>
      <c:catAx>
        <c:axId val="98829056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8830592"/>
        <c:crosses val="autoZero"/>
        <c:auto val="1"/>
        <c:lblAlgn val="ctr"/>
        <c:lblOffset val="100"/>
      </c:catAx>
      <c:valAx>
        <c:axId val="98830592"/>
        <c:scaling>
          <c:orientation val="minMax"/>
        </c:scaling>
        <c:axPos val="l"/>
        <c:majorGridlines/>
        <c:numFmt formatCode="General" sourceLinked="1"/>
        <c:tickLblPos val="nextTo"/>
        <c:crossAx val="9882905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18.06.2019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928671"/>
            <a:ext cx="7743852" cy="2357453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Формирование связного высказывания детей старшего дошкольного возраста с общим недоразвитием речи (ОНР)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86124"/>
            <a:ext cx="6772300" cy="3214710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Автор работы: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Студентка </a:t>
            </a:r>
            <a:r>
              <a:rPr lang="ru-RU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СДОз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14-1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Малышева Т.Е.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Научный руководитель: 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Старший преподаватель кафедры 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дошкольного и начального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общего образования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Ефимова</a:t>
            </a:r>
          </a:p>
          <a:p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Ольга Витальевна</a:t>
            </a:r>
            <a:endPara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4287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Результаты исследования по методике №3 – исследование умения составлять рассказ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285860"/>
          <a:ext cx="8429684" cy="5340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58204" cy="15716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> 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Результаты исследования по методике №4 -исследование умения составлять пересказ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72518" cy="4900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>
            <a:spLocks noGrp="1"/>
          </p:cNvSpPr>
          <p:nvPr>
            <p:ph type="title"/>
          </p:nvPr>
        </p:nvSpPr>
        <p:spPr>
          <a:xfrm>
            <a:off x="500034" y="1500174"/>
            <a:ext cx="8229600" cy="178594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 формирующего эксперимента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связной речи у детей старшего дошкольного возраста с ОН Р III уровня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endParaRPr lang="ru-RU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Основные направления работы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ru-RU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обогащение активного словаря;</a:t>
            </a:r>
          </a:p>
          <a:p>
            <a:pPr lvl="0" indent="450850"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</a:pPr>
            <a:r>
              <a:rPr lang="ru-RU" sz="2800" b="1" baseline="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развитие связной, диалогической </a:t>
            </a:r>
          </a:p>
          <a:p>
            <a:pPr lvl="0" indent="450850"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монологической     речи ;</a:t>
            </a:r>
          </a:p>
          <a:p>
            <a:pPr lvl="0" indent="450850"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развитие речевого творчества;</a:t>
            </a:r>
          </a:p>
          <a:p>
            <a:pPr lvl="0" indent="450850" fontAlgn="base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811213" algn="l"/>
              </a:tabLst>
            </a:pPr>
            <a:endParaRPr lang="ru-RU" sz="2800" dirty="0" smtClean="0"/>
          </a:p>
          <a:p>
            <a:pPr lvl="0" indent="450850" fontAlgn="base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811213" algn="l"/>
              </a:tabLst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Методы работы</a:t>
            </a:r>
            <a:b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наглядные;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словесные -обращены к сознанию занимающегося, они помогают осмысливать поставленную задачу;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практические методы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6083320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642918"/>
            <a:ext cx="7000924" cy="9725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Приемы: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-Рассказ;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-Пересказ;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-Составление рассказа по сюжетной картинке;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-Составление рассказа по серии сюжетных картинок;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-Театрализованный рассказ;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-Заучивание стихотворений, песен;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Логоритмика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1142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	процессе логопедической работы по формированию  связной речи у старших до школьников с ОНР (III уровень) использовались следующие образовательные области по ФГОС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786058"/>
            <a:ext cx="8286808" cy="3382955"/>
          </a:xfrm>
        </p:spPr>
        <p:txBody>
          <a:bodyPr/>
          <a:lstStyle/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социально-коммуникативное развитие;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познавательное развитие;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речевое развитие;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художественно-эстетическое развитие;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физическое развитие.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Результаты констатирующего эксперимента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714356"/>
          <a:ext cx="8229600" cy="6143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4868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Задание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</a:t>
                      </a:r>
                      <a:r>
                        <a:rPr lang="ru-RU" baseline="0" dirty="0" smtClean="0"/>
                        <a:t> констатирующего эксперимента</a:t>
                      </a:r>
                      <a:endParaRPr lang="ru-RU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ru-RU" dirty="0" smtClean="0"/>
                        <a:t>1. Составление предложения по отдельным ситуационным картинкам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справились полностью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- 3</a:t>
                      </a:r>
                    </a:p>
                    <a:p>
                      <a:r>
                        <a:rPr lang="ru-RU" dirty="0" smtClean="0"/>
                        <a:t>справились частично -7</a:t>
                      </a:r>
                    </a:p>
                    <a:p>
                      <a:r>
                        <a:rPr lang="ru-RU" dirty="0" smtClean="0"/>
                        <a:t>не справились -4</a:t>
                      </a:r>
                      <a:endParaRPr lang="ru-RU" dirty="0"/>
                    </a:p>
                  </a:txBody>
                  <a:tcPr/>
                </a:tc>
              </a:tr>
              <a:tr h="1188720">
                <a:tc>
                  <a:txBody>
                    <a:bodyPr/>
                    <a:lstStyle/>
                    <a:p>
                      <a:r>
                        <a:rPr lang="ru-RU" dirty="0" smtClean="0"/>
                        <a:t>2. Составление предложения по трем предметным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картинкам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справились полностью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- 1</a:t>
                      </a:r>
                    </a:p>
                    <a:p>
                      <a:r>
                        <a:rPr lang="ru-RU" dirty="0" smtClean="0"/>
                        <a:t>справились частично -9</a:t>
                      </a:r>
                    </a:p>
                    <a:p>
                      <a:r>
                        <a:rPr lang="ru-RU" dirty="0" smtClean="0"/>
                        <a:t>не справились -4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188720">
                <a:tc>
                  <a:txBody>
                    <a:bodyPr/>
                    <a:lstStyle/>
                    <a:p>
                      <a:r>
                        <a:rPr lang="ru-RU" dirty="0" smtClean="0"/>
                        <a:t>3. Пересказ текста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справились полностью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- 3</a:t>
                      </a:r>
                    </a:p>
                    <a:p>
                      <a:r>
                        <a:rPr lang="ru-RU" dirty="0" smtClean="0"/>
                        <a:t>справились частично -7</a:t>
                      </a:r>
                    </a:p>
                    <a:p>
                      <a:r>
                        <a:rPr lang="ru-RU" dirty="0" smtClean="0"/>
                        <a:t>не справились -4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ru-RU" dirty="0" smtClean="0"/>
                        <a:t>4. Составление рассказа по серии сюжетных картинок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справились полностью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- 4</a:t>
                      </a:r>
                    </a:p>
                    <a:p>
                      <a:r>
                        <a:rPr lang="ru-RU" dirty="0" smtClean="0"/>
                        <a:t>справились частично -6</a:t>
                      </a:r>
                    </a:p>
                    <a:p>
                      <a:r>
                        <a:rPr lang="ru-RU" dirty="0" smtClean="0"/>
                        <a:t>не справились -4</a:t>
                      </a:r>
                      <a:endParaRPr lang="ru-RU" dirty="0"/>
                    </a:p>
                  </a:txBody>
                  <a:tcPr/>
                </a:tc>
              </a:tr>
              <a:tr h="1188720">
                <a:tc>
                  <a:txBody>
                    <a:bodyPr/>
                    <a:lstStyle/>
                    <a:p>
                      <a:r>
                        <a:rPr lang="ru-RU" dirty="0" smtClean="0"/>
                        <a:t>5.Составление рассказа из личного опыта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справились полностью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- 1</a:t>
                      </a:r>
                    </a:p>
                    <a:p>
                      <a:r>
                        <a:rPr lang="ru-RU" dirty="0" smtClean="0"/>
                        <a:t>справились частично -9</a:t>
                      </a:r>
                    </a:p>
                    <a:p>
                      <a:r>
                        <a:rPr lang="ru-RU" dirty="0" smtClean="0"/>
                        <a:t>не справились -4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 ходе проделанной работы, были сделаны следующие выводы: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buAutoNum type="arabicPeriod"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Связная речь – это умение ребенка излагать свои мысли живо, последовательно, без отвлечения на лишние детали. Существуют две разновидности устной связной речи - диалог и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монолог.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Утверждение и введение в действие Федерального государственного образовательного стандарта до школьного образования влечет за собой необходимость поиска новых по ходов к планированию и организации речевой работы с детьми.</a:t>
            </a:r>
          </a:p>
          <a:p>
            <a:pPr marL="514350" lvl="0" indent="-514350">
              <a:buAutoNum type="arabicPeriod"/>
            </a:pPr>
            <a:endParaRPr lang="ru-RU" dirty="0" smtClean="0"/>
          </a:p>
          <a:p>
            <a:pPr marL="514350" lvl="0" indent="-514350">
              <a:buAutoNum type="arabicPeriod"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/>
              <a:t>.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Итоги исследования состояния связной монологической речи по методике №4 : 76 % детей экспериментальной группы имели средний уровень развития связной монологической речи, 24 % низкий уровень развития. В контрольной группе 10 % детей показали высокий уровень развития связной речи, 76 % - средний и 14 % - низкий уровень. При проведении беседы важной за дачей педагога становится следующее: добиваться, чтобы все дети были активными участниками об суждения поставленных перед ними вопросов. Именно по этому вопрос всегда за дается всем детям.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58204" cy="3714776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работы – обосновать и апробировать направления работы по  формированию связного высказывания детей старшего дошкольного возраста с ОНР.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857233"/>
            <a:ext cx="8358246" cy="142875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/>
              <a:t>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Полученные в процессе контрольного эксперимента данные подтверждают правильность выдвинутой нами гипотезы. Предложенная модель психолого-педагогического сопровождения формирования связной речи у детей старшего дошкольного возраста с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ОНР III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уровня и содержание логопедической работы. Таким образом, цель исследования достигнута, поставленные задачи реализованы.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857233"/>
            <a:ext cx="7958166" cy="2743218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Объект - процесс формирования связного высказывания детей старшего дошкольного возраста с ОНР.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357562"/>
            <a:ext cx="7643866" cy="2281238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Предмет исследования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связное высказывание детей старшего дошкольного возраста с ОНР.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357167"/>
            <a:ext cx="7672414" cy="1214445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Задачи исследования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1500174"/>
            <a:ext cx="7572428" cy="4857784"/>
          </a:xfrm>
        </p:spPr>
        <p:txBody>
          <a:bodyPr>
            <a:noAutofit/>
          </a:bodyPr>
          <a:lstStyle/>
          <a:p>
            <a:pPr lvl="0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Проанализировать психолого-педагогическую литературу по проблеме формирования связного высказывания детей старшего дошкольного возраста с общим недоразвитием речи.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Изучить особенности связного высказывания детей старшего дошкольного возраста с общим недоразвитием речи.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Рассмотреть педагогический аспект формирования связного высказывания детей старшего дошкольного с общим недоразвитием речи.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Разработать методику исследования связного высказывания детей старшего дошкольного с общим недоразвитием речи и проанализировать результаты.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Провести работу по формированию связного высказывания детей старшего дошкольного с общим недоразвитием речи.</a:t>
            </a:r>
          </a:p>
          <a:p>
            <a:pPr lvl="0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Изучить динамику продвижения детей с общим недоразвитием речи в овладении связным высказыванием.</a:t>
            </a:r>
          </a:p>
          <a:p>
            <a:pPr algn="l"/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1214422"/>
            <a:ext cx="6400800" cy="4214842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Гипотеза исследования - 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ограниченность словарного запаса, отставание в овладении грамматическим строем родного языка затрудняют процесс развития связной речи, что сдерживает переход от диалогической формы речи к монологической.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7772400" cy="4929222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Общее недоразвитие речи (ОНР)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– нарушение формирования всех сторон речи (звуковой, лексико-грамматической, семантической) при различных сложных речевых расстройствах у детей с нормальным интеллектом и полноценным слухом.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7772400" cy="4500593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Связная  речь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-это смысловое развернутое высказывание (ряд логически сочетающихся предложений, обеспечивающее общение 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взаимопонимание</a:t>
            </a:r>
            <a:r>
              <a:rPr lang="ru-RU" dirty="0" smtClean="0">
                <a:solidFill>
                  <a:schemeClr val="bg1"/>
                </a:solidFill>
              </a:rPr>
              <a:t>. 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Умение ребенка излагать свои мысли живо, последовательно.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71481"/>
            <a:ext cx="7772400" cy="1071570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Этапы работы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1643050"/>
            <a:ext cx="7429552" cy="4357718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Первый этап </a:t>
            </a:r>
            <a:r>
              <a:rPr lang="ru-RU" sz="3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постановочный - выбор и осмысление темы. Изучение психолого-педагогической литературы, постановка проблемы, формулировка цели, предмета, объекта, задач исследования, постановка гипотезы.</a:t>
            </a:r>
          </a:p>
          <a:p>
            <a:pPr algn="l"/>
            <a:endParaRPr lang="ru-RU" sz="3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Второй этап </a:t>
            </a:r>
            <a:r>
              <a:rPr lang="ru-RU" sz="3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экспериментальный - разработка комплекса мероприятий и их систематическое проведение, обработка полученных результатов, проверка гипотезы. </a:t>
            </a:r>
          </a:p>
          <a:p>
            <a:pPr algn="l"/>
            <a:endParaRPr lang="ru-RU" sz="3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Третий этап </a:t>
            </a:r>
            <a:r>
              <a:rPr lang="ru-RU" sz="3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заключительно - обобщающий (теоретический анализ, систематизация и обобщение результатов исследования, формулировка выводов). 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База исследования</a:t>
            </a:r>
            <a:r>
              <a:rPr lang="ru-RU" sz="3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МБДОУ Д/С №4 « Незабудка» МО « </a:t>
            </a:r>
            <a:r>
              <a:rPr lang="ru-RU" sz="3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Барышский</a:t>
            </a:r>
            <a:r>
              <a:rPr lang="ru-RU" sz="3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район». Испытуемые: старшие дошкольники в возрасте 6-7 лет с общим недоразвитием речи.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939916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Результаты констатирующего </a:t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эксперимента</a:t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Результаты исследования по методикам № 1- с опорой на серию сюжетных картинок и №2 - с опорой на сюжетную картинку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357430"/>
          <a:ext cx="8258204" cy="4214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524</TotalTime>
  <Words>589</Words>
  <PresentationFormat>Экран (4:3)</PresentationFormat>
  <Paragraphs>122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Поток</vt:lpstr>
      <vt:lpstr>Формирование связного высказывания детей старшего дошкольного возраста с общим недоразвитием речи (ОНР)</vt:lpstr>
      <vt:lpstr>  Цель работы – обосновать и апробировать направления работы по  формированию связного высказывания детей старшего дошкольного возраста с ОНР. </vt:lpstr>
      <vt:lpstr>Объект - процесс формирования связного высказывания детей старшего дошкольного возраста с ОНР.  </vt:lpstr>
      <vt:lpstr>Задачи исследования</vt:lpstr>
      <vt:lpstr>Слайд 5</vt:lpstr>
      <vt:lpstr>Общее недоразвитие речи (ОНР) – нарушение формирования всех сторон речи (звуковой, лексико-грамматической, семантической) при различных сложных речевых расстройствах у детей с нормальным интеллектом и полноценным слухом.</vt:lpstr>
      <vt:lpstr>Связная  речь -это смысловое развернутое высказывание (ряд логически сочетающихся предложений, обеспечивающее общение и взаимопонимание.   Умение ребенка излагать свои мысли живо, последовательно.</vt:lpstr>
      <vt:lpstr>Этапы работы</vt:lpstr>
      <vt:lpstr>Результаты констатирующего  эксперимента  Результаты исследования по методикам № 1- с опорой на серию сюжетных картинок и №2 - с опорой на сюжетную картинку</vt:lpstr>
      <vt:lpstr> Результаты исследования по методике №3 – исследование умения составлять рассказ </vt:lpstr>
      <vt:lpstr>                   Результаты исследования по методике №4 -исследование умения составлять пересказ  </vt:lpstr>
      <vt:lpstr>Цель формирующего эксперимента– формирование связной речи у детей старшего дошкольного возраста с ОН Р III уровня</vt:lpstr>
      <vt:lpstr>Слайд 13</vt:lpstr>
      <vt:lpstr> Методы работы </vt:lpstr>
      <vt:lpstr>              </vt:lpstr>
      <vt:lpstr>В процессе логопедической работы по формированию  связной речи у старших до школьников с ОНР (III уровень) использовались следующие образовательные области по ФГОС</vt:lpstr>
      <vt:lpstr>Результаты констатирующего эксперимента</vt:lpstr>
      <vt:lpstr> В ходе проделанной работы, были сделаны следующие выводы: 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связного высказывания детей старшего дошкольного возраста с общим недоразвитием речи (ОНР)</dc:title>
  <dc:creator>Хозяйка</dc:creator>
  <cp:lastModifiedBy>Хозяйка</cp:lastModifiedBy>
  <cp:revision>47</cp:revision>
  <dcterms:created xsi:type="dcterms:W3CDTF">2019-06-16T01:16:00Z</dcterms:created>
  <dcterms:modified xsi:type="dcterms:W3CDTF">2019-06-18T06:32:23Z</dcterms:modified>
</cp:coreProperties>
</file>