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74" r:id="rId10"/>
    <p:sldId id="275" r:id="rId11"/>
    <p:sldId id="311" r:id="rId12"/>
    <p:sldId id="308" r:id="rId13"/>
    <p:sldId id="306" r:id="rId14"/>
    <p:sldId id="321" r:id="rId15"/>
    <p:sldId id="320" r:id="rId16"/>
    <p:sldId id="319" r:id="rId17"/>
    <p:sldId id="318" r:id="rId18"/>
    <p:sldId id="317" r:id="rId19"/>
    <p:sldId id="325" r:id="rId20"/>
    <p:sldId id="324" r:id="rId21"/>
    <p:sldId id="323" r:id="rId22"/>
    <p:sldId id="326" r:id="rId23"/>
    <p:sldId id="328" r:id="rId24"/>
    <p:sldId id="316" r:id="rId25"/>
    <p:sldId id="327" r:id="rId26"/>
    <p:sldId id="32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99" autoAdjust="0"/>
  </p:normalViewPr>
  <p:slideViewPr>
    <p:cSldViewPr>
      <p:cViewPr varScale="1">
        <p:scale>
          <a:sx n="100" d="100"/>
          <a:sy n="100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0952368382531155E-2"/>
          <c:y val="0.13619175602153838"/>
          <c:w val="0.6205392602689106"/>
          <c:h val="0.831215879503905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Предлежания плода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чисто ягодичное </c:v>
                </c:pt>
                <c:pt idx="1">
                  <c:v>смешанное ягодичное</c:v>
                </c:pt>
                <c:pt idx="2">
                  <c:v>ножное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0.68000000000000071</c:v>
                </c:pt>
                <c:pt idx="1">
                  <c:v>0.22000000000000011</c:v>
                </c:pt>
                <c:pt idx="2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Осложнения: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879902528245403E-2"/>
          <c:y val="0.14082131106299786"/>
          <c:w val="0.45261666061253086"/>
          <c:h val="0.64115020261066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4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раннее излитие околоплодных вод: 7 чел</c:v>
                </c:pt>
                <c:pt idx="1">
                  <c:v>слабость родовой деятельности: 4 чел</c:v>
                </c:pt>
                <c:pt idx="2">
                  <c:v>ПОНРП: 1 чел</c:v>
                </c:pt>
                <c:pt idx="3">
                  <c:v>гипоксия плода: 9 случаев</c:v>
                </c:pt>
                <c:pt idx="4">
                  <c:v>запрокидывание ручек: 6 чел</c:v>
                </c:pt>
                <c:pt idx="5">
                  <c:v>преждевременные роды: 3 чел</c:v>
                </c:pt>
                <c:pt idx="6">
                  <c:v>выпадение петель пуповины: 1 случай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5.5000000000000007E-2</c:v>
                </c:pt>
                <c:pt idx="1">
                  <c:v>3.1000000000000003E-2</c:v>
                </c:pt>
                <c:pt idx="2">
                  <c:v>2.1000000000000005E-2</c:v>
                </c:pt>
                <c:pt idx="3" formatCode="0%">
                  <c:v>7.0000000000000021E-2</c:v>
                </c:pt>
                <c:pt idx="4">
                  <c:v>4.7000000000000007E-2</c:v>
                </c:pt>
                <c:pt idx="5">
                  <c:v>2.3E-2</c:v>
                </c:pt>
                <c:pt idx="6">
                  <c:v>7.000000000000001E-3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25518056615351"/>
          <c:y val="0.1420753380200874"/>
          <c:w val="0.324842235799913"/>
          <c:h val="0.573233470740141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184579827489848E-2"/>
          <c:y val="0.13299057240376588"/>
          <c:w val="0.6255514433752779"/>
          <c:h val="0.8351831457853295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год</c:v>
                </c:pt>
              </c:strCache>
            </c:strRef>
          </c:tx>
          <c:explosion val="25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всего: 1941 родов</c:v>
                </c:pt>
                <c:pt idx="1">
                  <c:v>тазовое предлежание: 47 случаев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0.97600000000000009</c:v>
                </c:pt>
                <c:pt idx="1">
                  <c:v>2.4E-2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всего: 1916 родов</c:v>
                </c:pt>
                <c:pt idx="1">
                  <c:v>тазовые предлежания: 44 случая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2.1999999999999999E-2</c:v>
                </c:pt>
                <c:pt idx="1">
                  <c:v>0.97800000000000009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 за январь-ноябрь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всего: 1577 родов</c:v>
                </c:pt>
                <c:pt idx="1">
                  <c:v>тазовое предлежание: 36 случаев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2.1999999999999999E-2</c:v>
                </c:pt>
                <c:pt idx="1">
                  <c:v>0.97800000000000009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30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от 19 до 25 лет</c:v>
                </c:pt>
                <c:pt idx="1">
                  <c:v>от 26 до 33 лет</c:v>
                </c:pt>
                <c:pt idx="2">
                  <c:v>старше 35 лет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30</c:v>
                </c:pt>
                <c:pt idx="1">
                  <c:v>70</c:v>
                </c:pt>
                <c:pt idx="2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0377216"/>
        <c:axId val="150378752"/>
        <c:axId val="0"/>
      </c:bar3DChart>
      <c:catAx>
        <c:axId val="150377216"/>
        <c:scaling>
          <c:orientation val="minMax"/>
        </c:scaling>
        <c:delete val="0"/>
        <c:axPos val="l"/>
        <c:majorTickMark val="out"/>
        <c:minorTickMark val="none"/>
        <c:tickLblPos val="nextTo"/>
        <c:crossAx val="150378752"/>
        <c:crosses val="autoZero"/>
        <c:auto val="1"/>
        <c:lblAlgn val="ctr"/>
        <c:lblOffset val="100"/>
        <c:noMultiLvlLbl val="0"/>
      </c:catAx>
      <c:valAx>
        <c:axId val="1503787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0377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первородящие</c:v>
                </c:pt>
                <c:pt idx="1">
                  <c:v>повторнородящие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0.23</c:v>
                </c:pt>
                <c:pt idx="1">
                  <c:v>0.77000000000000013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чисто ягодичное предлежание: 82</c:v>
                </c:pt>
                <c:pt idx="1">
                  <c:v>смешанное предлежание: 33 </c:v>
                </c:pt>
                <c:pt idx="2">
                  <c:v>ножное предлежание: 12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0.64500000000000013</c:v>
                </c:pt>
                <c:pt idx="1">
                  <c:v>0.25900000000000001</c:v>
                </c:pt>
                <c:pt idx="2">
                  <c:v>9.4000000000000014E-2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многоводие: 27</c:v>
                </c:pt>
                <c:pt idx="1">
                  <c:v>седловидная матка: 22</c:v>
                </c:pt>
                <c:pt idx="2">
                  <c:v>двурогая матка: 17</c:v>
                </c:pt>
                <c:pt idx="3">
                  <c:v>миома матки: 11</c:v>
                </c:pt>
                <c:pt idx="4">
                  <c:v>узкий таз: 24</c:v>
                </c:pt>
                <c:pt idx="5">
                  <c:v>многоплодная беременность: 9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0.21200000000000002</c:v>
                </c:pt>
                <c:pt idx="1">
                  <c:v>0.17300000000000001</c:v>
                </c:pt>
                <c:pt idx="2">
                  <c:v>0.13300000000000001</c:v>
                </c:pt>
                <c:pt idx="3">
                  <c:v>8.6000000000000021E-2</c:v>
                </c:pt>
                <c:pt idx="4">
                  <c:v>0.18800000000000003</c:v>
                </c:pt>
                <c:pt idx="5" formatCode="0%">
                  <c:v>7.0000000000000021E-2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37 недель: 77 чел</c:v>
                </c:pt>
                <c:pt idx="1">
                  <c:v>38 недель: 30 чел</c:v>
                </c:pt>
                <c:pt idx="2">
                  <c:v>39 недель: 14 чел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77</c:v>
                </c:pt>
                <c:pt idx="1">
                  <c:v>30</c:v>
                </c:pt>
                <c:pt idx="2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5810688"/>
        <c:axId val="115812224"/>
        <c:axId val="0"/>
      </c:bar3DChart>
      <c:catAx>
        <c:axId val="115810688"/>
        <c:scaling>
          <c:orientation val="minMax"/>
        </c:scaling>
        <c:delete val="0"/>
        <c:axPos val="l"/>
        <c:majorTickMark val="out"/>
        <c:minorTickMark val="none"/>
        <c:tickLblPos val="nextTo"/>
        <c:crossAx val="115812224"/>
        <c:crosses val="autoZero"/>
        <c:auto val="1"/>
        <c:lblAlgn val="ctr"/>
        <c:lblOffset val="100"/>
        <c:noMultiLvlLbl val="0"/>
      </c:catAx>
      <c:valAx>
        <c:axId val="1158122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15810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B2F49E-C6FB-44BA-B53E-E4368955E842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4D6F37-1D28-4E89-B9A1-8FDB02237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1628800"/>
            <a:ext cx="7776864" cy="4248472"/>
          </a:xfrm>
        </p:spPr>
        <p:txBody>
          <a:bodyPr>
            <a:normAutofit/>
          </a:bodyPr>
          <a:lstStyle/>
          <a:p>
            <a:pPr algn="ctr"/>
            <a:r>
              <a:rPr lang="ru-RU" sz="3200" smtClean="0">
                <a:solidFill>
                  <a:schemeClr val="tx1"/>
                </a:solidFill>
              </a:rPr>
              <a:t>Презентация </a:t>
            </a:r>
            <a:r>
              <a:rPr lang="ru-RU" sz="3200" smtClean="0">
                <a:solidFill>
                  <a:schemeClr val="tx1"/>
                </a:solidFill>
              </a:rPr>
              <a:t>научно-практической </a:t>
            </a:r>
            <a:r>
              <a:rPr lang="ru-RU" sz="3200" dirty="0" smtClean="0">
                <a:solidFill>
                  <a:schemeClr val="tx1"/>
                </a:solidFill>
              </a:rPr>
              <a:t>конференции «Тазовые </a:t>
            </a:r>
            <a:r>
              <a:rPr lang="ru-RU" sz="3200" dirty="0" err="1" smtClean="0">
                <a:solidFill>
                  <a:schemeClr val="tx1"/>
                </a:solidFill>
              </a:rPr>
              <a:t>предлежания</a:t>
            </a:r>
            <a:r>
              <a:rPr lang="ru-RU" sz="3200" dirty="0" smtClean="0">
                <a:solidFill>
                  <a:schemeClr val="tx1"/>
                </a:solidFill>
              </a:rPr>
              <a:t> плода. Анализ по родильному отделению г. Дербента за 2015-2017 </a:t>
            </a:r>
            <a:r>
              <a:rPr lang="ru-RU" sz="3200" dirty="0" err="1" smtClean="0">
                <a:solidFill>
                  <a:schemeClr val="tx1"/>
                </a:solidFill>
              </a:rPr>
              <a:t>г.г</a:t>
            </a:r>
            <a:r>
              <a:rPr lang="ru-RU" sz="3200" dirty="0" smtClean="0">
                <a:solidFill>
                  <a:schemeClr val="tx1"/>
                </a:solidFill>
              </a:rPr>
              <a:t>.»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                               </a:t>
            </a:r>
            <a:r>
              <a:rPr lang="ru-RU" sz="1400" dirty="0" err="1" smtClean="0">
                <a:solidFill>
                  <a:schemeClr val="tx1"/>
                </a:solidFill>
              </a:rPr>
              <a:t>Преподаватель:Омарова</a:t>
            </a:r>
            <a:r>
              <a:rPr lang="ru-RU" sz="1400" dirty="0" smtClean="0">
                <a:solidFill>
                  <a:schemeClr val="tx1"/>
                </a:solidFill>
              </a:rPr>
              <a:t> Р.Г.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358246" cy="15001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Министерство здравоохранения РД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ГБПОУ РД «Дербентский медицинский колледж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им. </a:t>
            </a:r>
            <a:r>
              <a:rPr lang="ru-RU" dirty="0" err="1" smtClean="0">
                <a:solidFill>
                  <a:schemeClr val="tx1"/>
                </a:solidFill>
              </a:rPr>
              <a:t>Г.А.Илизарова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8572560" cy="6429420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51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ВЕДЕНИЕ РОДОВ:</a:t>
            </a:r>
          </a:p>
          <a:p>
            <a:pPr marL="0" indent="5365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900" dirty="0" smtClean="0">
                <a:latin typeface="Times New Roman" pitchFamily="18" charset="0"/>
                <a:ea typeface="Calibri"/>
                <a:cs typeface="Times New Roman" pitchFamily="18" charset="0"/>
              </a:rPr>
              <a:t>Желательно спонтанное начало родов. Роды ведутся под </a:t>
            </a:r>
            <a:r>
              <a:rPr lang="ru-RU" sz="29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кардиомониторным</a:t>
            </a:r>
            <a:r>
              <a:rPr lang="ru-RU" sz="2900" dirty="0" smtClean="0">
                <a:latin typeface="Times New Roman" pitchFamily="18" charset="0"/>
                <a:ea typeface="Calibri"/>
                <a:cs typeface="Times New Roman" pitchFamily="18" charset="0"/>
              </a:rPr>
              <a:t> наблюдением: следят за сердцебиением плода и родовой деятельностью, с </a:t>
            </a:r>
            <a:r>
              <a:rPr lang="ru-RU" sz="29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партограммой</a:t>
            </a:r>
            <a:r>
              <a:rPr lang="ru-RU" sz="2900" dirty="0" smtClean="0">
                <a:latin typeface="Times New Roman" pitchFamily="18" charset="0"/>
                <a:ea typeface="Calibri"/>
                <a:cs typeface="Times New Roman" pitchFamily="18" charset="0"/>
              </a:rPr>
              <a:t>. С целью профилактики раннего излития вод роженица лежит на боку, соответственно позиции, соблюдая постельный режим.</a:t>
            </a:r>
          </a:p>
          <a:p>
            <a:pPr marL="0" indent="5365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9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5365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9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5365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9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5365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9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5365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9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5365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9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5365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9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5365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9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363538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9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При открытии зева на 3-4см проводится обезболивание родов. Можно </a:t>
            </a:r>
            <a:r>
              <a:rPr lang="ru-RU" sz="29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промедол</a:t>
            </a:r>
            <a:r>
              <a:rPr lang="ru-RU" sz="2900" dirty="0" smtClean="0">
                <a:latin typeface="Times New Roman" pitchFamily="18" charset="0"/>
                <a:ea typeface="Calibri"/>
                <a:cs typeface="Times New Roman" pitchFamily="18" charset="0"/>
              </a:rPr>
              <a:t> 2%-1мл в/м и вводятся с/л. Проводится профилактика в/у гипоксии плода.</a:t>
            </a:r>
          </a:p>
          <a:p>
            <a:endParaRPr lang="ru-RU" sz="2900" dirty="0"/>
          </a:p>
        </p:txBody>
      </p:sp>
      <p:pic>
        <p:nvPicPr>
          <p:cNvPr id="13314" name="Picture 2" descr="F:\estestvennye-ro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7959753" cy="29987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01122" cy="6429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Практическая часть конференции:</a:t>
            </a:r>
            <a:endParaRPr lang="ru-RU" sz="9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72560" cy="6357958"/>
          </a:xfrm>
        </p:spPr>
        <p:txBody>
          <a:bodyPr/>
          <a:lstStyle/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важным в деятельности акушерки является своевременная диагностика тазового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предлежания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плода, проведение мероприятий по исправлению неправильного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предлежания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плода при отсутствии противопоказаний, ранняя дородовая госпитализация в акушерский стационар и адекватное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родоразрешение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картинки к презентации 2\d67a3dc705bdfb1b03ab4d4f4d1f31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7858180" cy="40225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01122" cy="6429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Показатели выявления тазовых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предлежаний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161143" y="1347318"/>
          <a:ext cx="6619900" cy="4389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313" y="214313"/>
          <a:ext cx="8501091" cy="642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313" y="214313"/>
          <a:ext cx="8572529" cy="642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Распределение по возрастным категориям: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928662" y="1071546"/>
          <a:ext cx="7119966" cy="5032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715436" cy="6429420"/>
          </a:xfrm>
        </p:spPr>
        <p:txBody>
          <a:bodyPr/>
          <a:lstStyle/>
          <a:p>
            <a:pPr marL="0" indent="5365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репродуктивной функции выявил, что 29 женщин – первородящие, в %-м соотношении это составило 23% и 98 женщин – повторнородящие, что составило 77%.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57290" y="18573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313" y="214313"/>
          <a:ext cx="8501091" cy="642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639080" cy="4286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Предрасполагающие факторы: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428625"/>
          <a:ext cx="8572529" cy="642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8429684" cy="6429420"/>
          </a:xfrm>
        </p:spPr>
        <p:txBody>
          <a:bodyPr>
            <a:normAutofit fontScale="85000" lnSpcReduction="10000"/>
          </a:bodyPr>
          <a:lstStyle/>
          <a:p>
            <a:pPr marL="273050" indent="-27305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36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Актуальность проблемы</a:t>
            </a:r>
            <a:endParaRPr lang="ru-RU" sz="3600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9388" indent="539750" algn="just">
              <a:lnSpc>
                <a:spcPct val="150000"/>
              </a:lnSpc>
              <a:spcAft>
                <a:spcPts val="1000"/>
              </a:spcAft>
              <a:buNone/>
              <a:tabLst>
                <a:tab pos="7629525" algn="l"/>
              </a:tabLs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9388" indent="539750" algn="just">
              <a:lnSpc>
                <a:spcPct val="150000"/>
              </a:lnSpc>
              <a:spcAft>
                <a:spcPts val="1000"/>
              </a:spcAft>
              <a:buNone/>
              <a:tabLst>
                <a:tab pos="7629525" algn="l"/>
              </a:tabLs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9388" indent="539750" algn="just">
              <a:lnSpc>
                <a:spcPct val="150000"/>
              </a:lnSpc>
              <a:spcAft>
                <a:spcPts val="1000"/>
              </a:spcAft>
              <a:buNone/>
              <a:tabLst>
                <a:tab pos="7629525" algn="l"/>
              </a:tabLs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9388" indent="539750" algn="just">
              <a:lnSpc>
                <a:spcPct val="150000"/>
              </a:lnSpc>
              <a:spcAft>
                <a:spcPts val="1000"/>
              </a:spcAft>
              <a:buNone/>
              <a:tabLst>
                <a:tab pos="7629525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Интерес к проблеме тазового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плода прогрессивно растет. Долгое время дискутировался вопрос о том, относятся ли роды в тазовом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предлежании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к физиологическим или патологическим. Сейчас этот вопрос решен однозначно. Большое число осложнений при беременности и в родах, травмы плода, связанные в том числе с ручными пособиями при извлечении плечевого пояса и головки, диктует необходимость относить тазовые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плода к патологии. 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Gde-vzyat-za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000108"/>
            <a:ext cx="4143404" cy="2120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72560" cy="6429420"/>
          </a:xfrm>
        </p:spPr>
        <p:txBody>
          <a:bodyPr/>
          <a:lstStyle/>
          <a:p>
            <a:pPr marL="0" indent="53657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95% беременных были заблаговременно госпитализированы в акушерский стационар для оценки акушерской ситуации и решения вопроса о способе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родоразрешения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85852" y="207167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929851" cy="7572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01122" cy="6429420"/>
          </a:xfrm>
        </p:spPr>
        <p:txBody>
          <a:bodyPr>
            <a:normAutofit/>
          </a:bodyPr>
          <a:lstStyle/>
          <a:p>
            <a:pPr marL="0" indent="536575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34  беременных(26,7%)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родоразрешились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самостоятельно. Им было оказано пособие по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Цовьянову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18 из них была проведена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эпизиотомия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93 беременных (73,2%)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родоразрешились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операцией кесарево сечение.</a:t>
            </a:r>
          </a:p>
          <a:p>
            <a:pPr marL="0" indent="536575"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6575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Показанием к операции кесарева сечения была сопутствующая акушерская патология: преждевременная отслойка нормально расположенной плаценты у 1 женщины (0,7%), узкий таз у 24 женщин (18,8%), рубец на матке у 37 беременных (29,1%), крупный плод у 31 беременной (24,4%).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72560" cy="6429420"/>
          </a:xfrm>
        </p:spPr>
        <p:txBody>
          <a:bodyPr>
            <a:normAutofit lnSpcReduction="10000"/>
          </a:bodyPr>
          <a:lstStyle/>
          <a:p>
            <a:pPr marL="0" indent="5365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проведении самостоятельных родов для профилактики раннего отхождения околоплодных вод у 34 беременных в 1 периоде соблюдался постельный режим на боку, а также тщательно контролировалось состояние плода и осуществлялся контроль родовой деятельности, проводилась профилактика гипоксии в родах.</a:t>
            </a:r>
          </a:p>
          <a:p>
            <a:pPr marL="0" indent="5365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2 периоде контролировалось сердцебиение плода и родовая деятельность. Для ускорения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родоразрешения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проводилась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эпизиотомия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капельное введение раствора окситоцина в начале 2 периода. Для предупреждения спазма маточного зева после прорезывания ягодиц вводили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спазмолитик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5365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период протекал без осложнений. В раннем послеродовом периоде был проведен осмотр мягких родовых путей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ушивание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раны после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эпизиотомии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послеродовом периоде проводилась обработка швов. Швы с промежности сняли на 5-е сутки, осложнений не было.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715436" cy="6429420"/>
          </a:xfrm>
        </p:spPr>
        <p:txBody>
          <a:bodyPr/>
          <a:lstStyle/>
          <a:p>
            <a:pPr marL="0" indent="5365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Родильницы после самостоятельных родов были выписаны вместе с ребенком на 5-е сутки, а после кесарева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сеченмя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8-9 сутки в удовлетворительном состоянии, под дальнейшее наблюдение в женской консультации, за исключением одного случая- ребенок переведен на 2 этап выхаживания.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D:\картинки к презентации 2\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214554"/>
            <a:ext cx="6715172" cy="447678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01122" cy="6429420"/>
          </a:xfrm>
        </p:spPr>
        <p:txBody>
          <a:bodyPr>
            <a:normAutofit/>
          </a:bodyPr>
          <a:lstStyle/>
          <a:p>
            <a:pPr marL="0" indent="536575"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ходе проведенного исследования были сделаны следующие выводы:</a:t>
            </a:r>
          </a:p>
          <a:p>
            <a:pPr marL="0" indent="536575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Среди беременных с тазовым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предлежанием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преобладают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повторнобеременные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женщины, что составило 77%;</a:t>
            </a:r>
          </a:p>
          <a:p>
            <a:pPr marL="0" indent="536575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Чаще встречалось чисто ягодичное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предлежание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64,5% случаях.  Среди причин тазового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предлежания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были выявлены многоводие, узкий таз, аномалии развития матки, рубец на матке.</a:t>
            </a:r>
          </a:p>
          <a:p>
            <a:pPr marL="0" indent="536575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95% беременных с тазовым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предлежанием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была ранняя дородовая госпитализация в акушерский стационар в 37-39 недель.</a:t>
            </a:r>
          </a:p>
          <a:p>
            <a:pPr marL="0" indent="536575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73,2% случаях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родоразрешение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проводилось операцией кесарево сечение, так как была сопутствующая акушерская патология.</a:t>
            </a:r>
          </a:p>
          <a:p>
            <a:pPr marL="0" indent="53657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8286808" cy="51880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14290"/>
            <a:ext cx="7786742" cy="6259662"/>
          </a:xfrm>
        </p:spPr>
        <p:txBody>
          <a:bodyPr/>
          <a:lstStyle/>
          <a:p>
            <a:pPr marL="0" indent="360363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Тазовое </a:t>
            </a:r>
            <a:r>
              <a:rPr lang="ru-RU" sz="28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предлежание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это продольное расположение плода, при котором тазовый конец предлежит ко входу в малый таз.</a:t>
            </a:r>
            <a:endParaRPr lang="ru-RU" sz="2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картинки к конференции\Ct7Zh15B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14554"/>
            <a:ext cx="7215238" cy="43666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620688"/>
            <a:ext cx="8318728" cy="6237312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  <a:buNone/>
            </a:pPr>
            <a:endParaRPr lang="ru-RU" sz="4000" b="1" i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Классификация</a:t>
            </a:r>
            <a:endParaRPr lang="ru-RU" sz="4000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38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Ягодичные </a:t>
            </a:r>
            <a:r>
              <a:rPr lang="ru-RU" sz="3800" i="1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предлежания</a:t>
            </a:r>
            <a:r>
              <a:rPr lang="ru-RU" sz="38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(</a:t>
            </a:r>
            <a:r>
              <a:rPr lang="ru-RU" sz="3800" i="1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сгибательные</a:t>
            </a:r>
            <a:r>
              <a:rPr lang="ru-RU" sz="38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ru-RU" sz="3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 Чисто ягодичное </a:t>
            </a:r>
            <a:r>
              <a:rPr lang="ru-RU" sz="2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предлежание</a:t>
            </a: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- ко входу в таз предлежат ягодицы, ножки согнуты в тазобедренных суставах, разогнуты в коленных и удерживают ручки на груди, головка прижата к груди.</a:t>
            </a:r>
            <a:endParaRPr lang="ru-RU" sz="26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 Смешанное ягодичное </a:t>
            </a:r>
            <a:r>
              <a:rPr lang="ru-RU" sz="2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предлежание</a:t>
            </a: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- ко входу в таз предлежат ягодицы и одна или две стопы.</a:t>
            </a:r>
            <a:endParaRPr lang="ru-RU" sz="26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00438"/>
            <a:ext cx="7358114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7858180" cy="64294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Ножные </a:t>
            </a:r>
            <a:r>
              <a:rPr lang="ru-RU" i="1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предлежания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(разгибательные)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 Неполное ножное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предлежание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- ко входу в таз предлежит одна ножка.</a:t>
            </a:r>
            <a:endParaRPr lang="ru-RU" sz="16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 Полное ножное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предлежание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- предлежат обе ножки.</a:t>
            </a:r>
            <a:endParaRPr lang="ru-RU" sz="16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 Коленное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предлежание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(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встречатся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крайне редко, в родах переходит в ножное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предлежание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).</a:t>
            </a:r>
            <a:endParaRPr lang="ru-RU" sz="16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9" name="Picture 3" descr="F:\predlegani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86124"/>
            <a:ext cx="4786346" cy="3143272"/>
          </a:xfrm>
          <a:prstGeom prst="rect">
            <a:avLst/>
          </a:prstGeom>
          <a:noFill/>
        </p:spPr>
      </p:pic>
      <p:pic>
        <p:nvPicPr>
          <p:cNvPr id="4100" name="Picture 4" descr="F:\Kolennoe-polno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429000"/>
            <a:ext cx="2143140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0"/>
            <a:ext cx="8572560" cy="6473952"/>
          </a:xfrm>
        </p:spPr>
        <p:txBody>
          <a:bodyPr/>
          <a:lstStyle/>
          <a:p>
            <a:pPr marL="0" indent="539750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Наиболее часто встречается чисто ягодичное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предлежание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(60-68%), реже - смешанное ягодичное (20-25%) и ножное (10-13%). Нередко в родах наблюдается переход одного тазового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предлежания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 другое. </a:t>
            </a:r>
            <a:endParaRPr lang="ru-RU" sz="2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57290" y="2285992"/>
          <a:ext cx="666750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8501122" cy="6429420"/>
          </a:xfrm>
        </p:spPr>
        <p:txBody>
          <a:bodyPr>
            <a:normAutofit/>
          </a:bodyPr>
          <a:lstStyle/>
          <a:p>
            <a:pPr marL="0" indent="711200">
              <a:buNone/>
            </a:pP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Диагностика сложна при сочетании тазового </a:t>
            </a:r>
            <a:r>
              <a:rPr lang="ru-RU" sz="28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предлежания</a:t>
            </a: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 с ожирением, многоплодием, опухолями матки, анэнцефалией и при выраженном напряжении передней брюшной стенки. 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F:\Diagnostika-beremenny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8429684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14290"/>
            <a:ext cx="8429684" cy="6429420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33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Диагноз ставится: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  <a:tabLst>
                <a:tab pos="213360" algn="l"/>
                <a:tab pos="2505075" algn="l"/>
              </a:tabLst>
            </a:pP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На основании приёмов Леопольда.  Высокое стояние дна матки, связанное с расположением тазового конца плода над входом в малый таз. Существует дополнительный приём одновременной пальпации двумя руками в области дна и над входом.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  <a:tabLst>
                <a:tab pos="213360" algn="l"/>
                <a:tab pos="2505075" algn="l"/>
              </a:tabLst>
            </a:pP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При аускультации – сердцебиение плода выше пупка.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  <a:tabLst>
                <a:tab pos="213360" algn="l"/>
                <a:tab pos="2505075" algn="l"/>
              </a:tabLst>
            </a:pP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ЭКГ.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  <a:tabLst>
                <a:tab pos="213360" algn="l"/>
                <a:tab pos="2505075" algn="l"/>
              </a:tabLst>
            </a:pP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УЗИ, при нём также оцениваются масса плода и степень разгибания головки, локализацию плаценты, каково расположение пуповины.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  <a:tabLst>
                <a:tab pos="213360" algn="l"/>
                <a:tab pos="2505075" algn="l"/>
              </a:tabLst>
            </a:pPr>
            <a:r>
              <a:rPr lang="ru-RU" sz="26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Амниоскопия</a:t>
            </a: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 определяются характер вод, вид, </a:t>
            </a:r>
            <a:r>
              <a:rPr lang="ru-RU" sz="26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предлежание</a:t>
            </a: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  <a:tabLst>
                <a:tab pos="213360" algn="l"/>
                <a:tab pos="2505075" algn="l"/>
              </a:tabLst>
            </a:pP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Влагалищное исследование.</a:t>
            </a:r>
          </a:p>
          <a:p>
            <a:pPr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2852"/>
            <a:ext cx="8715436" cy="6715148"/>
          </a:xfrm>
        </p:spPr>
        <p:txBody>
          <a:bodyPr numCol="2"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Показания к операции                                  кесарево сечение 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1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 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Возраст старше 30 лет.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2. Выраженные нарушения жирового обмена.</a:t>
            </a:r>
          </a:p>
          <a:p>
            <a:pPr marL="174625" indent="-174625" defTabSz="989013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  <a:tab pos="3671888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3. Тяжёлые формы </a:t>
            </a:r>
            <a:r>
              <a:rPr lang="ru-RU" sz="2000" dirty="0" err="1" smtClean="0">
                <a:latin typeface="Calibri"/>
                <a:ea typeface="Calibri"/>
                <a:cs typeface="Times New Roman"/>
              </a:rPr>
              <a:t>гестозов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4. </a:t>
            </a:r>
            <a:r>
              <a:rPr lang="ru-RU" sz="2000" dirty="0" err="1" smtClean="0">
                <a:latin typeface="Calibri"/>
                <a:ea typeface="Calibri"/>
                <a:cs typeface="Times New Roman"/>
              </a:rPr>
              <a:t>Экстрагенитальные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заболевания , требующие выключения потуг;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5. Анатомически узкий таз.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6. Вес плода больше 3600г и меньше 1500г.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7. Гипотрофия плода 2-3степени.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8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. Признаки гипоксии плода.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marL="533400" indent="-3587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marL="533400" indent="-3587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9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. Резус-конфликтная беременность.</a:t>
            </a:r>
          </a:p>
          <a:p>
            <a:pPr marL="533400" indent="-3587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10. Переношенная беременность.</a:t>
            </a:r>
          </a:p>
          <a:p>
            <a:pPr marL="533400" indent="-3587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11. Ножное </a:t>
            </a:r>
            <a:r>
              <a:rPr lang="ru-RU" sz="2000" dirty="0" err="1" smtClean="0">
                <a:latin typeface="Calibri"/>
                <a:ea typeface="Calibri"/>
                <a:cs typeface="Times New Roman"/>
              </a:rPr>
              <a:t>предлежание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.</a:t>
            </a:r>
          </a:p>
          <a:p>
            <a:pPr marL="533400" indent="-3587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12. Тазовое </a:t>
            </a:r>
            <a:r>
              <a:rPr lang="ru-RU" sz="2000" dirty="0" err="1" smtClean="0">
                <a:latin typeface="Calibri"/>
                <a:ea typeface="Calibri"/>
                <a:cs typeface="Times New Roman"/>
              </a:rPr>
              <a:t>предлежание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1-го плода при многоплодии.</a:t>
            </a:r>
          </a:p>
          <a:p>
            <a:pPr marL="533400" indent="-3587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13. В анамнезе первичное бесплодие, ЭКО.</a:t>
            </a:r>
          </a:p>
          <a:p>
            <a:pPr marL="533400" indent="-3587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14. Наличие рубца на матке.</a:t>
            </a:r>
          </a:p>
          <a:p>
            <a:pPr marL="533400" indent="-358775">
              <a:lnSpc>
                <a:spcPct val="115000"/>
              </a:lnSpc>
              <a:spcAft>
                <a:spcPts val="1000"/>
              </a:spcAft>
              <a:buNone/>
              <a:tabLst>
                <a:tab pos="2505075" algn="l"/>
              </a:tabLs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17. Настойчивое желание женщины.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659</TotalTime>
  <Words>893</Words>
  <Application>Microsoft Office PowerPoint</Application>
  <PresentationFormat>Экран (4:3)</PresentationFormat>
  <Paragraphs>101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Презентация научно-практической конференции «Тазовые предлежания плода. Анализ по родильному отделению г. Дербента за 2015-2017 г.г.»                                 Преподаватель:Омарова Р.Г.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Предрасполагающие факторы: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тимур</cp:lastModifiedBy>
  <cp:revision>67</cp:revision>
  <dcterms:created xsi:type="dcterms:W3CDTF">2017-12-13T14:55:50Z</dcterms:created>
  <dcterms:modified xsi:type="dcterms:W3CDTF">2019-03-11T11:25:20Z</dcterms:modified>
</cp:coreProperties>
</file>