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0" r:id="rId4"/>
    <p:sldId id="261" r:id="rId5"/>
    <p:sldId id="264" r:id="rId6"/>
    <p:sldId id="262" r:id="rId7"/>
    <p:sldId id="265" r:id="rId8"/>
    <p:sldId id="266" r:id="rId9"/>
    <p:sldId id="271" r:id="rId10"/>
    <p:sldId id="272" r:id="rId11"/>
    <p:sldId id="263" r:id="rId12"/>
    <p:sldId id="274" r:id="rId13"/>
    <p:sldId id="273" r:id="rId14"/>
    <p:sldId id="267" r:id="rId15"/>
    <p:sldId id="268" r:id="rId16"/>
    <p:sldId id="259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430FCB0-0668-4415-87C8-E04A08462AB3}" type="doc">
      <dgm:prSet loTypeId="urn:microsoft.com/office/officeart/2005/8/layout/hierarchy6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FD1EBB91-5785-42BF-8FF7-484E66FFDA4A}">
      <dgm:prSet phldrT="[Текст]" custT="1"/>
      <dgm:spPr>
        <a:solidFill>
          <a:schemeClr val="accent5">
            <a:lumMod val="75000"/>
          </a:schemeClr>
        </a:solidFill>
      </dgm:spPr>
      <dgm:t>
        <a:bodyPr/>
        <a:lstStyle/>
        <a:p>
          <a:endParaRPr lang="ru-RU" sz="3200" dirty="0" smtClean="0"/>
        </a:p>
        <a:p>
          <a:r>
            <a:rPr lang="ru-RU" sz="3200" dirty="0" smtClean="0"/>
            <a:t>Инклюзивные  технологии</a:t>
          </a:r>
        </a:p>
        <a:p>
          <a:r>
            <a:rPr lang="ru-RU" sz="1100" dirty="0" smtClean="0"/>
            <a:t>Борисова Н. В. – кандидат педагогических наук, профессор</a:t>
          </a:r>
        </a:p>
        <a:p>
          <a:endParaRPr lang="ru-RU" sz="1100" dirty="0" smtClean="0"/>
        </a:p>
        <a:p>
          <a:endParaRPr lang="ru-RU" sz="1100" dirty="0" smtClean="0"/>
        </a:p>
        <a:p>
          <a:endParaRPr lang="ru-RU" sz="1100" dirty="0"/>
        </a:p>
      </dgm:t>
    </dgm:pt>
    <dgm:pt modelId="{FF1503FD-5EB8-4C3D-91E5-D8022C619412}" type="parTrans" cxnId="{BF146C64-EC29-4070-AF6B-53AA2546840D}">
      <dgm:prSet/>
      <dgm:spPr/>
      <dgm:t>
        <a:bodyPr/>
        <a:lstStyle/>
        <a:p>
          <a:endParaRPr lang="ru-RU"/>
        </a:p>
      </dgm:t>
    </dgm:pt>
    <dgm:pt modelId="{D23A7B5E-E964-4A4E-8607-4E76E9CF9626}" type="sibTrans" cxnId="{BF146C64-EC29-4070-AF6B-53AA2546840D}">
      <dgm:prSet/>
      <dgm:spPr/>
      <dgm:t>
        <a:bodyPr/>
        <a:lstStyle/>
        <a:p>
          <a:endParaRPr lang="ru-RU"/>
        </a:p>
      </dgm:t>
    </dgm:pt>
    <dgm:pt modelId="{34680373-A904-4887-A8DE-A2E0C6DFD18F}">
      <dgm:prSet phldrT="[Текст]"/>
      <dgm:spPr>
        <a:solidFill>
          <a:schemeClr val="accent5">
            <a:lumMod val="75000"/>
          </a:schemeClr>
        </a:solidFill>
      </dgm:spPr>
      <dgm:t>
        <a:bodyPr/>
        <a:lstStyle/>
        <a:p>
          <a:r>
            <a:rPr lang="ru-RU" dirty="0" smtClean="0"/>
            <a:t>Организационные </a:t>
          </a:r>
          <a:endParaRPr lang="ru-RU" dirty="0"/>
        </a:p>
      </dgm:t>
    </dgm:pt>
    <dgm:pt modelId="{5BB42EDC-920C-49E2-B12B-2279E254F25E}" type="parTrans" cxnId="{2991CC05-27AD-4554-AD14-6FFAFE75561E}">
      <dgm:prSet/>
      <dgm:spPr/>
      <dgm:t>
        <a:bodyPr/>
        <a:lstStyle/>
        <a:p>
          <a:endParaRPr lang="ru-RU"/>
        </a:p>
      </dgm:t>
    </dgm:pt>
    <dgm:pt modelId="{7B88738B-1FCD-4F5D-A83E-3ECEE8C4C296}" type="sibTrans" cxnId="{2991CC05-27AD-4554-AD14-6FFAFE75561E}">
      <dgm:prSet/>
      <dgm:spPr/>
      <dgm:t>
        <a:bodyPr/>
        <a:lstStyle/>
        <a:p>
          <a:endParaRPr lang="ru-RU"/>
        </a:p>
      </dgm:t>
    </dgm:pt>
    <dgm:pt modelId="{B54DED82-0C8C-4B5E-A5F4-8A5FFD87F8EC}">
      <dgm:prSet phldrT="[Текст]"/>
      <dgm:spPr>
        <a:solidFill>
          <a:schemeClr val="accent5">
            <a:lumMod val="75000"/>
          </a:schemeClr>
        </a:solidFill>
      </dgm:spPr>
      <dgm:t>
        <a:bodyPr/>
        <a:lstStyle/>
        <a:p>
          <a:r>
            <a:rPr lang="ru-RU" dirty="0" smtClean="0"/>
            <a:t>Педагогические</a:t>
          </a:r>
          <a:endParaRPr lang="ru-RU" dirty="0"/>
        </a:p>
      </dgm:t>
    </dgm:pt>
    <dgm:pt modelId="{398EA451-C767-4F50-AC77-8C87BB1117A4}" type="parTrans" cxnId="{97E1E56F-29FA-4C82-A2CE-BB75B37BD891}">
      <dgm:prSet/>
      <dgm:spPr/>
      <dgm:t>
        <a:bodyPr/>
        <a:lstStyle/>
        <a:p>
          <a:endParaRPr lang="ru-RU"/>
        </a:p>
      </dgm:t>
    </dgm:pt>
    <dgm:pt modelId="{32A1163E-027C-4778-95A9-3F01097C11A8}" type="sibTrans" cxnId="{97E1E56F-29FA-4C82-A2CE-BB75B37BD891}">
      <dgm:prSet/>
      <dgm:spPr/>
      <dgm:t>
        <a:bodyPr/>
        <a:lstStyle/>
        <a:p>
          <a:endParaRPr lang="ru-RU"/>
        </a:p>
      </dgm:t>
    </dgm:pt>
    <dgm:pt modelId="{41D0FD0F-26DC-4BC0-BA3A-7E853C28CBEE}" type="pres">
      <dgm:prSet presAssocID="{5430FCB0-0668-4415-87C8-E04A08462AB3}" presName="mainComposite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DBE006B9-70F2-411A-A43D-1D05BA0FEF01}" type="pres">
      <dgm:prSet presAssocID="{5430FCB0-0668-4415-87C8-E04A08462AB3}" presName="hierFlow" presStyleCnt="0"/>
      <dgm:spPr/>
    </dgm:pt>
    <dgm:pt modelId="{BB33638A-BAB3-48F8-A99F-AD9BFF242022}" type="pres">
      <dgm:prSet presAssocID="{5430FCB0-0668-4415-87C8-E04A08462AB3}" presName="hierChild1" presStyleCnt="0">
        <dgm:presLayoutVars>
          <dgm:chPref val="1"/>
          <dgm:animOne val="branch"/>
          <dgm:animLvl val="lvl"/>
        </dgm:presLayoutVars>
      </dgm:prSet>
      <dgm:spPr/>
    </dgm:pt>
    <dgm:pt modelId="{382EE503-FCC5-48B1-8F8A-500BF82CABF0}" type="pres">
      <dgm:prSet presAssocID="{FD1EBB91-5785-42BF-8FF7-484E66FFDA4A}" presName="Name14" presStyleCnt="0"/>
      <dgm:spPr/>
    </dgm:pt>
    <dgm:pt modelId="{3EEABAF9-C99A-406A-AF4E-700CD4CADA6B}" type="pres">
      <dgm:prSet presAssocID="{FD1EBB91-5785-42BF-8FF7-484E66FFDA4A}" presName="level1Shape" presStyleLbl="node0" presStyleIdx="0" presStyleCnt="1" custScaleX="172180" custScaleY="38892" custLinFactNeighborX="-4425" custLinFactNeighborY="-7180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732FC3A-40CC-43B9-AAFD-42C0D51537D8}" type="pres">
      <dgm:prSet presAssocID="{FD1EBB91-5785-42BF-8FF7-484E66FFDA4A}" presName="hierChild2" presStyleCnt="0"/>
      <dgm:spPr/>
    </dgm:pt>
    <dgm:pt modelId="{6D2B5862-AFA8-45C6-95B7-3F6465E10F45}" type="pres">
      <dgm:prSet presAssocID="{5BB42EDC-920C-49E2-B12B-2279E254F25E}" presName="Name19" presStyleLbl="parChTrans1D2" presStyleIdx="0" presStyleCnt="2"/>
      <dgm:spPr/>
      <dgm:t>
        <a:bodyPr/>
        <a:lstStyle/>
        <a:p>
          <a:endParaRPr lang="ru-RU"/>
        </a:p>
      </dgm:t>
    </dgm:pt>
    <dgm:pt modelId="{F0951A00-7764-41EF-9895-0D29634A3C5F}" type="pres">
      <dgm:prSet presAssocID="{34680373-A904-4887-A8DE-A2E0C6DFD18F}" presName="Name21" presStyleCnt="0"/>
      <dgm:spPr/>
    </dgm:pt>
    <dgm:pt modelId="{FE5FBF9C-6E49-4617-8753-CF2C684FC32B}" type="pres">
      <dgm:prSet presAssocID="{34680373-A904-4887-A8DE-A2E0C6DFD18F}" presName="level2Shape" presStyleLbl="node2" presStyleIdx="0" presStyleCnt="2" custScaleY="28271" custLinFactNeighborX="4406" custLinFactNeighborY="-80419"/>
      <dgm:spPr/>
      <dgm:t>
        <a:bodyPr/>
        <a:lstStyle/>
        <a:p>
          <a:endParaRPr lang="ru-RU"/>
        </a:p>
      </dgm:t>
    </dgm:pt>
    <dgm:pt modelId="{6AAE1A69-093D-4DDF-82CE-2E99EA5F3890}" type="pres">
      <dgm:prSet presAssocID="{34680373-A904-4887-A8DE-A2E0C6DFD18F}" presName="hierChild3" presStyleCnt="0"/>
      <dgm:spPr/>
    </dgm:pt>
    <dgm:pt modelId="{15AAE6C2-C2C8-41C2-B07D-9C9B2D93AFF4}" type="pres">
      <dgm:prSet presAssocID="{398EA451-C767-4F50-AC77-8C87BB1117A4}" presName="Name19" presStyleLbl="parChTrans1D2" presStyleIdx="1" presStyleCnt="2"/>
      <dgm:spPr/>
      <dgm:t>
        <a:bodyPr/>
        <a:lstStyle/>
        <a:p>
          <a:endParaRPr lang="ru-RU"/>
        </a:p>
      </dgm:t>
    </dgm:pt>
    <dgm:pt modelId="{21266743-69BF-44DB-915D-DCBAA9BE87CA}" type="pres">
      <dgm:prSet presAssocID="{B54DED82-0C8C-4B5E-A5F4-8A5FFD87F8EC}" presName="Name21" presStyleCnt="0"/>
      <dgm:spPr/>
    </dgm:pt>
    <dgm:pt modelId="{DCB0CE2F-F87B-4EF0-A97C-1495CD706714}" type="pres">
      <dgm:prSet presAssocID="{B54DED82-0C8C-4B5E-A5F4-8A5FFD87F8EC}" presName="level2Shape" presStyleLbl="node2" presStyleIdx="1" presStyleCnt="2" custScaleY="30015" custLinFactNeighborX="-2890" custLinFactNeighborY="-80419"/>
      <dgm:spPr/>
      <dgm:t>
        <a:bodyPr/>
        <a:lstStyle/>
        <a:p>
          <a:endParaRPr lang="ru-RU"/>
        </a:p>
      </dgm:t>
    </dgm:pt>
    <dgm:pt modelId="{5844824C-A658-4961-8C86-B58B60876B54}" type="pres">
      <dgm:prSet presAssocID="{B54DED82-0C8C-4B5E-A5F4-8A5FFD87F8EC}" presName="hierChild3" presStyleCnt="0"/>
      <dgm:spPr/>
    </dgm:pt>
    <dgm:pt modelId="{DE28B76B-D666-4727-BE59-D07806A437C7}" type="pres">
      <dgm:prSet presAssocID="{5430FCB0-0668-4415-87C8-E04A08462AB3}" presName="bgShapesFlow" presStyleCnt="0"/>
      <dgm:spPr/>
    </dgm:pt>
  </dgm:ptLst>
  <dgm:cxnLst>
    <dgm:cxn modelId="{6F2DF11E-3C52-486E-A41B-559CA51BAE8F}" type="presOf" srcId="{5430FCB0-0668-4415-87C8-E04A08462AB3}" destId="{41D0FD0F-26DC-4BC0-BA3A-7E853C28CBEE}" srcOrd="0" destOrd="0" presId="urn:microsoft.com/office/officeart/2005/8/layout/hierarchy6"/>
    <dgm:cxn modelId="{63D785D0-FF6C-4F89-836D-9D41767ABCC2}" type="presOf" srcId="{B54DED82-0C8C-4B5E-A5F4-8A5FFD87F8EC}" destId="{DCB0CE2F-F87B-4EF0-A97C-1495CD706714}" srcOrd="0" destOrd="0" presId="urn:microsoft.com/office/officeart/2005/8/layout/hierarchy6"/>
    <dgm:cxn modelId="{2E4A1DE4-F9E3-47F8-9BA1-2F23D480900A}" type="presOf" srcId="{5BB42EDC-920C-49E2-B12B-2279E254F25E}" destId="{6D2B5862-AFA8-45C6-95B7-3F6465E10F45}" srcOrd="0" destOrd="0" presId="urn:microsoft.com/office/officeart/2005/8/layout/hierarchy6"/>
    <dgm:cxn modelId="{0D76C122-0271-4F72-A871-77A253077DE6}" type="presOf" srcId="{398EA451-C767-4F50-AC77-8C87BB1117A4}" destId="{15AAE6C2-C2C8-41C2-B07D-9C9B2D93AFF4}" srcOrd="0" destOrd="0" presId="urn:microsoft.com/office/officeart/2005/8/layout/hierarchy6"/>
    <dgm:cxn modelId="{821D475F-D7BB-4403-A55B-0C99DF43AD38}" type="presOf" srcId="{34680373-A904-4887-A8DE-A2E0C6DFD18F}" destId="{FE5FBF9C-6E49-4617-8753-CF2C684FC32B}" srcOrd="0" destOrd="0" presId="urn:microsoft.com/office/officeart/2005/8/layout/hierarchy6"/>
    <dgm:cxn modelId="{2991CC05-27AD-4554-AD14-6FFAFE75561E}" srcId="{FD1EBB91-5785-42BF-8FF7-484E66FFDA4A}" destId="{34680373-A904-4887-A8DE-A2E0C6DFD18F}" srcOrd="0" destOrd="0" parTransId="{5BB42EDC-920C-49E2-B12B-2279E254F25E}" sibTransId="{7B88738B-1FCD-4F5D-A83E-3ECEE8C4C296}"/>
    <dgm:cxn modelId="{BF146C64-EC29-4070-AF6B-53AA2546840D}" srcId="{5430FCB0-0668-4415-87C8-E04A08462AB3}" destId="{FD1EBB91-5785-42BF-8FF7-484E66FFDA4A}" srcOrd="0" destOrd="0" parTransId="{FF1503FD-5EB8-4C3D-91E5-D8022C619412}" sibTransId="{D23A7B5E-E964-4A4E-8607-4E76E9CF9626}"/>
    <dgm:cxn modelId="{97E1E56F-29FA-4C82-A2CE-BB75B37BD891}" srcId="{FD1EBB91-5785-42BF-8FF7-484E66FFDA4A}" destId="{B54DED82-0C8C-4B5E-A5F4-8A5FFD87F8EC}" srcOrd="1" destOrd="0" parTransId="{398EA451-C767-4F50-AC77-8C87BB1117A4}" sibTransId="{32A1163E-027C-4778-95A9-3F01097C11A8}"/>
    <dgm:cxn modelId="{1C463EE8-D8D3-456E-8CF9-AD958C25E52E}" type="presOf" srcId="{FD1EBB91-5785-42BF-8FF7-484E66FFDA4A}" destId="{3EEABAF9-C99A-406A-AF4E-700CD4CADA6B}" srcOrd="0" destOrd="0" presId="urn:microsoft.com/office/officeart/2005/8/layout/hierarchy6"/>
    <dgm:cxn modelId="{55C4508F-DD57-4028-8BE4-2D3790B4E135}" type="presParOf" srcId="{41D0FD0F-26DC-4BC0-BA3A-7E853C28CBEE}" destId="{DBE006B9-70F2-411A-A43D-1D05BA0FEF01}" srcOrd="0" destOrd="0" presId="urn:microsoft.com/office/officeart/2005/8/layout/hierarchy6"/>
    <dgm:cxn modelId="{FCC814CD-5600-4761-9E4B-AD337CCF7B79}" type="presParOf" srcId="{DBE006B9-70F2-411A-A43D-1D05BA0FEF01}" destId="{BB33638A-BAB3-48F8-A99F-AD9BFF242022}" srcOrd="0" destOrd="0" presId="urn:microsoft.com/office/officeart/2005/8/layout/hierarchy6"/>
    <dgm:cxn modelId="{2C7A439E-272C-46EB-B5B7-39AC432AF554}" type="presParOf" srcId="{BB33638A-BAB3-48F8-A99F-AD9BFF242022}" destId="{382EE503-FCC5-48B1-8F8A-500BF82CABF0}" srcOrd="0" destOrd="0" presId="urn:microsoft.com/office/officeart/2005/8/layout/hierarchy6"/>
    <dgm:cxn modelId="{35815416-0626-493D-8165-3B47F77FF978}" type="presParOf" srcId="{382EE503-FCC5-48B1-8F8A-500BF82CABF0}" destId="{3EEABAF9-C99A-406A-AF4E-700CD4CADA6B}" srcOrd="0" destOrd="0" presId="urn:microsoft.com/office/officeart/2005/8/layout/hierarchy6"/>
    <dgm:cxn modelId="{CE24E354-F4D8-4BC2-A0D0-9BFF6756A4EB}" type="presParOf" srcId="{382EE503-FCC5-48B1-8F8A-500BF82CABF0}" destId="{6732FC3A-40CC-43B9-AAFD-42C0D51537D8}" srcOrd="1" destOrd="0" presId="urn:microsoft.com/office/officeart/2005/8/layout/hierarchy6"/>
    <dgm:cxn modelId="{115099AF-B80B-40AE-BCFC-EC6246B834E9}" type="presParOf" srcId="{6732FC3A-40CC-43B9-AAFD-42C0D51537D8}" destId="{6D2B5862-AFA8-45C6-95B7-3F6465E10F45}" srcOrd="0" destOrd="0" presId="urn:microsoft.com/office/officeart/2005/8/layout/hierarchy6"/>
    <dgm:cxn modelId="{AD9592C7-BB10-41BA-B6B5-C005E7BBF64D}" type="presParOf" srcId="{6732FC3A-40CC-43B9-AAFD-42C0D51537D8}" destId="{F0951A00-7764-41EF-9895-0D29634A3C5F}" srcOrd="1" destOrd="0" presId="urn:microsoft.com/office/officeart/2005/8/layout/hierarchy6"/>
    <dgm:cxn modelId="{C9231BC5-191A-4231-ADC3-E68538394096}" type="presParOf" srcId="{F0951A00-7764-41EF-9895-0D29634A3C5F}" destId="{FE5FBF9C-6E49-4617-8753-CF2C684FC32B}" srcOrd="0" destOrd="0" presId="urn:microsoft.com/office/officeart/2005/8/layout/hierarchy6"/>
    <dgm:cxn modelId="{1EBCC6E0-E081-4CA1-B17C-E06ADECE3273}" type="presParOf" srcId="{F0951A00-7764-41EF-9895-0D29634A3C5F}" destId="{6AAE1A69-093D-4DDF-82CE-2E99EA5F3890}" srcOrd="1" destOrd="0" presId="urn:microsoft.com/office/officeart/2005/8/layout/hierarchy6"/>
    <dgm:cxn modelId="{39C6348D-0EC1-4EAA-BCE5-F924BC0F0912}" type="presParOf" srcId="{6732FC3A-40CC-43B9-AAFD-42C0D51537D8}" destId="{15AAE6C2-C2C8-41C2-B07D-9C9B2D93AFF4}" srcOrd="2" destOrd="0" presId="urn:microsoft.com/office/officeart/2005/8/layout/hierarchy6"/>
    <dgm:cxn modelId="{19E49ED4-E161-42BA-9A52-321595EFB934}" type="presParOf" srcId="{6732FC3A-40CC-43B9-AAFD-42C0D51537D8}" destId="{21266743-69BF-44DB-915D-DCBAA9BE87CA}" srcOrd="3" destOrd="0" presId="urn:microsoft.com/office/officeart/2005/8/layout/hierarchy6"/>
    <dgm:cxn modelId="{98B1E8F8-1860-44E9-8BB6-F30874859940}" type="presParOf" srcId="{21266743-69BF-44DB-915D-DCBAA9BE87CA}" destId="{DCB0CE2F-F87B-4EF0-A97C-1495CD706714}" srcOrd="0" destOrd="0" presId="urn:microsoft.com/office/officeart/2005/8/layout/hierarchy6"/>
    <dgm:cxn modelId="{5D60F043-4F15-4EA9-8927-AD75958B3F27}" type="presParOf" srcId="{21266743-69BF-44DB-915D-DCBAA9BE87CA}" destId="{5844824C-A658-4961-8C86-B58B60876B54}" srcOrd="1" destOrd="0" presId="urn:microsoft.com/office/officeart/2005/8/layout/hierarchy6"/>
    <dgm:cxn modelId="{BF00E09C-49AF-4B59-8B0E-FB820615262E}" type="presParOf" srcId="{41D0FD0F-26DC-4BC0-BA3A-7E853C28CBEE}" destId="{DE28B76B-D666-4727-BE59-D07806A437C7}" srcOrd="1" destOrd="0" presId="urn:microsoft.com/office/officeart/2005/8/layout/hierarchy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430FCB0-0668-4415-87C8-E04A08462AB3}" type="doc">
      <dgm:prSet loTypeId="urn:microsoft.com/office/officeart/2005/8/layout/hierarchy6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FD1EBB91-5785-42BF-8FF7-484E66FFDA4A}">
      <dgm:prSet phldrT="[Текст]" custT="1"/>
      <dgm:spPr>
        <a:solidFill>
          <a:schemeClr val="accent5">
            <a:lumMod val="75000"/>
          </a:schemeClr>
        </a:solidFill>
      </dgm:spPr>
      <dgm:t>
        <a:bodyPr/>
        <a:lstStyle/>
        <a:p>
          <a:endParaRPr lang="ru-RU" sz="3200" dirty="0" smtClean="0"/>
        </a:p>
        <a:p>
          <a:r>
            <a:rPr lang="ru-RU" sz="2400" dirty="0" smtClean="0"/>
            <a:t>Педагогические технологии инклюзивного образования </a:t>
          </a:r>
        </a:p>
        <a:p>
          <a:endParaRPr lang="ru-RU" sz="1100" dirty="0" smtClean="0"/>
        </a:p>
        <a:p>
          <a:endParaRPr lang="ru-RU" sz="1100" dirty="0" smtClean="0"/>
        </a:p>
        <a:p>
          <a:endParaRPr lang="ru-RU" sz="1100" dirty="0"/>
        </a:p>
      </dgm:t>
    </dgm:pt>
    <dgm:pt modelId="{FF1503FD-5EB8-4C3D-91E5-D8022C619412}" type="parTrans" cxnId="{BF146C64-EC29-4070-AF6B-53AA2546840D}">
      <dgm:prSet/>
      <dgm:spPr/>
      <dgm:t>
        <a:bodyPr/>
        <a:lstStyle/>
        <a:p>
          <a:endParaRPr lang="ru-RU"/>
        </a:p>
      </dgm:t>
    </dgm:pt>
    <dgm:pt modelId="{D23A7B5E-E964-4A4E-8607-4E76E9CF9626}" type="sibTrans" cxnId="{BF146C64-EC29-4070-AF6B-53AA2546840D}">
      <dgm:prSet/>
      <dgm:spPr/>
      <dgm:t>
        <a:bodyPr/>
        <a:lstStyle/>
        <a:p>
          <a:endParaRPr lang="ru-RU"/>
        </a:p>
      </dgm:t>
    </dgm:pt>
    <dgm:pt modelId="{34680373-A904-4887-A8DE-A2E0C6DFD18F}">
      <dgm:prSet phldrT="[Текст]"/>
      <dgm:spPr>
        <a:solidFill>
          <a:schemeClr val="accent5">
            <a:lumMod val="75000"/>
          </a:schemeClr>
        </a:solidFill>
      </dgm:spPr>
      <dgm:t>
        <a:bodyPr/>
        <a:lstStyle/>
        <a:p>
          <a:r>
            <a:rPr lang="ru-RU" dirty="0" smtClean="0"/>
            <a:t>Игровые технологии </a:t>
          </a:r>
          <a:endParaRPr lang="ru-RU" dirty="0"/>
        </a:p>
      </dgm:t>
    </dgm:pt>
    <dgm:pt modelId="{5BB42EDC-920C-49E2-B12B-2279E254F25E}" type="parTrans" cxnId="{2991CC05-27AD-4554-AD14-6FFAFE75561E}">
      <dgm:prSet/>
      <dgm:spPr/>
      <dgm:t>
        <a:bodyPr/>
        <a:lstStyle/>
        <a:p>
          <a:endParaRPr lang="ru-RU"/>
        </a:p>
      </dgm:t>
    </dgm:pt>
    <dgm:pt modelId="{7B88738B-1FCD-4F5D-A83E-3ECEE8C4C296}" type="sibTrans" cxnId="{2991CC05-27AD-4554-AD14-6FFAFE75561E}">
      <dgm:prSet/>
      <dgm:spPr/>
      <dgm:t>
        <a:bodyPr/>
        <a:lstStyle/>
        <a:p>
          <a:endParaRPr lang="ru-RU"/>
        </a:p>
      </dgm:t>
    </dgm:pt>
    <dgm:pt modelId="{B54DED82-0C8C-4B5E-A5F4-8A5FFD87F8EC}">
      <dgm:prSet phldrT="[Текст]"/>
      <dgm:spPr>
        <a:solidFill>
          <a:schemeClr val="accent5">
            <a:lumMod val="75000"/>
          </a:schemeClr>
        </a:solidFill>
      </dgm:spPr>
      <dgm:t>
        <a:bodyPr/>
        <a:lstStyle/>
        <a:p>
          <a:r>
            <a:rPr lang="ru-RU" dirty="0" err="1" smtClean="0"/>
            <a:t>ИКТ-технологии</a:t>
          </a:r>
          <a:endParaRPr lang="ru-RU" dirty="0"/>
        </a:p>
      </dgm:t>
    </dgm:pt>
    <dgm:pt modelId="{398EA451-C767-4F50-AC77-8C87BB1117A4}" type="parTrans" cxnId="{97E1E56F-29FA-4C82-A2CE-BB75B37BD891}">
      <dgm:prSet/>
      <dgm:spPr/>
      <dgm:t>
        <a:bodyPr/>
        <a:lstStyle/>
        <a:p>
          <a:endParaRPr lang="ru-RU"/>
        </a:p>
      </dgm:t>
    </dgm:pt>
    <dgm:pt modelId="{32A1163E-027C-4778-95A9-3F01097C11A8}" type="sibTrans" cxnId="{97E1E56F-29FA-4C82-A2CE-BB75B37BD891}">
      <dgm:prSet/>
      <dgm:spPr/>
      <dgm:t>
        <a:bodyPr/>
        <a:lstStyle/>
        <a:p>
          <a:endParaRPr lang="ru-RU"/>
        </a:p>
      </dgm:t>
    </dgm:pt>
    <dgm:pt modelId="{41D0FD0F-26DC-4BC0-BA3A-7E853C28CBEE}" type="pres">
      <dgm:prSet presAssocID="{5430FCB0-0668-4415-87C8-E04A08462AB3}" presName="mainComposite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DBE006B9-70F2-411A-A43D-1D05BA0FEF01}" type="pres">
      <dgm:prSet presAssocID="{5430FCB0-0668-4415-87C8-E04A08462AB3}" presName="hierFlow" presStyleCnt="0"/>
      <dgm:spPr/>
    </dgm:pt>
    <dgm:pt modelId="{BB33638A-BAB3-48F8-A99F-AD9BFF242022}" type="pres">
      <dgm:prSet presAssocID="{5430FCB0-0668-4415-87C8-E04A08462AB3}" presName="hierChild1" presStyleCnt="0">
        <dgm:presLayoutVars>
          <dgm:chPref val="1"/>
          <dgm:animOne val="branch"/>
          <dgm:animLvl val="lvl"/>
        </dgm:presLayoutVars>
      </dgm:prSet>
      <dgm:spPr/>
    </dgm:pt>
    <dgm:pt modelId="{382EE503-FCC5-48B1-8F8A-500BF82CABF0}" type="pres">
      <dgm:prSet presAssocID="{FD1EBB91-5785-42BF-8FF7-484E66FFDA4A}" presName="Name14" presStyleCnt="0"/>
      <dgm:spPr/>
    </dgm:pt>
    <dgm:pt modelId="{3EEABAF9-C99A-406A-AF4E-700CD4CADA6B}" type="pres">
      <dgm:prSet presAssocID="{FD1EBB91-5785-42BF-8FF7-484E66FFDA4A}" presName="level1Shape" presStyleLbl="node0" presStyleIdx="0" presStyleCnt="1" custScaleX="172180" custScaleY="38892" custLinFactNeighborX="-4425" custLinFactNeighborY="-7180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732FC3A-40CC-43B9-AAFD-42C0D51537D8}" type="pres">
      <dgm:prSet presAssocID="{FD1EBB91-5785-42BF-8FF7-484E66FFDA4A}" presName="hierChild2" presStyleCnt="0"/>
      <dgm:spPr/>
    </dgm:pt>
    <dgm:pt modelId="{6D2B5862-AFA8-45C6-95B7-3F6465E10F45}" type="pres">
      <dgm:prSet presAssocID="{5BB42EDC-920C-49E2-B12B-2279E254F25E}" presName="Name19" presStyleLbl="parChTrans1D2" presStyleIdx="0" presStyleCnt="2"/>
      <dgm:spPr/>
      <dgm:t>
        <a:bodyPr/>
        <a:lstStyle/>
        <a:p>
          <a:endParaRPr lang="ru-RU"/>
        </a:p>
      </dgm:t>
    </dgm:pt>
    <dgm:pt modelId="{F0951A00-7764-41EF-9895-0D29634A3C5F}" type="pres">
      <dgm:prSet presAssocID="{34680373-A904-4887-A8DE-A2E0C6DFD18F}" presName="Name21" presStyleCnt="0"/>
      <dgm:spPr/>
    </dgm:pt>
    <dgm:pt modelId="{FE5FBF9C-6E49-4617-8753-CF2C684FC32B}" type="pres">
      <dgm:prSet presAssocID="{34680373-A904-4887-A8DE-A2E0C6DFD18F}" presName="level2Shape" presStyleLbl="node2" presStyleIdx="0" presStyleCnt="2" custScaleY="28271" custLinFactNeighborX="-56" custLinFactNeighborY="-43608"/>
      <dgm:spPr/>
      <dgm:t>
        <a:bodyPr/>
        <a:lstStyle/>
        <a:p>
          <a:endParaRPr lang="ru-RU"/>
        </a:p>
      </dgm:t>
    </dgm:pt>
    <dgm:pt modelId="{6AAE1A69-093D-4DDF-82CE-2E99EA5F3890}" type="pres">
      <dgm:prSet presAssocID="{34680373-A904-4887-A8DE-A2E0C6DFD18F}" presName="hierChild3" presStyleCnt="0"/>
      <dgm:spPr/>
    </dgm:pt>
    <dgm:pt modelId="{15AAE6C2-C2C8-41C2-B07D-9C9B2D93AFF4}" type="pres">
      <dgm:prSet presAssocID="{398EA451-C767-4F50-AC77-8C87BB1117A4}" presName="Name19" presStyleLbl="parChTrans1D2" presStyleIdx="1" presStyleCnt="2"/>
      <dgm:spPr/>
      <dgm:t>
        <a:bodyPr/>
        <a:lstStyle/>
        <a:p>
          <a:endParaRPr lang="ru-RU"/>
        </a:p>
      </dgm:t>
    </dgm:pt>
    <dgm:pt modelId="{21266743-69BF-44DB-915D-DCBAA9BE87CA}" type="pres">
      <dgm:prSet presAssocID="{B54DED82-0C8C-4B5E-A5F4-8A5FFD87F8EC}" presName="Name21" presStyleCnt="0"/>
      <dgm:spPr/>
    </dgm:pt>
    <dgm:pt modelId="{DCB0CE2F-F87B-4EF0-A97C-1495CD706714}" type="pres">
      <dgm:prSet presAssocID="{B54DED82-0C8C-4B5E-A5F4-8A5FFD87F8EC}" presName="level2Shape" presStyleLbl="node2" presStyleIdx="1" presStyleCnt="2" custScaleY="30015" custLinFactNeighborX="-5121" custLinFactNeighborY="-43608"/>
      <dgm:spPr/>
      <dgm:t>
        <a:bodyPr/>
        <a:lstStyle/>
        <a:p>
          <a:endParaRPr lang="ru-RU"/>
        </a:p>
      </dgm:t>
    </dgm:pt>
    <dgm:pt modelId="{5844824C-A658-4961-8C86-B58B60876B54}" type="pres">
      <dgm:prSet presAssocID="{B54DED82-0C8C-4B5E-A5F4-8A5FFD87F8EC}" presName="hierChild3" presStyleCnt="0"/>
      <dgm:spPr/>
    </dgm:pt>
    <dgm:pt modelId="{DE28B76B-D666-4727-BE59-D07806A437C7}" type="pres">
      <dgm:prSet presAssocID="{5430FCB0-0668-4415-87C8-E04A08462AB3}" presName="bgShapesFlow" presStyleCnt="0"/>
      <dgm:spPr/>
    </dgm:pt>
  </dgm:ptLst>
  <dgm:cxnLst>
    <dgm:cxn modelId="{0C1BB5B2-294A-4517-822B-AA2DF0214C57}" type="presOf" srcId="{FD1EBB91-5785-42BF-8FF7-484E66FFDA4A}" destId="{3EEABAF9-C99A-406A-AF4E-700CD4CADA6B}" srcOrd="0" destOrd="0" presId="urn:microsoft.com/office/officeart/2005/8/layout/hierarchy6"/>
    <dgm:cxn modelId="{2B0171B6-E056-4AD7-BECF-3E499744D582}" type="presOf" srcId="{5BB42EDC-920C-49E2-B12B-2279E254F25E}" destId="{6D2B5862-AFA8-45C6-95B7-3F6465E10F45}" srcOrd="0" destOrd="0" presId="urn:microsoft.com/office/officeart/2005/8/layout/hierarchy6"/>
    <dgm:cxn modelId="{37D889C7-1BD4-4C08-884E-F6E1A8A8FDF0}" type="presOf" srcId="{34680373-A904-4887-A8DE-A2E0C6DFD18F}" destId="{FE5FBF9C-6E49-4617-8753-CF2C684FC32B}" srcOrd="0" destOrd="0" presId="urn:microsoft.com/office/officeart/2005/8/layout/hierarchy6"/>
    <dgm:cxn modelId="{110695F5-40D9-46B1-BCA3-177E42F84EE0}" type="presOf" srcId="{5430FCB0-0668-4415-87C8-E04A08462AB3}" destId="{41D0FD0F-26DC-4BC0-BA3A-7E853C28CBEE}" srcOrd="0" destOrd="0" presId="urn:microsoft.com/office/officeart/2005/8/layout/hierarchy6"/>
    <dgm:cxn modelId="{2991CC05-27AD-4554-AD14-6FFAFE75561E}" srcId="{FD1EBB91-5785-42BF-8FF7-484E66FFDA4A}" destId="{34680373-A904-4887-A8DE-A2E0C6DFD18F}" srcOrd="0" destOrd="0" parTransId="{5BB42EDC-920C-49E2-B12B-2279E254F25E}" sibTransId="{7B88738B-1FCD-4F5D-A83E-3ECEE8C4C296}"/>
    <dgm:cxn modelId="{BF146C64-EC29-4070-AF6B-53AA2546840D}" srcId="{5430FCB0-0668-4415-87C8-E04A08462AB3}" destId="{FD1EBB91-5785-42BF-8FF7-484E66FFDA4A}" srcOrd="0" destOrd="0" parTransId="{FF1503FD-5EB8-4C3D-91E5-D8022C619412}" sibTransId="{D23A7B5E-E964-4A4E-8607-4E76E9CF9626}"/>
    <dgm:cxn modelId="{97E1E56F-29FA-4C82-A2CE-BB75B37BD891}" srcId="{FD1EBB91-5785-42BF-8FF7-484E66FFDA4A}" destId="{B54DED82-0C8C-4B5E-A5F4-8A5FFD87F8EC}" srcOrd="1" destOrd="0" parTransId="{398EA451-C767-4F50-AC77-8C87BB1117A4}" sibTransId="{32A1163E-027C-4778-95A9-3F01097C11A8}"/>
    <dgm:cxn modelId="{0F6D1CFB-44B3-459B-AB33-628F1A65473E}" type="presOf" srcId="{B54DED82-0C8C-4B5E-A5F4-8A5FFD87F8EC}" destId="{DCB0CE2F-F87B-4EF0-A97C-1495CD706714}" srcOrd="0" destOrd="0" presId="urn:microsoft.com/office/officeart/2005/8/layout/hierarchy6"/>
    <dgm:cxn modelId="{F5225205-B011-4073-8B95-201CC49548A7}" type="presOf" srcId="{398EA451-C767-4F50-AC77-8C87BB1117A4}" destId="{15AAE6C2-C2C8-41C2-B07D-9C9B2D93AFF4}" srcOrd="0" destOrd="0" presId="urn:microsoft.com/office/officeart/2005/8/layout/hierarchy6"/>
    <dgm:cxn modelId="{154E1F50-ED95-4F72-8334-B8DA7B5C6318}" type="presParOf" srcId="{41D0FD0F-26DC-4BC0-BA3A-7E853C28CBEE}" destId="{DBE006B9-70F2-411A-A43D-1D05BA0FEF01}" srcOrd="0" destOrd="0" presId="urn:microsoft.com/office/officeart/2005/8/layout/hierarchy6"/>
    <dgm:cxn modelId="{1A5EF086-B7C7-49D8-83EE-4018C8843689}" type="presParOf" srcId="{DBE006B9-70F2-411A-A43D-1D05BA0FEF01}" destId="{BB33638A-BAB3-48F8-A99F-AD9BFF242022}" srcOrd="0" destOrd="0" presId="urn:microsoft.com/office/officeart/2005/8/layout/hierarchy6"/>
    <dgm:cxn modelId="{B20028DE-D2A8-479E-9C99-68D60DF770F9}" type="presParOf" srcId="{BB33638A-BAB3-48F8-A99F-AD9BFF242022}" destId="{382EE503-FCC5-48B1-8F8A-500BF82CABF0}" srcOrd="0" destOrd="0" presId="urn:microsoft.com/office/officeart/2005/8/layout/hierarchy6"/>
    <dgm:cxn modelId="{4F90C226-6D2A-468E-BE10-5FBEBC6407B3}" type="presParOf" srcId="{382EE503-FCC5-48B1-8F8A-500BF82CABF0}" destId="{3EEABAF9-C99A-406A-AF4E-700CD4CADA6B}" srcOrd="0" destOrd="0" presId="urn:microsoft.com/office/officeart/2005/8/layout/hierarchy6"/>
    <dgm:cxn modelId="{7032C31C-D676-4FA3-8CCC-C63058C5A127}" type="presParOf" srcId="{382EE503-FCC5-48B1-8F8A-500BF82CABF0}" destId="{6732FC3A-40CC-43B9-AAFD-42C0D51537D8}" srcOrd="1" destOrd="0" presId="urn:microsoft.com/office/officeart/2005/8/layout/hierarchy6"/>
    <dgm:cxn modelId="{6D9ED418-5B07-462E-9317-23E71697A560}" type="presParOf" srcId="{6732FC3A-40CC-43B9-AAFD-42C0D51537D8}" destId="{6D2B5862-AFA8-45C6-95B7-3F6465E10F45}" srcOrd="0" destOrd="0" presId="urn:microsoft.com/office/officeart/2005/8/layout/hierarchy6"/>
    <dgm:cxn modelId="{07904C2B-65B1-41DF-8BAE-89F985205351}" type="presParOf" srcId="{6732FC3A-40CC-43B9-AAFD-42C0D51537D8}" destId="{F0951A00-7764-41EF-9895-0D29634A3C5F}" srcOrd="1" destOrd="0" presId="urn:microsoft.com/office/officeart/2005/8/layout/hierarchy6"/>
    <dgm:cxn modelId="{43E07398-FD79-4D4D-A707-1199DDC4BDCB}" type="presParOf" srcId="{F0951A00-7764-41EF-9895-0D29634A3C5F}" destId="{FE5FBF9C-6E49-4617-8753-CF2C684FC32B}" srcOrd="0" destOrd="0" presId="urn:microsoft.com/office/officeart/2005/8/layout/hierarchy6"/>
    <dgm:cxn modelId="{02A19B99-BCED-484E-A047-F48DF25320FE}" type="presParOf" srcId="{F0951A00-7764-41EF-9895-0D29634A3C5F}" destId="{6AAE1A69-093D-4DDF-82CE-2E99EA5F3890}" srcOrd="1" destOrd="0" presId="urn:microsoft.com/office/officeart/2005/8/layout/hierarchy6"/>
    <dgm:cxn modelId="{6A5B7B68-A22E-4537-AD1E-C91148E775D1}" type="presParOf" srcId="{6732FC3A-40CC-43B9-AAFD-42C0D51537D8}" destId="{15AAE6C2-C2C8-41C2-B07D-9C9B2D93AFF4}" srcOrd="2" destOrd="0" presId="urn:microsoft.com/office/officeart/2005/8/layout/hierarchy6"/>
    <dgm:cxn modelId="{87B06F8F-73B9-40BB-86A0-9580930EDF62}" type="presParOf" srcId="{6732FC3A-40CC-43B9-AAFD-42C0D51537D8}" destId="{21266743-69BF-44DB-915D-DCBAA9BE87CA}" srcOrd="3" destOrd="0" presId="urn:microsoft.com/office/officeart/2005/8/layout/hierarchy6"/>
    <dgm:cxn modelId="{8554410A-26D5-43A4-B06A-04463E990237}" type="presParOf" srcId="{21266743-69BF-44DB-915D-DCBAA9BE87CA}" destId="{DCB0CE2F-F87B-4EF0-A97C-1495CD706714}" srcOrd="0" destOrd="0" presId="urn:microsoft.com/office/officeart/2005/8/layout/hierarchy6"/>
    <dgm:cxn modelId="{13B1B4D2-5F35-4719-9866-2BE75F7BE27B}" type="presParOf" srcId="{21266743-69BF-44DB-915D-DCBAA9BE87CA}" destId="{5844824C-A658-4961-8C86-B58B60876B54}" srcOrd="1" destOrd="0" presId="urn:microsoft.com/office/officeart/2005/8/layout/hierarchy6"/>
    <dgm:cxn modelId="{BF66E356-8C57-4D83-A086-F0A08E962414}" type="presParOf" srcId="{41D0FD0F-26DC-4BC0-BA3A-7E853C28CBEE}" destId="{DE28B76B-D666-4727-BE59-D07806A437C7}" srcOrd="1" destOrd="0" presId="urn:microsoft.com/office/officeart/2005/8/layout/hierarchy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EEABAF9-C99A-406A-AF4E-700CD4CADA6B}">
      <dsp:nvSpPr>
        <dsp:cNvPr id="0" name=""/>
        <dsp:cNvSpPr/>
      </dsp:nvSpPr>
      <dsp:spPr>
        <a:xfrm>
          <a:off x="792097" y="144023"/>
          <a:ext cx="5557327" cy="836859"/>
        </a:xfrm>
        <a:prstGeom prst="roundRect">
          <a:avLst>
            <a:gd name="adj" fmla="val 10000"/>
          </a:avLst>
        </a:prstGeom>
        <a:solidFill>
          <a:schemeClr val="accent5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200" kern="1200" dirty="0" smtClean="0"/>
        </a:p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kern="1200" dirty="0" smtClean="0"/>
            <a:t>Инклюзивные  технологии</a:t>
          </a:r>
        </a:p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kern="1200" dirty="0" smtClean="0"/>
            <a:t>Борисова Н. В. – кандидат педагогических наук, профессор</a:t>
          </a:r>
        </a:p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100" kern="1200" dirty="0" smtClean="0"/>
        </a:p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100" kern="1200" dirty="0" smtClean="0"/>
        </a:p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100" kern="1200" dirty="0"/>
        </a:p>
      </dsp:txBody>
      <dsp:txXfrm>
        <a:off x="816608" y="168534"/>
        <a:ext cx="5508305" cy="787837"/>
      </dsp:txXfrm>
    </dsp:sp>
    <dsp:sp modelId="{6D2B5862-AFA8-45C6-95B7-3F6465E10F45}">
      <dsp:nvSpPr>
        <dsp:cNvPr id="0" name=""/>
        <dsp:cNvSpPr/>
      </dsp:nvSpPr>
      <dsp:spPr>
        <a:xfrm>
          <a:off x="1757835" y="980882"/>
          <a:ext cx="1812925" cy="675305"/>
        </a:xfrm>
        <a:custGeom>
          <a:avLst/>
          <a:gdLst/>
          <a:ahLst/>
          <a:cxnLst/>
          <a:rect l="0" t="0" r="0" b="0"/>
          <a:pathLst>
            <a:path>
              <a:moveTo>
                <a:pt x="1812925" y="0"/>
              </a:moveTo>
              <a:lnTo>
                <a:pt x="1812925" y="337652"/>
              </a:lnTo>
              <a:lnTo>
                <a:pt x="0" y="337652"/>
              </a:lnTo>
              <a:lnTo>
                <a:pt x="0" y="67530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E5FBF9C-6E49-4617-8753-CF2C684FC32B}">
      <dsp:nvSpPr>
        <dsp:cNvPr id="0" name=""/>
        <dsp:cNvSpPr/>
      </dsp:nvSpPr>
      <dsp:spPr>
        <a:xfrm>
          <a:off x="144022" y="1656188"/>
          <a:ext cx="3227626" cy="608321"/>
        </a:xfrm>
        <a:prstGeom prst="roundRect">
          <a:avLst>
            <a:gd name="adj" fmla="val 10000"/>
          </a:avLst>
        </a:prstGeom>
        <a:solidFill>
          <a:schemeClr val="accent5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600" kern="1200" dirty="0" smtClean="0"/>
            <a:t>Организационные </a:t>
          </a:r>
          <a:endParaRPr lang="ru-RU" sz="2600" kern="1200" dirty="0"/>
        </a:p>
      </dsp:txBody>
      <dsp:txXfrm>
        <a:off x="161839" y="1674005"/>
        <a:ext cx="3191992" cy="572687"/>
      </dsp:txXfrm>
    </dsp:sp>
    <dsp:sp modelId="{15AAE6C2-C2C8-41C2-B07D-9C9B2D93AFF4}">
      <dsp:nvSpPr>
        <dsp:cNvPr id="0" name=""/>
        <dsp:cNvSpPr/>
      </dsp:nvSpPr>
      <dsp:spPr>
        <a:xfrm>
          <a:off x="3570761" y="980882"/>
          <a:ext cx="2147501" cy="67530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37652"/>
              </a:lnTo>
              <a:lnTo>
                <a:pt x="2147501" y="337652"/>
              </a:lnTo>
              <a:lnTo>
                <a:pt x="2147501" y="67530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CB0CE2F-F87B-4EF0-A97C-1495CD706714}">
      <dsp:nvSpPr>
        <dsp:cNvPr id="0" name=""/>
        <dsp:cNvSpPr/>
      </dsp:nvSpPr>
      <dsp:spPr>
        <a:xfrm>
          <a:off x="4104449" y="1656188"/>
          <a:ext cx="3227626" cy="645848"/>
        </a:xfrm>
        <a:prstGeom prst="roundRect">
          <a:avLst>
            <a:gd name="adj" fmla="val 10000"/>
          </a:avLst>
        </a:prstGeom>
        <a:solidFill>
          <a:schemeClr val="accent5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600" kern="1200" dirty="0" smtClean="0"/>
            <a:t>Педагогические</a:t>
          </a:r>
          <a:endParaRPr lang="ru-RU" sz="2600" kern="1200" dirty="0"/>
        </a:p>
      </dsp:txBody>
      <dsp:txXfrm>
        <a:off x="4123365" y="1675104"/>
        <a:ext cx="3189794" cy="60801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EEABAF9-C99A-406A-AF4E-700CD4CADA6B}">
      <dsp:nvSpPr>
        <dsp:cNvPr id="0" name=""/>
        <dsp:cNvSpPr/>
      </dsp:nvSpPr>
      <dsp:spPr>
        <a:xfrm>
          <a:off x="792097" y="144023"/>
          <a:ext cx="5557327" cy="836859"/>
        </a:xfrm>
        <a:prstGeom prst="roundRect">
          <a:avLst>
            <a:gd name="adj" fmla="val 10000"/>
          </a:avLst>
        </a:prstGeom>
        <a:solidFill>
          <a:schemeClr val="accent5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200" kern="1200" dirty="0" smtClean="0"/>
        </a:p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Педагогические технологии инклюзивного образования </a:t>
          </a:r>
        </a:p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100" kern="1200" dirty="0" smtClean="0"/>
        </a:p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100" kern="1200" dirty="0" smtClean="0"/>
        </a:p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100" kern="1200" dirty="0"/>
        </a:p>
      </dsp:txBody>
      <dsp:txXfrm>
        <a:off x="816608" y="168534"/>
        <a:ext cx="5508305" cy="787837"/>
      </dsp:txXfrm>
    </dsp:sp>
    <dsp:sp modelId="{6D2B5862-AFA8-45C6-95B7-3F6465E10F45}">
      <dsp:nvSpPr>
        <dsp:cNvPr id="0" name=""/>
        <dsp:cNvSpPr/>
      </dsp:nvSpPr>
      <dsp:spPr>
        <a:xfrm>
          <a:off x="1613819" y="980882"/>
          <a:ext cx="1956942" cy="1467386"/>
        </a:xfrm>
        <a:custGeom>
          <a:avLst/>
          <a:gdLst/>
          <a:ahLst/>
          <a:cxnLst/>
          <a:rect l="0" t="0" r="0" b="0"/>
          <a:pathLst>
            <a:path>
              <a:moveTo>
                <a:pt x="1956942" y="0"/>
              </a:moveTo>
              <a:lnTo>
                <a:pt x="1956942" y="733693"/>
              </a:lnTo>
              <a:lnTo>
                <a:pt x="0" y="733693"/>
              </a:lnTo>
              <a:lnTo>
                <a:pt x="0" y="1467386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E5FBF9C-6E49-4617-8753-CF2C684FC32B}">
      <dsp:nvSpPr>
        <dsp:cNvPr id="0" name=""/>
        <dsp:cNvSpPr/>
      </dsp:nvSpPr>
      <dsp:spPr>
        <a:xfrm>
          <a:off x="5" y="2448269"/>
          <a:ext cx="3227626" cy="608321"/>
        </a:xfrm>
        <a:prstGeom prst="roundRect">
          <a:avLst>
            <a:gd name="adj" fmla="val 10000"/>
          </a:avLst>
        </a:prstGeom>
        <a:solidFill>
          <a:schemeClr val="accent5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600" kern="1200" dirty="0" smtClean="0"/>
            <a:t>Игровые технологии </a:t>
          </a:r>
          <a:endParaRPr lang="ru-RU" sz="2600" kern="1200" dirty="0"/>
        </a:p>
      </dsp:txBody>
      <dsp:txXfrm>
        <a:off x="17822" y="2466086"/>
        <a:ext cx="3191992" cy="572687"/>
      </dsp:txXfrm>
    </dsp:sp>
    <dsp:sp modelId="{15AAE6C2-C2C8-41C2-B07D-9C9B2D93AFF4}">
      <dsp:nvSpPr>
        <dsp:cNvPr id="0" name=""/>
        <dsp:cNvSpPr/>
      </dsp:nvSpPr>
      <dsp:spPr>
        <a:xfrm>
          <a:off x="3570761" y="980882"/>
          <a:ext cx="2075493" cy="146738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33693"/>
              </a:lnTo>
              <a:lnTo>
                <a:pt x="2075493" y="733693"/>
              </a:lnTo>
              <a:lnTo>
                <a:pt x="2075493" y="1467386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CB0CE2F-F87B-4EF0-A97C-1495CD706714}">
      <dsp:nvSpPr>
        <dsp:cNvPr id="0" name=""/>
        <dsp:cNvSpPr/>
      </dsp:nvSpPr>
      <dsp:spPr>
        <a:xfrm>
          <a:off x="4032441" y="2448269"/>
          <a:ext cx="3227626" cy="645848"/>
        </a:xfrm>
        <a:prstGeom prst="roundRect">
          <a:avLst>
            <a:gd name="adj" fmla="val 10000"/>
          </a:avLst>
        </a:prstGeom>
        <a:solidFill>
          <a:schemeClr val="accent5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600" kern="1200" dirty="0" err="1" smtClean="0"/>
            <a:t>ИКТ-технологии</a:t>
          </a:r>
          <a:endParaRPr lang="ru-RU" sz="2600" kern="1200" dirty="0"/>
        </a:p>
      </dsp:txBody>
      <dsp:txXfrm>
        <a:off x="4051357" y="2467185"/>
        <a:ext cx="3189794" cy="60801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6">
  <dgm:title val=""/>
  <dgm:desc val=""/>
  <dgm:catLst>
    <dgm:cat type="hierarchy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</dgm:ptLst>
      <dgm:cxnLst>
        <dgm:cxn modelId="7" srcId="0" destId="1" srcOrd="0" destOrd="0"/>
        <dgm:cxn modelId="8" srcId="1" destId="2" srcOrd="0" destOrd="0"/>
        <dgm:cxn modelId="9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10" srcId="0" destId="4" srcOrd="1" destOrd="0"/>
        <dgm:cxn modelId="11" srcId="0" destId="5" srcOrd="2" destOrd="0"/>
        <dgm:cxn modelId="12" srcId="0" destId="6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3"/>
      </dgm:ptLst>
      <dgm:cxnLst>
        <dgm:cxn modelId="4" srcId="0" destId="1" srcOrd="0" destOrd="0"/>
        <dgm:cxn modelId="13" srcId="1" destId="11" srcOrd="0" destOrd="0"/>
        <dgm:cxn modelId="14" srcId="1" destId="12" srcOrd="1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  <dgm:pt modelId="4"/>
        <dgm:pt modelId="5"/>
        <dgm:pt modelId="6"/>
        <dgm:pt modelId="7"/>
      </dgm:ptLst>
      <dgm:cxnLst>
        <dgm:cxn modelId="8" srcId="0" destId="1" srcOrd="0" destOrd="0"/>
        <dgm:cxn modelId="9" srcId="1" destId="2" srcOrd="0" destOrd="0"/>
        <dgm:cxn modelId="10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  <dgm:cxn modelId="11" srcId="0" destId="4" srcOrd="1" destOrd="0"/>
        <dgm:cxn modelId="12" srcId="0" destId="5" srcOrd="2" destOrd="0"/>
        <dgm:cxn modelId="13" srcId="0" destId="6" srcOrd="3" destOrd="0"/>
        <dgm:cxn modelId="14" srcId="0" destId="7" srcOrd="4" destOrd="0"/>
      </dgm:cxnLst>
      <dgm:bg/>
      <dgm:whole/>
    </dgm:dataModel>
  </dgm:clrData>
  <dgm:layoutNode name="mainComposite">
    <dgm:varLst>
      <dgm:chPref val="1"/>
      <dgm:dir/>
      <dgm:animOne val="branch"/>
      <dgm:animLvl val="lvl"/>
      <dgm:resizeHandles val="exact"/>
    </dgm:varLst>
    <dgm:alg type="composite">
      <dgm:param type="vertAlign" val="mid"/>
      <dgm:param type="horzAlign" val="ctr"/>
    </dgm:alg>
    <dgm:shape xmlns:r="http://schemas.openxmlformats.org/officeDocument/2006/relationships" r:blip="">
      <dgm:adjLst/>
    </dgm:shape>
    <dgm:presOf/>
    <dgm:choose name="Name0">
      <dgm:if name="Name1" axis="ch" ptType="node" func="cnt" op="gte" val="2">
        <dgm:choose name="Name2">
          <dgm:if name="Name3" func="var" arg="dir" op="equ" val="norm">
            <dgm:constrLst>
              <dgm:constr type="l" for="ch" forName="hierFlow" refType="w" fact="0.3"/>
              <dgm:constr type="t" for="ch" forName="hierFlow"/>
              <dgm:constr type="r" for="ch" forName="hierFlow" refType="w" fact="0.98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if>
          <dgm:else name="Name4">
            <dgm:constrLst>
              <dgm:constr type="l" for="ch" forName="hierFlow" refType="w" fact="0.02"/>
              <dgm:constr type="t" for="ch" forName="hierFlow"/>
              <dgm:constr type="r" for="ch" forName="hierFlow" refType="w" fact="0.7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else>
        </dgm:choose>
      </dgm:if>
      <dgm:else name="Name5">
        <dgm:constrLst>
          <dgm:constr type="l" for="ch" forName="hierFlow"/>
          <dgm:constr type="t" for="ch" forName="hierFlow"/>
          <dgm:constr type="r" for="ch" forName="hierFlow" refType="w"/>
          <dgm:constr type="b" for="ch" forName="hierFlow" refType="h"/>
          <dgm:constr type="l" for="ch" forName="bgShapesFlow"/>
          <dgm:constr type="t" for="ch" forName="bgShapesFlow"/>
          <dgm:constr type="r" for="ch" forName="bgShapesFlow" refType="w"/>
          <dgm:constr type="b" for="ch" forName="bgShapesFlow" refType="h"/>
          <dgm:constr type="w" for="des" forName="level1Shape" refType="w"/>
          <dgm:constr type="h" for="des" forName="level1Shape" refType="w" refFor="des" refForName="level1Shape" fact="0.66667"/>
          <dgm:constr type="w" for="des" forName="level2Shape" refType="w" refFor="des" refForName="level1Shape" op="equ"/>
          <dgm:constr type="h" for="des" forName="level2Shape" refType="h" refFor="des" refForName="level1Shape" op="equ"/>
          <dgm:constr type="sp" for="des" refType="h" refFor="des" refForName="level1Shape" op="equ" fact="0.4"/>
          <dgm:constr type="sibSp" for="des" forName="hierChild1" refType="w" refFor="des" refForName="level1Shape" op="equ" fact="0.3"/>
          <dgm:constr type="sibSp" for="des" forName="hierChild2" refType="sibSp" refFor="des" refForName="hierChild1" op="equ"/>
          <dgm:constr type="sibSp" for="des" forName="hierChild3" refType="sibSp" refFor="des" refForName="hierChild1" op="equ"/>
          <dgm:constr type="userA" for="des" refType="h" refFor="des" refForName="level1Shape" op="equ"/>
          <dgm:constr type="userB" for="des" refType="sp" refFor="des" op="equ"/>
          <dgm:constr type="h" for="des" forName="firstBuf" refType="h" refFor="des" refForName="level1Shape" fact="0.1"/>
        </dgm:constrLst>
      </dgm:else>
    </dgm:choose>
    <dgm:ruleLst/>
    <dgm:layoutNode name="hierFlow">
      <dgm:alg type="lin">
        <dgm:param type="linDir" val="fromT"/>
        <dgm:param type="nodeVertAlign" val="t"/>
        <dgm:param type="vertAlign" val="t"/>
        <dgm:param type="nodeHorzAlign" val="ctr"/>
        <dgm:param type="fallback" val="2D"/>
      </dgm:alg>
      <dgm:shape xmlns:r="http://schemas.openxmlformats.org/officeDocument/2006/relationships" r:blip="">
        <dgm:adjLst/>
      </dgm:shape>
      <dgm:presOf/>
      <dgm:constrLst/>
      <dgm:ruleLst/>
      <dgm:choose name="Name6">
        <dgm:if name="Name7" axis="ch" ptType="node" func="cnt" op="gte" val="2">
          <dgm:layoutNode name="firstBuf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8"/>
      </dgm:choose>
      <dgm:layoutNode name="hierChild1">
        <dgm:varLst>
          <dgm:chPref val="1"/>
          <dgm:animOne val="branch"/>
          <dgm:animLvl val="lvl"/>
        </dgm:varLst>
        <dgm:choose name="Name9">
          <dgm:if name="Name10" func="var" arg="dir" op="equ" val="norm">
            <dgm:alg type="hierChild">
              <dgm:param type="linDir" val="fromL"/>
              <dgm:param type="vertAlign" val="t"/>
            </dgm:alg>
          </dgm:if>
          <dgm:else name="Name11">
            <dgm:alg type="hierChild">
              <dgm:param type="linDir" val="fromR"/>
              <dgm:param type="vertAlign" val="t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primFontSz" for="des" ptType="node" op="equ"/>
        </dgm:constrLst>
        <dgm:ruleLst/>
        <dgm:forEach name="Name12" axis="ch" cnt="3">
          <dgm:forEach name="Name13" axis="self" ptType="node">
            <dgm:layoutNode name="Name14">
              <dgm:alg type="hierRoot"/>
              <dgm:shape xmlns:r="http://schemas.openxmlformats.org/officeDocument/2006/relationships" r:blip="">
                <dgm:adjLst/>
              </dgm:shape>
              <dgm:presOf/>
              <dgm:constrLst/>
              <dgm:ruleLst/>
              <dgm:layoutNode name="level1Shape" styleLbl="node0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primFontSz" val="65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hierChild2">
                <dgm:choose name="Name15">
                  <dgm:if name="Name16" func="var" arg="dir" op="equ" val="norm">
                    <dgm:alg type="hierChild">
                      <dgm:param type="linDir" val="fromL"/>
                    </dgm:alg>
                  </dgm:if>
                  <dgm:else name="Name17">
                    <dgm:alg type="hierChild">
                      <dgm:param type="linDir" val="from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  <dgm:forEach name="repeat" axis="ch">
                  <dgm:forEach name="Name18" axis="self" ptType="parTrans" cnt="1">
                    <dgm:layoutNode name="Name19">
                      <dgm:alg type="conn">
                        <dgm:param type="dim" val="1D"/>
                        <dgm:param type="endSty" val="noArr"/>
                        <dgm:param type="connRout" val="bend"/>
                        <dgm:param type="begPts" val="bCtr"/>
                        <dgm:param type="endPts" val="tCtr"/>
                      </dgm:alg>
                      <dgm:shape xmlns:r="http://schemas.openxmlformats.org/officeDocument/2006/relationships" type="conn" r:blip="">
                        <dgm:adjLst/>
                      </dgm:shape>
                      <dgm:presOf axis="self"/>
                      <dgm:constrLst>
                        <dgm:constr type="w" val="1"/>
                        <dgm:constr type="h" val="1"/>
                        <dgm:constr type="begPad"/>
                        <dgm:constr type="endPad"/>
                      </dgm:constrLst>
                      <dgm:ruleLst/>
                    </dgm:layoutNode>
                  </dgm:forEach>
                  <dgm:forEach name="Name20" axis="self" ptType="node">
                    <dgm:layoutNode name="Name21">
                      <dgm:alg type="hierRoot"/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/>
                      <dgm:layoutNode name="level2Shape">
                        <dgm:alg type="tx"/>
                        <dgm:shape xmlns:r="http://schemas.openxmlformats.org/officeDocument/2006/relationships" type="roundRect" r:blip="">
                          <dgm:adjLst>
                            <dgm:adj idx="1" val="0.1"/>
                          </dgm:adjLst>
                        </dgm:shape>
                        <dgm:presOf axis="self"/>
                        <dgm:constrLst>
                          <dgm:constr type="primFontSz" val="65"/>
                          <dgm:constr type="tMarg" refType="primFontSz" fact="0.3"/>
                          <dgm:constr type="bMarg" refType="primFontSz" fact="0.3"/>
                          <dgm:constr type="lMarg" refType="primFontSz" fact="0.3"/>
                          <dgm:constr type="r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hierChild3">
                        <dgm:choose name="Name22">
                          <dgm:if name="Name23" func="var" arg="dir" op="equ" val="norm">
                            <dgm:alg type="hierChild">
                              <dgm:param type="linDir" val="fromL"/>
                            </dgm:alg>
                          </dgm:if>
                          <dgm:else name="Name24">
                            <dgm:alg type="hierChild">
                              <dgm:param type="linDir" val="fromR"/>
                            </dgm:alg>
                          </dgm:else>
                        </dgm:choose>
                        <dgm:shape xmlns:r="http://schemas.openxmlformats.org/officeDocument/2006/relationships" r:blip="">
                          <dgm:adjLst/>
                        </dgm:shape>
                        <dgm:presOf/>
                        <dgm:constrLst/>
                        <dgm:ruleLst/>
                        <dgm:forEach name="Name25" ref="repeat"/>
                      </dgm:layoutNode>
                    </dgm:layoutNode>
                  </dgm:forEach>
                </dgm:forEach>
              </dgm:layoutNode>
            </dgm:layoutNode>
          </dgm:forEach>
        </dgm:forEach>
      </dgm:layoutNode>
    </dgm:layoutNode>
    <dgm:layoutNode name="bgShapesFlow">
      <dgm:alg type="lin">
        <dgm:param type="linDir" val="fromT"/>
        <dgm:param type="nodeVertAlign" val="t"/>
        <dgm:param type="vertAlign" val="t"/>
        <dgm:param type="nodeHorzAlign" val="ctr"/>
      </dgm:alg>
      <dgm:shape xmlns:r="http://schemas.openxmlformats.org/officeDocument/2006/relationships" r:blip="">
        <dgm:adjLst/>
      </dgm:shape>
      <dgm:presOf/>
      <dgm:constrLst>
        <dgm:constr type="userB"/>
        <dgm:constr type="w" for="ch" forName="rectComp" refType="w"/>
        <dgm:constr type="h" for="ch" forName="rectComp" refType="h"/>
        <dgm:constr type="w" for="des" forName="bgRect" refType="w"/>
        <dgm:constr type="primFontSz" for="des" forName="bgRectTx" op="equ"/>
      </dgm:constrLst>
      <dgm:ruleLst/>
      <dgm:forEach name="Name26" axis="ch" ptType="node" st="2">
        <dgm:layoutNode name="rectComp">
          <dgm:alg type="composite">
            <dgm:param type="vertAlign" val="t"/>
            <dgm:param type="horzAlign" val="ctr"/>
          </dgm:alg>
          <dgm:shape xmlns:r="http://schemas.openxmlformats.org/officeDocument/2006/relationships" r:blip="">
            <dgm:adjLst/>
          </dgm:shape>
          <dgm:presOf/>
          <dgm:choose name="Name27">
            <dgm:if name="Name28" func="var" arg="dir" op="equ" val="norm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l" for="ch" forName="bgRectTx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if>
            <dgm:else name="Name29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r" for="ch" forName="bgRectTx" refType="w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else>
          </dgm:choose>
          <dgm:ruleLst/>
          <dgm:layoutNode name="bgRect" styleLbl="bgShp">
            <dgm:alg type="sp"/>
            <dgm:shape xmlns:r="http://schemas.openxmlformats.org/officeDocument/2006/relationships" type="roundRect" r:blip="" zOrderOff="-999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bgRectTx" styleLbl="bgShp">
            <dgm:varLst>
              <dgm:bulletEnabled val="1"/>
            </dgm:varLst>
            <dgm:alg type="tx"/>
            <dgm:presOf axis="desOrSelf" ptType="node"/>
            <dgm:shape xmlns:r="http://schemas.openxmlformats.org/officeDocument/2006/relationships" type="rect" r:blip="" zOrderOff="-999" hideGeom="1">
              <dgm:adjLst/>
            </dgm:shape>
            <dgm:constrLst>
              <dgm:constr type="primFontSz" val="65"/>
            </dgm:constrLst>
            <dgm:ruleLst>
              <dgm:rule type="primFontSz" val="5" fact="NaN" max="NaN"/>
            </dgm:ruleLst>
          </dgm:layoutNode>
        </dgm:layoutNode>
        <dgm:choose name="Name30">
          <dgm:if name="Name31" axis="self" ptType="node" func="revPos" op="gte" val="2">
            <dgm:layoutNode name="spComp">
              <dgm:alg type="composite">
                <dgm:param type="vertAlign" val="t"/>
                <dgm:param type="horzAlign" val="ctr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userA"/>
                <dgm:constr type="userB"/>
                <dgm:constr type="l" for="ch" forName="vSp"/>
                <dgm:constr type="t" for="ch" forName="vSp"/>
                <dgm:constr type="h" for="ch" forName="vSp" refType="userB"/>
                <dgm:constr type="hOff" for="ch" forName="vSp" refType="userA" fact="-0.2"/>
              </dgm:constrLst>
              <dgm:ruleLst/>
              <dgm:layoutNode name="vSp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32"/>
        </dgm:choose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6">
  <dgm:title val=""/>
  <dgm:desc val=""/>
  <dgm:catLst>
    <dgm:cat type="hierarchy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</dgm:ptLst>
      <dgm:cxnLst>
        <dgm:cxn modelId="7" srcId="0" destId="1" srcOrd="0" destOrd="0"/>
        <dgm:cxn modelId="8" srcId="1" destId="2" srcOrd="0" destOrd="0"/>
        <dgm:cxn modelId="9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10" srcId="0" destId="4" srcOrd="1" destOrd="0"/>
        <dgm:cxn modelId="11" srcId="0" destId="5" srcOrd="2" destOrd="0"/>
        <dgm:cxn modelId="12" srcId="0" destId="6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3"/>
      </dgm:ptLst>
      <dgm:cxnLst>
        <dgm:cxn modelId="4" srcId="0" destId="1" srcOrd="0" destOrd="0"/>
        <dgm:cxn modelId="13" srcId="1" destId="11" srcOrd="0" destOrd="0"/>
        <dgm:cxn modelId="14" srcId="1" destId="12" srcOrd="1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  <dgm:pt modelId="4"/>
        <dgm:pt modelId="5"/>
        <dgm:pt modelId="6"/>
        <dgm:pt modelId="7"/>
      </dgm:ptLst>
      <dgm:cxnLst>
        <dgm:cxn modelId="8" srcId="0" destId="1" srcOrd="0" destOrd="0"/>
        <dgm:cxn modelId="9" srcId="1" destId="2" srcOrd="0" destOrd="0"/>
        <dgm:cxn modelId="10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  <dgm:cxn modelId="11" srcId="0" destId="4" srcOrd="1" destOrd="0"/>
        <dgm:cxn modelId="12" srcId="0" destId="5" srcOrd="2" destOrd="0"/>
        <dgm:cxn modelId="13" srcId="0" destId="6" srcOrd="3" destOrd="0"/>
        <dgm:cxn modelId="14" srcId="0" destId="7" srcOrd="4" destOrd="0"/>
      </dgm:cxnLst>
      <dgm:bg/>
      <dgm:whole/>
    </dgm:dataModel>
  </dgm:clrData>
  <dgm:layoutNode name="mainComposite">
    <dgm:varLst>
      <dgm:chPref val="1"/>
      <dgm:dir/>
      <dgm:animOne val="branch"/>
      <dgm:animLvl val="lvl"/>
      <dgm:resizeHandles val="exact"/>
    </dgm:varLst>
    <dgm:alg type="composite">
      <dgm:param type="vertAlign" val="mid"/>
      <dgm:param type="horzAlign" val="ctr"/>
    </dgm:alg>
    <dgm:shape xmlns:r="http://schemas.openxmlformats.org/officeDocument/2006/relationships" r:blip="">
      <dgm:adjLst/>
    </dgm:shape>
    <dgm:presOf/>
    <dgm:choose name="Name0">
      <dgm:if name="Name1" axis="ch" ptType="node" func="cnt" op="gte" val="2">
        <dgm:choose name="Name2">
          <dgm:if name="Name3" func="var" arg="dir" op="equ" val="norm">
            <dgm:constrLst>
              <dgm:constr type="l" for="ch" forName="hierFlow" refType="w" fact="0.3"/>
              <dgm:constr type="t" for="ch" forName="hierFlow"/>
              <dgm:constr type="r" for="ch" forName="hierFlow" refType="w" fact="0.98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if>
          <dgm:else name="Name4">
            <dgm:constrLst>
              <dgm:constr type="l" for="ch" forName="hierFlow" refType="w" fact="0.02"/>
              <dgm:constr type="t" for="ch" forName="hierFlow"/>
              <dgm:constr type="r" for="ch" forName="hierFlow" refType="w" fact="0.7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else>
        </dgm:choose>
      </dgm:if>
      <dgm:else name="Name5">
        <dgm:constrLst>
          <dgm:constr type="l" for="ch" forName="hierFlow"/>
          <dgm:constr type="t" for="ch" forName="hierFlow"/>
          <dgm:constr type="r" for="ch" forName="hierFlow" refType="w"/>
          <dgm:constr type="b" for="ch" forName="hierFlow" refType="h"/>
          <dgm:constr type="l" for="ch" forName="bgShapesFlow"/>
          <dgm:constr type="t" for="ch" forName="bgShapesFlow"/>
          <dgm:constr type="r" for="ch" forName="bgShapesFlow" refType="w"/>
          <dgm:constr type="b" for="ch" forName="bgShapesFlow" refType="h"/>
          <dgm:constr type="w" for="des" forName="level1Shape" refType="w"/>
          <dgm:constr type="h" for="des" forName="level1Shape" refType="w" refFor="des" refForName="level1Shape" fact="0.66667"/>
          <dgm:constr type="w" for="des" forName="level2Shape" refType="w" refFor="des" refForName="level1Shape" op="equ"/>
          <dgm:constr type="h" for="des" forName="level2Shape" refType="h" refFor="des" refForName="level1Shape" op="equ"/>
          <dgm:constr type="sp" for="des" refType="h" refFor="des" refForName="level1Shape" op="equ" fact="0.4"/>
          <dgm:constr type="sibSp" for="des" forName="hierChild1" refType="w" refFor="des" refForName="level1Shape" op="equ" fact="0.3"/>
          <dgm:constr type="sibSp" for="des" forName="hierChild2" refType="sibSp" refFor="des" refForName="hierChild1" op="equ"/>
          <dgm:constr type="sibSp" for="des" forName="hierChild3" refType="sibSp" refFor="des" refForName="hierChild1" op="equ"/>
          <dgm:constr type="userA" for="des" refType="h" refFor="des" refForName="level1Shape" op="equ"/>
          <dgm:constr type="userB" for="des" refType="sp" refFor="des" op="equ"/>
          <dgm:constr type="h" for="des" forName="firstBuf" refType="h" refFor="des" refForName="level1Shape" fact="0.1"/>
        </dgm:constrLst>
      </dgm:else>
    </dgm:choose>
    <dgm:ruleLst/>
    <dgm:layoutNode name="hierFlow">
      <dgm:alg type="lin">
        <dgm:param type="linDir" val="fromT"/>
        <dgm:param type="nodeVertAlign" val="t"/>
        <dgm:param type="vertAlign" val="t"/>
        <dgm:param type="nodeHorzAlign" val="ctr"/>
        <dgm:param type="fallback" val="2D"/>
      </dgm:alg>
      <dgm:shape xmlns:r="http://schemas.openxmlformats.org/officeDocument/2006/relationships" r:blip="">
        <dgm:adjLst/>
      </dgm:shape>
      <dgm:presOf/>
      <dgm:constrLst/>
      <dgm:ruleLst/>
      <dgm:choose name="Name6">
        <dgm:if name="Name7" axis="ch" ptType="node" func="cnt" op="gte" val="2">
          <dgm:layoutNode name="firstBuf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8"/>
      </dgm:choose>
      <dgm:layoutNode name="hierChild1">
        <dgm:varLst>
          <dgm:chPref val="1"/>
          <dgm:animOne val="branch"/>
          <dgm:animLvl val="lvl"/>
        </dgm:varLst>
        <dgm:choose name="Name9">
          <dgm:if name="Name10" func="var" arg="dir" op="equ" val="norm">
            <dgm:alg type="hierChild">
              <dgm:param type="linDir" val="fromL"/>
              <dgm:param type="vertAlign" val="t"/>
            </dgm:alg>
          </dgm:if>
          <dgm:else name="Name11">
            <dgm:alg type="hierChild">
              <dgm:param type="linDir" val="fromR"/>
              <dgm:param type="vertAlign" val="t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primFontSz" for="des" ptType="node" op="equ"/>
        </dgm:constrLst>
        <dgm:ruleLst/>
        <dgm:forEach name="Name12" axis="ch" cnt="3">
          <dgm:forEach name="Name13" axis="self" ptType="node">
            <dgm:layoutNode name="Name14">
              <dgm:alg type="hierRoot"/>
              <dgm:shape xmlns:r="http://schemas.openxmlformats.org/officeDocument/2006/relationships" r:blip="">
                <dgm:adjLst/>
              </dgm:shape>
              <dgm:presOf/>
              <dgm:constrLst/>
              <dgm:ruleLst/>
              <dgm:layoutNode name="level1Shape" styleLbl="node0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primFontSz" val="65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hierChild2">
                <dgm:choose name="Name15">
                  <dgm:if name="Name16" func="var" arg="dir" op="equ" val="norm">
                    <dgm:alg type="hierChild">
                      <dgm:param type="linDir" val="fromL"/>
                    </dgm:alg>
                  </dgm:if>
                  <dgm:else name="Name17">
                    <dgm:alg type="hierChild">
                      <dgm:param type="linDir" val="from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  <dgm:forEach name="repeat" axis="ch">
                  <dgm:forEach name="Name18" axis="self" ptType="parTrans" cnt="1">
                    <dgm:layoutNode name="Name19">
                      <dgm:alg type="conn">
                        <dgm:param type="dim" val="1D"/>
                        <dgm:param type="endSty" val="noArr"/>
                        <dgm:param type="connRout" val="bend"/>
                        <dgm:param type="begPts" val="bCtr"/>
                        <dgm:param type="endPts" val="tCtr"/>
                      </dgm:alg>
                      <dgm:shape xmlns:r="http://schemas.openxmlformats.org/officeDocument/2006/relationships" type="conn" r:blip="">
                        <dgm:adjLst/>
                      </dgm:shape>
                      <dgm:presOf axis="self"/>
                      <dgm:constrLst>
                        <dgm:constr type="w" val="1"/>
                        <dgm:constr type="h" val="1"/>
                        <dgm:constr type="begPad"/>
                        <dgm:constr type="endPad"/>
                      </dgm:constrLst>
                      <dgm:ruleLst/>
                    </dgm:layoutNode>
                  </dgm:forEach>
                  <dgm:forEach name="Name20" axis="self" ptType="node">
                    <dgm:layoutNode name="Name21">
                      <dgm:alg type="hierRoot"/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/>
                      <dgm:layoutNode name="level2Shape">
                        <dgm:alg type="tx"/>
                        <dgm:shape xmlns:r="http://schemas.openxmlformats.org/officeDocument/2006/relationships" type="roundRect" r:blip="">
                          <dgm:adjLst>
                            <dgm:adj idx="1" val="0.1"/>
                          </dgm:adjLst>
                        </dgm:shape>
                        <dgm:presOf axis="self"/>
                        <dgm:constrLst>
                          <dgm:constr type="primFontSz" val="65"/>
                          <dgm:constr type="tMarg" refType="primFontSz" fact="0.3"/>
                          <dgm:constr type="bMarg" refType="primFontSz" fact="0.3"/>
                          <dgm:constr type="lMarg" refType="primFontSz" fact="0.3"/>
                          <dgm:constr type="r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hierChild3">
                        <dgm:choose name="Name22">
                          <dgm:if name="Name23" func="var" arg="dir" op="equ" val="norm">
                            <dgm:alg type="hierChild">
                              <dgm:param type="linDir" val="fromL"/>
                            </dgm:alg>
                          </dgm:if>
                          <dgm:else name="Name24">
                            <dgm:alg type="hierChild">
                              <dgm:param type="linDir" val="fromR"/>
                            </dgm:alg>
                          </dgm:else>
                        </dgm:choose>
                        <dgm:shape xmlns:r="http://schemas.openxmlformats.org/officeDocument/2006/relationships" r:blip="">
                          <dgm:adjLst/>
                        </dgm:shape>
                        <dgm:presOf/>
                        <dgm:constrLst/>
                        <dgm:ruleLst/>
                        <dgm:forEach name="Name25" ref="repeat"/>
                      </dgm:layoutNode>
                    </dgm:layoutNode>
                  </dgm:forEach>
                </dgm:forEach>
              </dgm:layoutNode>
            </dgm:layoutNode>
          </dgm:forEach>
        </dgm:forEach>
      </dgm:layoutNode>
    </dgm:layoutNode>
    <dgm:layoutNode name="bgShapesFlow">
      <dgm:alg type="lin">
        <dgm:param type="linDir" val="fromT"/>
        <dgm:param type="nodeVertAlign" val="t"/>
        <dgm:param type="vertAlign" val="t"/>
        <dgm:param type="nodeHorzAlign" val="ctr"/>
      </dgm:alg>
      <dgm:shape xmlns:r="http://schemas.openxmlformats.org/officeDocument/2006/relationships" r:blip="">
        <dgm:adjLst/>
      </dgm:shape>
      <dgm:presOf/>
      <dgm:constrLst>
        <dgm:constr type="userB"/>
        <dgm:constr type="w" for="ch" forName="rectComp" refType="w"/>
        <dgm:constr type="h" for="ch" forName="rectComp" refType="h"/>
        <dgm:constr type="w" for="des" forName="bgRect" refType="w"/>
        <dgm:constr type="primFontSz" for="des" forName="bgRectTx" op="equ"/>
      </dgm:constrLst>
      <dgm:ruleLst/>
      <dgm:forEach name="Name26" axis="ch" ptType="node" st="2">
        <dgm:layoutNode name="rectComp">
          <dgm:alg type="composite">
            <dgm:param type="vertAlign" val="t"/>
            <dgm:param type="horzAlign" val="ctr"/>
          </dgm:alg>
          <dgm:shape xmlns:r="http://schemas.openxmlformats.org/officeDocument/2006/relationships" r:blip="">
            <dgm:adjLst/>
          </dgm:shape>
          <dgm:presOf/>
          <dgm:choose name="Name27">
            <dgm:if name="Name28" func="var" arg="dir" op="equ" val="norm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l" for="ch" forName="bgRectTx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if>
            <dgm:else name="Name29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r" for="ch" forName="bgRectTx" refType="w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else>
          </dgm:choose>
          <dgm:ruleLst/>
          <dgm:layoutNode name="bgRect" styleLbl="bgShp">
            <dgm:alg type="sp"/>
            <dgm:shape xmlns:r="http://schemas.openxmlformats.org/officeDocument/2006/relationships" type="roundRect" r:blip="" zOrderOff="-999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bgRectTx" styleLbl="bgShp">
            <dgm:varLst>
              <dgm:bulletEnabled val="1"/>
            </dgm:varLst>
            <dgm:alg type="tx"/>
            <dgm:presOf axis="desOrSelf" ptType="node"/>
            <dgm:shape xmlns:r="http://schemas.openxmlformats.org/officeDocument/2006/relationships" type="rect" r:blip="" zOrderOff="-999" hideGeom="1">
              <dgm:adjLst/>
            </dgm:shape>
            <dgm:constrLst>
              <dgm:constr type="primFontSz" val="65"/>
            </dgm:constrLst>
            <dgm:ruleLst>
              <dgm:rule type="primFontSz" val="5" fact="NaN" max="NaN"/>
            </dgm:ruleLst>
          </dgm:layoutNode>
        </dgm:layoutNode>
        <dgm:choose name="Name30">
          <dgm:if name="Name31" axis="self" ptType="node" func="revPos" op="gte" val="2">
            <dgm:layoutNode name="spComp">
              <dgm:alg type="composite">
                <dgm:param type="vertAlign" val="t"/>
                <dgm:param type="horzAlign" val="ctr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userA"/>
                <dgm:constr type="userB"/>
                <dgm:constr type="l" for="ch" forName="vSp"/>
                <dgm:constr type="t" for="ch" forName="vSp"/>
                <dgm:constr type="h" for="ch" forName="vSp" refType="userB"/>
                <dgm:constr type="hOff" for="ch" forName="vSp" refType="userA" fact="-0.2"/>
              </dgm:constrLst>
              <dgm:ruleLst/>
              <dgm:layoutNode name="vSp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32"/>
        </dgm:choos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6D7FAD6-8E50-4D41-B02D-AAA6D80E73C8}" type="datetimeFigureOut">
              <a:rPr lang="ru-RU" smtClean="0"/>
              <a:pPr/>
              <a:t>05.03.2019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09A128-E744-4400-929C-6D8E4AABC8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6D7FAD6-8E50-4D41-B02D-AAA6D80E73C8}" type="datetimeFigureOut">
              <a:rPr lang="ru-RU" smtClean="0"/>
              <a:pPr/>
              <a:t>05.03.2019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09A128-E744-4400-929C-6D8E4AABC8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6D7FAD6-8E50-4D41-B02D-AAA6D80E73C8}" type="datetimeFigureOut">
              <a:rPr lang="ru-RU" smtClean="0"/>
              <a:pPr/>
              <a:t>05.03.2019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09A128-E744-4400-929C-6D8E4AABC8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6D7FAD6-8E50-4D41-B02D-AAA6D80E73C8}" type="datetimeFigureOut">
              <a:rPr lang="ru-RU" smtClean="0"/>
              <a:pPr/>
              <a:t>05.03.2019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09A128-E744-4400-929C-6D8E4AABC8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6D7FAD6-8E50-4D41-B02D-AAA6D80E73C8}" type="datetimeFigureOut">
              <a:rPr lang="ru-RU" smtClean="0"/>
              <a:pPr/>
              <a:t>05.03.2019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09A128-E744-4400-929C-6D8E4AABC8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6D7FAD6-8E50-4D41-B02D-AAA6D80E73C8}" type="datetimeFigureOut">
              <a:rPr lang="ru-RU" smtClean="0"/>
              <a:pPr/>
              <a:t>05.03.2019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09A128-E744-4400-929C-6D8E4AABC8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6D7FAD6-8E50-4D41-B02D-AAA6D80E73C8}" type="datetimeFigureOut">
              <a:rPr lang="ru-RU" smtClean="0"/>
              <a:pPr/>
              <a:t>05.03.2019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09A128-E744-4400-929C-6D8E4AABC8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6D7FAD6-8E50-4D41-B02D-AAA6D80E73C8}" type="datetimeFigureOut">
              <a:rPr lang="ru-RU" smtClean="0"/>
              <a:pPr/>
              <a:t>05.03.2019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09A128-E744-4400-929C-6D8E4AABC8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6D7FAD6-8E50-4D41-B02D-AAA6D80E73C8}" type="datetimeFigureOut">
              <a:rPr lang="ru-RU" smtClean="0"/>
              <a:pPr/>
              <a:t>05.03.2019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09A128-E744-4400-929C-6D8E4AABC8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6D7FAD6-8E50-4D41-B02D-AAA6D80E73C8}" type="datetimeFigureOut">
              <a:rPr lang="ru-RU" smtClean="0"/>
              <a:pPr/>
              <a:t>05.03.2019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09A128-E744-4400-929C-6D8E4AABC8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6D7FAD6-8E50-4D41-B02D-AAA6D80E73C8}" type="datetimeFigureOut">
              <a:rPr lang="ru-RU" smtClean="0"/>
              <a:pPr/>
              <a:t>05.03.2019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09A128-E744-4400-929C-6D8E4AABC8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Прямоугольник 85"/>
          <p:cNvSpPr/>
          <p:nvPr userDrawn="1"/>
        </p:nvSpPr>
        <p:spPr>
          <a:xfrm>
            <a:off x="714348" y="285728"/>
            <a:ext cx="8215370" cy="635798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 userDrawn="1"/>
        </p:nvSpPr>
        <p:spPr>
          <a:xfrm>
            <a:off x="0" y="6642556"/>
            <a:ext cx="1500165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800" kern="1200" dirty="0" smtClean="0">
                <a:solidFill>
                  <a:schemeClr val="accent5">
                    <a:lumMod val="40000"/>
                    <a:lumOff val="60000"/>
                  </a:schemeClr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© Фокина Лидия Петровна </a:t>
            </a:r>
            <a:endParaRPr lang="ru-RU" sz="800" kern="1200" dirty="0">
              <a:solidFill>
                <a:schemeClr val="accent5">
                  <a:lumMod val="40000"/>
                  <a:lumOff val="60000"/>
                </a:schemeClr>
              </a:solidFill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grpSp>
        <p:nvGrpSpPr>
          <p:cNvPr id="8" name="Группа 7"/>
          <p:cNvGrpSpPr/>
          <p:nvPr userDrawn="1"/>
        </p:nvGrpSpPr>
        <p:grpSpPr>
          <a:xfrm rot="10800000">
            <a:off x="357158" y="6147194"/>
            <a:ext cx="821538" cy="250033"/>
            <a:chOff x="2714612" y="1428736"/>
            <a:chExt cx="2857520" cy="785818"/>
          </a:xfrm>
        </p:grpSpPr>
        <p:sp>
          <p:nvSpPr>
            <p:cNvPr id="9" name="Овал 8"/>
            <p:cNvSpPr/>
            <p:nvPr/>
          </p:nvSpPr>
          <p:spPr>
            <a:xfrm>
              <a:off x="4786314" y="1428736"/>
              <a:ext cx="785818" cy="785818"/>
            </a:xfrm>
            <a:prstGeom prst="ellipse">
              <a:avLst/>
            </a:prstGeom>
            <a:solidFill>
              <a:schemeClr val="accent5">
                <a:lumMod val="75000"/>
              </a:schemeClr>
            </a:solidFill>
            <a:ln>
              <a:solidFill>
                <a:schemeClr val="accent5">
                  <a:lumMod val="75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" name="Овал 9"/>
            <p:cNvSpPr/>
            <p:nvPr/>
          </p:nvSpPr>
          <p:spPr>
            <a:xfrm>
              <a:off x="2714612" y="1428736"/>
              <a:ext cx="785818" cy="785818"/>
            </a:xfrm>
            <a:prstGeom prst="ellipse">
              <a:avLst/>
            </a:prstGeom>
            <a:solidFill>
              <a:schemeClr val="accent5">
                <a:lumMod val="75000"/>
              </a:schemeClr>
            </a:solidFill>
            <a:ln>
              <a:solidFill>
                <a:schemeClr val="accent5">
                  <a:lumMod val="75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" name="Овал 10"/>
            <p:cNvSpPr/>
            <p:nvPr/>
          </p:nvSpPr>
          <p:spPr>
            <a:xfrm>
              <a:off x="4929190" y="1571612"/>
              <a:ext cx="500066" cy="500066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5">
                  <a:lumMod val="75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" name="Овал 11"/>
            <p:cNvSpPr/>
            <p:nvPr/>
          </p:nvSpPr>
          <p:spPr>
            <a:xfrm>
              <a:off x="2857488" y="1571612"/>
              <a:ext cx="500066" cy="500066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5">
                  <a:lumMod val="75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" name="Скругленный прямоугольник 12"/>
            <p:cNvSpPr/>
            <p:nvPr/>
          </p:nvSpPr>
          <p:spPr>
            <a:xfrm>
              <a:off x="3071802" y="1571612"/>
              <a:ext cx="2143140" cy="500066"/>
            </a:xfrm>
            <a:prstGeom prst="round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  <a:softEdge rad="63500"/>
            </a:effectLst>
            <a:scene3d>
              <a:camera prst="perspectiveFront"/>
              <a:lightRig rig="balanced" dir="t">
                <a:rot lat="0" lon="0" rev="8700000"/>
              </a:lightRig>
            </a:scene3d>
            <a:sp3d>
              <a:bevelT w="190500" h="38100" prst="divot"/>
            </a:sp3d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4" name="Группа 13"/>
          <p:cNvGrpSpPr/>
          <p:nvPr userDrawn="1"/>
        </p:nvGrpSpPr>
        <p:grpSpPr>
          <a:xfrm rot="10800000">
            <a:off x="357158" y="5436391"/>
            <a:ext cx="821538" cy="250033"/>
            <a:chOff x="2714612" y="1428736"/>
            <a:chExt cx="2857520" cy="785818"/>
          </a:xfrm>
        </p:grpSpPr>
        <p:sp>
          <p:nvSpPr>
            <p:cNvPr id="15" name="Овал 14"/>
            <p:cNvSpPr/>
            <p:nvPr/>
          </p:nvSpPr>
          <p:spPr>
            <a:xfrm>
              <a:off x="4786314" y="1428736"/>
              <a:ext cx="785818" cy="785818"/>
            </a:xfrm>
            <a:prstGeom prst="ellipse">
              <a:avLst/>
            </a:prstGeom>
            <a:solidFill>
              <a:schemeClr val="accent5">
                <a:lumMod val="75000"/>
              </a:schemeClr>
            </a:solidFill>
            <a:ln>
              <a:solidFill>
                <a:schemeClr val="accent5">
                  <a:lumMod val="75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6" name="Овал 15"/>
            <p:cNvSpPr/>
            <p:nvPr/>
          </p:nvSpPr>
          <p:spPr>
            <a:xfrm>
              <a:off x="2714612" y="1428736"/>
              <a:ext cx="785818" cy="785818"/>
            </a:xfrm>
            <a:prstGeom prst="ellipse">
              <a:avLst/>
            </a:prstGeom>
            <a:solidFill>
              <a:schemeClr val="accent5">
                <a:lumMod val="75000"/>
              </a:schemeClr>
            </a:solidFill>
            <a:ln>
              <a:solidFill>
                <a:schemeClr val="accent5">
                  <a:lumMod val="75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Овал 16"/>
            <p:cNvSpPr/>
            <p:nvPr/>
          </p:nvSpPr>
          <p:spPr>
            <a:xfrm>
              <a:off x="4929190" y="1571612"/>
              <a:ext cx="500066" cy="500066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5">
                  <a:lumMod val="75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" name="Овал 17"/>
            <p:cNvSpPr/>
            <p:nvPr/>
          </p:nvSpPr>
          <p:spPr>
            <a:xfrm>
              <a:off x="2857488" y="1571612"/>
              <a:ext cx="500066" cy="500066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5">
                  <a:lumMod val="75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Скругленный прямоугольник 18"/>
            <p:cNvSpPr/>
            <p:nvPr/>
          </p:nvSpPr>
          <p:spPr>
            <a:xfrm>
              <a:off x="3071802" y="1571612"/>
              <a:ext cx="2143140" cy="500066"/>
            </a:xfrm>
            <a:prstGeom prst="round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  <a:softEdge rad="63500"/>
            </a:effectLst>
            <a:scene3d>
              <a:camera prst="perspectiveFront"/>
              <a:lightRig rig="balanced" dir="t">
                <a:rot lat="0" lon="0" rev="8700000"/>
              </a:lightRig>
            </a:scene3d>
            <a:sp3d>
              <a:bevelT w="190500" h="38100" prst="divot"/>
            </a:sp3d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87" name="Группа 86"/>
          <p:cNvGrpSpPr/>
          <p:nvPr userDrawn="1"/>
        </p:nvGrpSpPr>
        <p:grpSpPr>
          <a:xfrm rot="10800000">
            <a:off x="357158" y="4725588"/>
            <a:ext cx="821538" cy="250033"/>
            <a:chOff x="2714612" y="1428736"/>
            <a:chExt cx="2857520" cy="785818"/>
          </a:xfrm>
        </p:grpSpPr>
        <p:sp>
          <p:nvSpPr>
            <p:cNvPr id="88" name="Овал 87"/>
            <p:cNvSpPr/>
            <p:nvPr/>
          </p:nvSpPr>
          <p:spPr>
            <a:xfrm>
              <a:off x="4786314" y="1428736"/>
              <a:ext cx="785818" cy="785818"/>
            </a:xfrm>
            <a:prstGeom prst="ellipse">
              <a:avLst/>
            </a:prstGeom>
            <a:solidFill>
              <a:schemeClr val="accent5">
                <a:lumMod val="75000"/>
              </a:schemeClr>
            </a:solidFill>
            <a:ln>
              <a:solidFill>
                <a:schemeClr val="accent5">
                  <a:lumMod val="75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9" name="Овал 88"/>
            <p:cNvSpPr/>
            <p:nvPr/>
          </p:nvSpPr>
          <p:spPr>
            <a:xfrm>
              <a:off x="2714612" y="1428736"/>
              <a:ext cx="785818" cy="785818"/>
            </a:xfrm>
            <a:prstGeom prst="ellipse">
              <a:avLst/>
            </a:prstGeom>
            <a:solidFill>
              <a:schemeClr val="accent5">
                <a:lumMod val="75000"/>
              </a:schemeClr>
            </a:solidFill>
            <a:ln>
              <a:solidFill>
                <a:schemeClr val="accent5">
                  <a:lumMod val="75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0" name="Овал 89"/>
            <p:cNvSpPr/>
            <p:nvPr/>
          </p:nvSpPr>
          <p:spPr>
            <a:xfrm>
              <a:off x="4929190" y="1571612"/>
              <a:ext cx="500066" cy="500066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5">
                  <a:lumMod val="75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1" name="Овал 90"/>
            <p:cNvSpPr/>
            <p:nvPr/>
          </p:nvSpPr>
          <p:spPr>
            <a:xfrm>
              <a:off x="2857488" y="1571612"/>
              <a:ext cx="500066" cy="500066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5">
                  <a:lumMod val="75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2" name="Скругленный прямоугольник 91"/>
            <p:cNvSpPr/>
            <p:nvPr/>
          </p:nvSpPr>
          <p:spPr>
            <a:xfrm>
              <a:off x="3071802" y="1571612"/>
              <a:ext cx="2143140" cy="500066"/>
            </a:xfrm>
            <a:prstGeom prst="round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  <a:softEdge rad="63500"/>
            </a:effectLst>
            <a:scene3d>
              <a:camera prst="perspectiveFront"/>
              <a:lightRig rig="balanced" dir="t">
                <a:rot lat="0" lon="0" rev="8700000"/>
              </a:lightRig>
            </a:scene3d>
            <a:sp3d>
              <a:bevelT w="190500" h="38100" prst="divot"/>
            </a:sp3d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93" name="Группа 92"/>
          <p:cNvGrpSpPr/>
          <p:nvPr userDrawn="1"/>
        </p:nvGrpSpPr>
        <p:grpSpPr>
          <a:xfrm rot="10800000">
            <a:off x="357158" y="4014785"/>
            <a:ext cx="821538" cy="250033"/>
            <a:chOff x="2714612" y="1428736"/>
            <a:chExt cx="2857520" cy="785818"/>
          </a:xfrm>
        </p:grpSpPr>
        <p:sp>
          <p:nvSpPr>
            <p:cNvPr id="94" name="Овал 93"/>
            <p:cNvSpPr/>
            <p:nvPr/>
          </p:nvSpPr>
          <p:spPr>
            <a:xfrm>
              <a:off x="4786314" y="1428736"/>
              <a:ext cx="785818" cy="785818"/>
            </a:xfrm>
            <a:prstGeom prst="ellipse">
              <a:avLst/>
            </a:prstGeom>
            <a:solidFill>
              <a:schemeClr val="accent5">
                <a:lumMod val="75000"/>
              </a:schemeClr>
            </a:solidFill>
            <a:ln>
              <a:solidFill>
                <a:schemeClr val="accent5">
                  <a:lumMod val="75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5" name="Овал 94"/>
            <p:cNvSpPr/>
            <p:nvPr/>
          </p:nvSpPr>
          <p:spPr>
            <a:xfrm>
              <a:off x="2714612" y="1428736"/>
              <a:ext cx="785818" cy="785818"/>
            </a:xfrm>
            <a:prstGeom prst="ellipse">
              <a:avLst/>
            </a:prstGeom>
            <a:solidFill>
              <a:schemeClr val="accent5">
                <a:lumMod val="75000"/>
              </a:schemeClr>
            </a:solidFill>
            <a:ln>
              <a:solidFill>
                <a:schemeClr val="accent5">
                  <a:lumMod val="75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6" name="Овал 95"/>
            <p:cNvSpPr/>
            <p:nvPr/>
          </p:nvSpPr>
          <p:spPr>
            <a:xfrm>
              <a:off x="4929190" y="1571612"/>
              <a:ext cx="500066" cy="500066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5">
                  <a:lumMod val="75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7" name="Овал 96"/>
            <p:cNvSpPr/>
            <p:nvPr/>
          </p:nvSpPr>
          <p:spPr>
            <a:xfrm>
              <a:off x="2857488" y="1571612"/>
              <a:ext cx="500066" cy="500066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5">
                  <a:lumMod val="75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8" name="Скругленный прямоугольник 97"/>
            <p:cNvSpPr/>
            <p:nvPr/>
          </p:nvSpPr>
          <p:spPr>
            <a:xfrm>
              <a:off x="3071802" y="1571612"/>
              <a:ext cx="2143140" cy="500066"/>
            </a:xfrm>
            <a:prstGeom prst="round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  <a:softEdge rad="63500"/>
            </a:effectLst>
            <a:scene3d>
              <a:camera prst="perspectiveFront"/>
              <a:lightRig rig="balanced" dir="t">
                <a:rot lat="0" lon="0" rev="8700000"/>
              </a:lightRig>
            </a:scene3d>
            <a:sp3d>
              <a:bevelT w="190500" h="38100" prst="divot"/>
            </a:sp3d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99" name="Группа 98"/>
          <p:cNvGrpSpPr/>
          <p:nvPr userDrawn="1"/>
        </p:nvGrpSpPr>
        <p:grpSpPr>
          <a:xfrm rot="10800000">
            <a:off x="357158" y="3303982"/>
            <a:ext cx="821538" cy="250033"/>
            <a:chOff x="2714612" y="1428736"/>
            <a:chExt cx="2857520" cy="785818"/>
          </a:xfrm>
        </p:grpSpPr>
        <p:sp>
          <p:nvSpPr>
            <p:cNvPr id="100" name="Овал 99"/>
            <p:cNvSpPr/>
            <p:nvPr/>
          </p:nvSpPr>
          <p:spPr>
            <a:xfrm>
              <a:off x="4786314" y="1428736"/>
              <a:ext cx="785818" cy="785818"/>
            </a:xfrm>
            <a:prstGeom prst="ellipse">
              <a:avLst/>
            </a:prstGeom>
            <a:solidFill>
              <a:schemeClr val="accent5">
                <a:lumMod val="75000"/>
              </a:schemeClr>
            </a:solidFill>
            <a:ln>
              <a:solidFill>
                <a:schemeClr val="accent5">
                  <a:lumMod val="75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1" name="Овал 100"/>
            <p:cNvSpPr/>
            <p:nvPr/>
          </p:nvSpPr>
          <p:spPr>
            <a:xfrm>
              <a:off x="2714612" y="1428736"/>
              <a:ext cx="785818" cy="785818"/>
            </a:xfrm>
            <a:prstGeom prst="ellipse">
              <a:avLst/>
            </a:prstGeom>
            <a:solidFill>
              <a:schemeClr val="accent5">
                <a:lumMod val="75000"/>
              </a:schemeClr>
            </a:solidFill>
            <a:ln>
              <a:solidFill>
                <a:schemeClr val="accent5">
                  <a:lumMod val="75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2" name="Овал 101"/>
            <p:cNvSpPr/>
            <p:nvPr/>
          </p:nvSpPr>
          <p:spPr>
            <a:xfrm>
              <a:off x="4929190" y="1571612"/>
              <a:ext cx="500066" cy="500066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5">
                  <a:lumMod val="75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3" name="Овал 102"/>
            <p:cNvSpPr/>
            <p:nvPr/>
          </p:nvSpPr>
          <p:spPr>
            <a:xfrm>
              <a:off x="2857488" y="1571612"/>
              <a:ext cx="500066" cy="500066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5">
                  <a:lumMod val="75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4" name="Скругленный прямоугольник 103"/>
            <p:cNvSpPr/>
            <p:nvPr/>
          </p:nvSpPr>
          <p:spPr>
            <a:xfrm>
              <a:off x="3071802" y="1571612"/>
              <a:ext cx="2143140" cy="500066"/>
            </a:xfrm>
            <a:prstGeom prst="round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  <a:softEdge rad="63500"/>
            </a:effectLst>
            <a:scene3d>
              <a:camera prst="perspectiveFront"/>
              <a:lightRig rig="balanced" dir="t">
                <a:rot lat="0" lon="0" rev="8700000"/>
              </a:lightRig>
            </a:scene3d>
            <a:sp3d>
              <a:bevelT w="190500" h="38100" prst="divot"/>
            </a:sp3d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05" name="Группа 104"/>
          <p:cNvGrpSpPr/>
          <p:nvPr userDrawn="1"/>
        </p:nvGrpSpPr>
        <p:grpSpPr>
          <a:xfrm rot="10800000">
            <a:off x="357158" y="2593179"/>
            <a:ext cx="821538" cy="250033"/>
            <a:chOff x="2714612" y="1428736"/>
            <a:chExt cx="2857520" cy="785818"/>
          </a:xfrm>
        </p:grpSpPr>
        <p:sp>
          <p:nvSpPr>
            <p:cNvPr id="106" name="Овал 105"/>
            <p:cNvSpPr/>
            <p:nvPr/>
          </p:nvSpPr>
          <p:spPr>
            <a:xfrm>
              <a:off x="4786314" y="1428736"/>
              <a:ext cx="785818" cy="785818"/>
            </a:xfrm>
            <a:prstGeom prst="ellipse">
              <a:avLst/>
            </a:prstGeom>
            <a:solidFill>
              <a:schemeClr val="accent5">
                <a:lumMod val="75000"/>
              </a:schemeClr>
            </a:solidFill>
            <a:ln>
              <a:solidFill>
                <a:schemeClr val="accent5">
                  <a:lumMod val="75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7" name="Овал 106"/>
            <p:cNvSpPr/>
            <p:nvPr/>
          </p:nvSpPr>
          <p:spPr>
            <a:xfrm>
              <a:off x="2714612" y="1428736"/>
              <a:ext cx="785818" cy="785818"/>
            </a:xfrm>
            <a:prstGeom prst="ellipse">
              <a:avLst/>
            </a:prstGeom>
            <a:solidFill>
              <a:schemeClr val="accent5">
                <a:lumMod val="75000"/>
              </a:schemeClr>
            </a:solidFill>
            <a:ln>
              <a:solidFill>
                <a:schemeClr val="accent5">
                  <a:lumMod val="75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8" name="Овал 107"/>
            <p:cNvSpPr/>
            <p:nvPr/>
          </p:nvSpPr>
          <p:spPr>
            <a:xfrm>
              <a:off x="4929190" y="1571612"/>
              <a:ext cx="500066" cy="500066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5">
                  <a:lumMod val="75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9" name="Овал 108"/>
            <p:cNvSpPr/>
            <p:nvPr/>
          </p:nvSpPr>
          <p:spPr>
            <a:xfrm>
              <a:off x="2857488" y="1571612"/>
              <a:ext cx="500066" cy="500066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5">
                  <a:lumMod val="75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0" name="Скругленный прямоугольник 109"/>
            <p:cNvSpPr/>
            <p:nvPr/>
          </p:nvSpPr>
          <p:spPr>
            <a:xfrm>
              <a:off x="3071802" y="1571612"/>
              <a:ext cx="2143140" cy="500066"/>
            </a:xfrm>
            <a:prstGeom prst="round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  <a:softEdge rad="63500"/>
            </a:effectLst>
            <a:scene3d>
              <a:camera prst="perspectiveFront"/>
              <a:lightRig rig="balanced" dir="t">
                <a:rot lat="0" lon="0" rev="8700000"/>
              </a:lightRig>
            </a:scene3d>
            <a:sp3d>
              <a:bevelT w="190500" h="38100" prst="divot"/>
            </a:sp3d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11" name="Группа 110"/>
          <p:cNvGrpSpPr/>
          <p:nvPr userDrawn="1"/>
        </p:nvGrpSpPr>
        <p:grpSpPr>
          <a:xfrm rot="10800000">
            <a:off x="357158" y="1882376"/>
            <a:ext cx="821538" cy="250033"/>
            <a:chOff x="2714612" y="1428736"/>
            <a:chExt cx="2857520" cy="785818"/>
          </a:xfrm>
        </p:grpSpPr>
        <p:sp>
          <p:nvSpPr>
            <p:cNvPr id="112" name="Овал 111"/>
            <p:cNvSpPr/>
            <p:nvPr/>
          </p:nvSpPr>
          <p:spPr>
            <a:xfrm>
              <a:off x="4786314" y="1428736"/>
              <a:ext cx="785818" cy="785818"/>
            </a:xfrm>
            <a:prstGeom prst="ellipse">
              <a:avLst/>
            </a:prstGeom>
            <a:solidFill>
              <a:schemeClr val="accent5">
                <a:lumMod val="75000"/>
              </a:schemeClr>
            </a:solidFill>
            <a:ln>
              <a:solidFill>
                <a:schemeClr val="accent5">
                  <a:lumMod val="75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3" name="Овал 112"/>
            <p:cNvSpPr/>
            <p:nvPr/>
          </p:nvSpPr>
          <p:spPr>
            <a:xfrm>
              <a:off x="2714612" y="1428736"/>
              <a:ext cx="785818" cy="785818"/>
            </a:xfrm>
            <a:prstGeom prst="ellipse">
              <a:avLst/>
            </a:prstGeom>
            <a:solidFill>
              <a:schemeClr val="accent5">
                <a:lumMod val="75000"/>
              </a:schemeClr>
            </a:solidFill>
            <a:ln>
              <a:solidFill>
                <a:schemeClr val="accent5">
                  <a:lumMod val="75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4" name="Овал 113"/>
            <p:cNvSpPr/>
            <p:nvPr/>
          </p:nvSpPr>
          <p:spPr>
            <a:xfrm>
              <a:off x="4929190" y="1571612"/>
              <a:ext cx="500066" cy="500066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5">
                  <a:lumMod val="75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5" name="Овал 114"/>
            <p:cNvSpPr/>
            <p:nvPr/>
          </p:nvSpPr>
          <p:spPr>
            <a:xfrm>
              <a:off x="2857488" y="1571612"/>
              <a:ext cx="500066" cy="500066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5">
                  <a:lumMod val="75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6" name="Скругленный прямоугольник 115"/>
            <p:cNvSpPr/>
            <p:nvPr/>
          </p:nvSpPr>
          <p:spPr>
            <a:xfrm>
              <a:off x="3071802" y="1571612"/>
              <a:ext cx="2143140" cy="500066"/>
            </a:xfrm>
            <a:prstGeom prst="round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  <a:softEdge rad="63500"/>
            </a:effectLst>
            <a:scene3d>
              <a:camera prst="perspectiveFront"/>
              <a:lightRig rig="balanced" dir="t">
                <a:rot lat="0" lon="0" rev="8700000"/>
              </a:lightRig>
            </a:scene3d>
            <a:sp3d>
              <a:bevelT w="190500" h="38100" prst="divot"/>
            </a:sp3d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17" name="Группа 116"/>
          <p:cNvGrpSpPr/>
          <p:nvPr userDrawn="1"/>
        </p:nvGrpSpPr>
        <p:grpSpPr>
          <a:xfrm rot="10800000">
            <a:off x="357158" y="1171573"/>
            <a:ext cx="821538" cy="250033"/>
            <a:chOff x="2714612" y="1428736"/>
            <a:chExt cx="2857520" cy="785818"/>
          </a:xfrm>
        </p:grpSpPr>
        <p:sp>
          <p:nvSpPr>
            <p:cNvPr id="118" name="Овал 117"/>
            <p:cNvSpPr/>
            <p:nvPr/>
          </p:nvSpPr>
          <p:spPr>
            <a:xfrm>
              <a:off x="4786314" y="1428736"/>
              <a:ext cx="785818" cy="785818"/>
            </a:xfrm>
            <a:prstGeom prst="ellipse">
              <a:avLst/>
            </a:prstGeom>
            <a:solidFill>
              <a:schemeClr val="accent5">
                <a:lumMod val="75000"/>
              </a:schemeClr>
            </a:solidFill>
            <a:ln>
              <a:solidFill>
                <a:schemeClr val="accent5">
                  <a:lumMod val="75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9" name="Овал 118"/>
            <p:cNvSpPr/>
            <p:nvPr/>
          </p:nvSpPr>
          <p:spPr>
            <a:xfrm>
              <a:off x="2714612" y="1428736"/>
              <a:ext cx="785818" cy="785818"/>
            </a:xfrm>
            <a:prstGeom prst="ellipse">
              <a:avLst/>
            </a:prstGeom>
            <a:solidFill>
              <a:schemeClr val="accent5">
                <a:lumMod val="75000"/>
              </a:schemeClr>
            </a:solidFill>
            <a:ln>
              <a:solidFill>
                <a:schemeClr val="accent5">
                  <a:lumMod val="75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0" name="Овал 119"/>
            <p:cNvSpPr/>
            <p:nvPr/>
          </p:nvSpPr>
          <p:spPr>
            <a:xfrm>
              <a:off x="4929190" y="1571612"/>
              <a:ext cx="500066" cy="500066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5">
                  <a:lumMod val="75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1" name="Овал 120"/>
            <p:cNvSpPr/>
            <p:nvPr/>
          </p:nvSpPr>
          <p:spPr>
            <a:xfrm>
              <a:off x="2857488" y="1571612"/>
              <a:ext cx="500066" cy="500066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5">
                  <a:lumMod val="75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2" name="Скругленный прямоугольник 121"/>
            <p:cNvSpPr/>
            <p:nvPr/>
          </p:nvSpPr>
          <p:spPr>
            <a:xfrm>
              <a:off x="3071802" y="1571612"/>
              <a:ext cx="2143140" cy="500066"/>
            </a:xfrm>
            <a:prstGeom prst="round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  <a:softEdge rad="63500"/>
            </a:effectLst>
            <a:scene3d>
              <a:camera prst="perspectiveFront"/>
              <a:lightRig rig="balanced" dir="t">
                <a:rot lat="0" lon="0" rev="8700000"/>
              </a:lightRig>
            </a:scene3d>
            <a:sp3d>
              <a:bevelT w="190500" h="38100" prst="divot"/>
            </a:sp3d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23" name="Группа 122"/>
          <p:cNvGrpSpPr/>
          <p:nvPr userDrawn="1"/>
        </p:nvGrpSpPr>
        <p:grpSpPr>
          <a:xfrm rot="10800000">
            <a:off x="357158" y="460770"/>
            <a:ext cx="821538" cy="250033"/>
            <a:chOff x="2714612" y="1428736"/>
            <a:chExt cx="2857520" cy="785818"/>
          </a:xfrm>
        </p:grpSpPr>
        <p:sp>
          <p:nvSpPr>
            <p:cNvPr id="124" name="Овал 123"/>
            <p:cNvSpPr/>
            <p:nvPr/>
          </p:nvSpPr>
          <p:spPr>
            <a:xfrm>
              <a:off x="4786314" y="1428736"/>
              <a:ext cx="785818" cy="785818"/>
            </a:xfrm>
            <a:prstGeom prst="ellipse">
              <a:avLst/>
            </a:prstGeom>
            <a:solidFill>
              <a:schemeClr val="accent5">
                <a:lumMod val="75000"/>
              </a:schemeClr>
            </a:solidFill>
            <a:ln>
              <a:solidFill>
                <a:schemeClr val="accent5">
                  <a:lumMod val="75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5" name="Овал 124"/>
            <p:cNvSpPr/>
            <p:nvPr/>
          </p:nvSpPr>
          <p:spPr>
            <a:xfrm>
              <a:off x="2714612" y="1428736"/>
              <a:ext cx="785818" cy="785818"/>
            </a:xfrm>
            <a:prstGeom prst="ellipse">
              <a:avLst/>
            </a:prstGeom>
            <a:solidFill>
              <a:schemeClr val="accent5">
                <a:lumMod val="75000"/>
              </a:schemeClr>
            </a:solidFill>
            <a:ln>
              <a:solidFill>
                <a:schemeClr val="accent5">
                  <a:lumMod val="75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6" name="Овал 125"/>
            <p:cNvSpPr/>
            <p:nvPr/>
          </p:nvSpPr>
          <p:spPr>
            <a:xfrm>
              <a:off x="4929190" y="1571612"/>
              <a:ext cx="500066" cy="500066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5">
                  <a:lumMod val="75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7" name="Овал 126"/>
            <p:cNvSpPr/>
            <p:nvPr/>
          </p:nvSpPr>
          <p:spPr>
            <a:xfrm>
              <a:off x="2857488" y="1571612"/>
              <a:ext cx="500066" cy="500066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5">
                  <a:lumMod val="75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8" name="Скругленный прямоугольник 127"/>
            <p:cNvSpPr/>
            <p:nvPr/>
          </p:nvSpPr>
          <p:spPr>
            <a:xfrm>
              <a:off x="3071802" y="1571612"/>
              <a:ext cx="2143140" cy="500066"/>
            </a:xfrm>
            <a:prstGeom prst="round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  <a:softEdge rad="63500"/>
            </a:effectLst>
            <a:scene3d>
              <a:camera prst="perspectiveFront"/>
              <a:lightRig rig="balanced" dir="t">
                <a:rot lat="0" lon="0" rev="8700000"/>
              </a:lightRig>
            </a:scene3d>
            <a:sp3d>
              <a:bevelT w="190500" h="38100" prst="divot"/>
            </a:sp3d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www.medkrug.ru/article/show/3032" TargetMode="Externa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linda6035.ucoz.ru/" TargetMode="External"/><Relationship Id="rId2" Type="http://schemas.openxmlformats.org/officeDocument/2006/relationships/hyperlink" Target="http://pandia.ru/text/79/249/47072.php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6"/>
          <p:cNvGrpSpPr/>
          <p:nvPr/>
        </p:nvGrpSpPr>
        <p:grpSpPr>
          <a:xfrm>
            <a:off x="971600" y="980728"/>
            <a:ext cx="7704856" cy="4789696"/>
            <a:chOff x="1305686" y="1525865"/>
            <a:chExt cx="6779154" cy="5159860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1305686" y="1525865"/>
              <a:ext cx="6779154" cy="188990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defRPr/>
              </a:pPr>
              <a:r>
                <a:rPr lang="ru-RU" sz="5400" b="1" dirty="0" smtClean="0">
                  <a:ln w="19050">
                    <a:solidFill>
                      <a:prstClr val="white"/>
                    </a:solidFill>
                    <a:prstDash val="solid"/>
                  </a:ln>
                  <a:solidFill>
                    <a:schemeClr val="accent5">
                      <a:lumMod val="75000"/>
                    </a:schemeClr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Monotype Corsiva" pitchFamily="66" charset="0"/>
                </a:rPr>
                <a:t>Технологии  </a:t>
              </a:r>
            </a:p>
            <a:p>
              <a:pPr algn="ctr">
                <a:defRPr/>
              </a:pPr>
              <a:r>
                <a:rPr lang="ru-RU" sz="5400" b="1" dirty="0" smtClean="0">
                  <a:ln w="19050">
                    <a:solidFill>
                      <a:prstClr val="white"/>
                    </a:solidFill>
                    <a:prstDash val="solid"/>
                  </a:ln>
                  <a:solidFill>
                    <a:schemeClr val="accent5">
                      <a:lumMod val="75000"/>
                    </a:schemeClr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Monotype Corsiva" pitchFamily="66" charset="0"/>
                </a:rPr>
                <a:t>инклюзивного образования</a:t>
              </a:r>
              <a:endParaRPr lang="ru-RU" sz="5400" b="1" dirty="0">
                <a:ln w="19050">
                  <a:solidFill>
                    <a:prstClr val="white"/>
                  </a:solidFill>
                  <a:prstDash val="solid"/>
                </a:ln>
                <a:solidFill>
                  <a:schemeClr val="accent5">
                    <a:lumMod val="75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onotype Corsiva" pitchFamily="66" charset="0"/>
              </a:endParaRPr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1939252" y="5094224"/>
              <a:ext cx="5084703" cy="159150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defRPr/>
              </a:pPr>
              <a:r>
                <a:rPr lang="ru-RU" dirty="0" smtClean="0"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j-lt"/>
                </a:rPr>
                <a:t>Автор:  </a:t>
              </a:r>
              <a:r>
                <a:rPr lang="ru-RU" dirty="0" err="1" smtClean="0"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j-lt"/>
                </a:rPr>
                <a:t>Скорбачева</a:t>
              </a:r>
              <a:r>
                <a:rPr lang="ru-RU" dirty="0" smtClean="0"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j-lt"/>
                </a:rPr>
                <a:t>  Елена Владимировна</a:t>
              </a:r>
              <a:r>
                <a:rPr lang="ru-RU" dirty="0" smtClean="0"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</a:p>
            <a:p>
              <a:pPr algn="ctr">
                <a:defRPr/>
              </a:pPr>
              <a:r>
                <a:rPr lang="ru-RU" dirty="0" smtClean="0"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   </a:t>
              </a:r>
              <a:endParaRPr lang="ru-RU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endParaRPr>
            </a:p>
            <a:p>
              <a:pPr algn="ctr">
                <a:defRPr/>
              </a:pPr>
              <a:r>
                <a:rPr lang="ru-RU" dirty="0" smtClean="0"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j-lt"/>
                </a:rPr>
                <a:t>       МБОУ СШ № 12</a:t>
              </a:r>
            </a:p>
            <a:p>
              <a:pPr algn="ctr">
                <a:defRPr/>
              </a:pPr>
              <a:r>
                <a:rPr lang="ru-RU" dirty="0" smtClean="0"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j-lt"/>
                </a:rPr>
                <a:t>     г.Сургут</a:t>
              </a:r>
            </a:p>
            <a:p>
              <a:pPr algn="ctr">
                <a:defRPr/>
              </a:pPr>
              <a:r>
                <a:rPr lang="ru-RU" dirty="0" smtClean="0"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j-lt"/>
                </a:rPr>
                <a:t>       </a:t>
              </a:r>
              <a:r>
                <a:rPr lang="ru-RU" dirty="0" smtClean="0"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j-lt"/>
                </a:rPr>
                <a:t>2018 </a:t>
              </a:r>
              <a:r>
                <a:rPr lang="ru-RU" dirty="0" smtClean="0"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j-lt"/>
                </a:rPr>
                <a:t>г.</a:t>
              </a:r>
              <a:endParaRPr lang="ru-RU" dirty="0">
                <a:solidFill>
                  <a:prstClr val="black"/>
                </a:solidFill>
                <a:latin typeface="+mj-lt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404665"/>
            <a:ext cx="7772400" cy="1224136"/>
          </a:xfrm>
        </p:spPr>
        <p:txBody>
          <a:bodyPr/>
          <a:lstStyle/>
          <a:p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</a:rPr>
              <a:t>Игровые технологии</a:t>
            </a:r>
            <a:endParaRPr lang="ru-RU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4" name="Подзаголовок 2"/>
          <p:cNvSpPr txBox="1">
            <a:spLocks/>
          </p:cNvSpPr>
          <p:nvPr/>
        </p:nvSpPr>
        <p:spPr>
          <a:xfrm>
            <a:off x="1475656" y="1340768"/>
            <a:ext cx="7344816" cy="54006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Игровые</a:t>
            </a:r>
            <a:r>
              <a:rPr kumimoji="0" lang="ru-RU" sz="16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приёмы в обучении и воспитании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ru-RU" sz="1600" dirty="0" smtClean="0"/>
              <a:t>                        - обеспечивают занимательность занятий;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16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             - учитывают индивидуальные особенности;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ru-RU" sz="1600" dirty="0" smtClean="0"/>
              <a:t>                        - активизирую познавательную деятельность, культуру  речи;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16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             - налаживают процесс сотрудничества учителя и ученика.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ru-RU" sz="1600" b="0" i="0" u="none" strike="noStrike" kern="1200" cap="none" spc="0" normalizeH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ru-RU" sz="1600" dirty="0" smtClean="0"/>
              <a:t>В процессе игры у детей вырабатывается привычка мыслить самостоятельно, сосредотачиваться, проявлять инициативу. Развивается мышление, память, внимание, наблюдательность.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ru-RU" sz="1600" b="0" i="0" u="none" strike="noStrike" kern="1200" cap="none" spc="0" normalizeH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ru-RU" sz="1600" dirty="0" smtClean="0"/>
              <a:t>Игра выполняет важнейшие функции: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16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              - социализации;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ru-RU" sz="1600" dirty="0" smtClean="0"/>
              <a:t>                         - коммуникативную;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16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              - диагностическую;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ru-RU" sz="1600" dirty="0" smtClean="0"/>
              <a:t>                         - коррекционную;</a:t>
            </a:r>
            <a:endParaRPr kumimoji="0" lang="ru-RU" sz="1600" b="0" i="0" u="none" strike="noStrike" kern="1200" cap="none" spc="0" normalizeH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ru-RU" sz="1600" dirty="0" smtClean="0"/>
              <a:t>                         - развлекательную.</a:t>
            </a:r>
            <a:endParaRPr kumimoji="0" lang="ru-RU" sz="1600" b="0" i="0" u="none" strike="noStrike" kern="1200" cap="none" spc="0" normalizeH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9" name="Picture 4" descr="http://sch480c.mskobr.ru/images/StudyTogethe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12160" y="4293096"/>
            <a:ext cx="2232248" cy="17704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</a:rPr>
              <a:t>   Игровые технологии</a:t>
            </a:r>
            <a:endParaRPr lang="ru-RU" dirty="0"/>
          </a:p>
        </p:txBody>
      </p:sp>
      <p:sp>
        <p:nvSpPr>
          <p:cNvPr id="7" name="Подзаголовок 2"/>
          <p:cNvSpPr txBox="1">
            <a:spLocks/>
          </p:cNvSpPr>
          <p:nvPr/>
        </p:nvSpPr>
        <p:spPr>
          <a:xfrm>
            <a:off x="1475656" y="1340768"/>
            <a:ext cx="7344816" cy="54006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1475656" y="1412776"/>
            <a:ext cx="7128792" cy="3960440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/>
          <a:lstStyle/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lang="ru-RU" sz="2000" b="1" dirty="0" smtClean="0">
                <a:solidFill>
                  <a:schemeClr val="accent5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                                    </a:t>
            </a: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Дидактические игры</a:t>
            </a:r>
          </a:p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ru-RU" sz="2000" b="1" i="0" u="none" strike="noStrike" kern="1200" cap="none" spc="0" normalizeH="0" baseline="0" noProof="0" dirty="0" smtClean="0">
              <a:ln>
                <a:noFill/>
              </a:ln>
              <a:solidFill>
                <a:schemeClr val="accent5">
                  <a:lumMod val="75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endParaRPr kumimoji="0" lang="ru-RU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ru-RU" sz="2000" dirty="0" smtClean="0">
                <a:solidFill>
                  <a:schemeClr val="accent5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                наглядные                                         словесные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tabLst/>
              <a:defRPr/>
            </a:pPr>
            <a:endParaRPr lang="ru-RU" sz="1600" dirty="0" smtClean="0">
              <a:latin typeface="+mj-lt"/>
              <a:ea typeface="+mj-ea"/>
              <a:cs typeface="+mj-cs"/>
            </a:endParaRPr>
          </a:p>
          <a:p>
            <a:r>
              <a:rPr lang="ru-RU" sz="1600" dirty="0" smtClean="0"/>
              <a:t>демонстрационный материал,                                 (в основе – накопленный опыт</a:t>
            </a:r>
          </a:p>
          <a:p>
            <a:r>
              <a:rPr lang="ru-RU" sz="1600" dirty="0" smtClean="0"/>
              <a:t>раздаточный материал,                                                    детей, их наблюдения).</a:t>
            </a:r>
          </a:p>
          <a:p>
            <a:r>
              <a:rPr lang="ru-RU" sz="1600" dirty="0" smtClean="0"/>
              <a:t>раздаточный материал,     </a:t>
            </a:r>
          </a:p>
          <a:p>
            <a:r>
              <a:rPr lang="ru-RU" sz="1600" dirty="0" smtClean="0"/>
              <a:t>игры с игрушками,    </a:t>
            </a:r>
          </a:p>
          <a:p>
            <a:r>
              <a:rPr lang="ru-RU" sz="1600" dirty="0" smtClean="0"/>
              <a:t>игры-инсценировки.   </a:t>
            </a:r>
          </a:p>
          <a:p>
            <a:endParaRPr lang="ru-RU" sz="1600" dirty="0" smtClean="0"/>
          </a:p>
          <a:p>
            <a:endParaRPr lang="ru-RU" sz="1600" dirty="0" smtClean="0"/>
          </a:p>
          <a:p>
            <a:r>
              <a:rPr lang="ru-RU" sz="1600" dirty="0" smtClean="0"/>
              <a:t>        Задача этих игр состоит в систематизации и обобщении. Они применяются на  этапе закрепления и повторения материала, включая игры-загадки, игры на составление высказываний 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endParaRPr lang="ru-RU" sz="1600" dirty="0" smtClean="0"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ru-RU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endParaRPr kumimoji="0" lang="ru-RU" sz="1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cxnSp>
        <p:nvCxnSpPr>
          <p:cNvPr id="10" name="Прямая со стрелкой 9"/>
          <p:cNvCxnSpPr/>
          <p:nvPr/>
        </p:nvCxnSpPr>
        <p:spPr>
          <a:xfrm flipH="1">
            <a:off x="3275856" y="1844824"/>
            <a:ext cx="936104" cy="43204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>
            <a:off x="5364088" y="1844824"/>
            <a:ext cx="1008112" cy="43204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</a:rPr>
              <a:t>   Игровые технологии</a:t>
            </a:r>
            <a:endParaRPr lang="ru-RU" dirty="0"/>
          </a:p>
        </p:txBody>
      </p:sp>
      <p:sp>
        <p:nvSpPr>
          <p:cNvPr id="7" name="Подзаголовок 2"/>
          <p:cNvSpPr txBox="1">
            <a:spLocks/>
          </p:cNvSpPr>
          <p:nvPr/>
        </p:nvSpPr>
        <p:spPr>
          <a:xfrm>
            <a:off x="1475656" y="1340768"/>
            <a:ext cx="7344816" cy="54006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1475656" y="1412776"/>
            <a:ext cx="7128792" cy="5040560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/>
          <a:lstStyle/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lang="ru-RU" sz="2000" b="1" dirty="0" smtClean="0">
                <a:solidFill>
                  <a:schemeClr val="accent5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                                    </a:t>
            </a: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Дидактические игры</a:t>
            </a:r>
          </a:p>
          <a:p>
            <a:pPr marL="342900" lvl="0" indent="-342900">
              <a:spcBef>
                <a:spcPct val="0"/>
              </a:spcBef>
            </a:pPr>
            <a:r>
              <a:rPr lang="ru-RU" sz="2000" b="1" dirty="0" smtClean="0">
                <a:solidFill>
                  <a:schemeClr val="accent5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             </a:t>
            </a:r>
            <a:r>
              <a:rPr lang="ru-RU" sz="2000" i="1" dirty="0" smtClean="0">
                <a:solidFill>
                  <a:schemeClr val="accent5">
                    <a:lumMod val="75000"/>
                  </a:schemeClr>
                </a:solidFill>
              </a:rPr>
              <a:t>по характеру познавательной деятельности</a:t>
            </a:r>
            <a:r>
              <a:rPr lang="ru-RU" sz="2000" dirty="0" smtClean="0"/>
              <a:t> </a:t>
            </a:r>
            <a:endParaRPr kumimoji="0" lang="ru-RU" sz="2000" b="1" i="0" u="none" strike="noStrike" kern="1200" cap="none" spc="0" normalizeH="0" baseline="0" noProof="0" dirty="0" smtClean="0">
              <a:ln>
                <a:noFill/>
              </a:ln>
              <a:solidFill>
                <a:schemeClr val="accent5">
                  <a:lumMod val="75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ru-RU" sz="2000" b="1" i="0" u="none" strike="noStrike" kern="1200" cap="none" spc="0" normalizeH="0" baseline="0" noProof="0" dirty="0" smtClean="0">
              <a:ln>
                <a:noFill/>
              </a:ln>
              <a:solidFill>
                <a:schemeClr val="accent5">
                  <a:lumMod val="75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lvl="0">
              <a:buFont typeface="Arial" pitchFamily="34" charset="0"/>
              <a:buChar char="•"/>
            </a:pPr>
            <a:r>
              <a:rPr lang="ru-RU" sz="2000" dirty="0" smtClean="0"/>
              <a:t> </a:t>
            </a:r>
            <a:r>
              <a:rPr lang="ru-RU" sz="1600" dirty="0" smtClean="0">
                <a:solidFill>
                  <a:schemeClr val="accent5">
                    <a:lumMod val="75000"/>
                  </a:schemeClr>
                </a:solidFill>
              </a:rPr>
              <a:t>Игры, требующие от детей исполнительской деятельности. </a:t>
            </a:r>
          </a:p>
          <a:p>
            <a:pPr lvl="0"/>
            <a:r>
              <a:rPr lang="ru-RU" sz="1600" dirty="0" smtClean="0"/>
              <a:t>С помощью этих игр дети выполняют действия  по образцу («Сложи ракету»).</a:t>
            </a:r>
          </a:p>
          <a:p>
            <a:pPr lvl="0">
              <a:buFont typeface="Arial" pitchFamily="34" charset="0"/>
              <a:buChar char="•"/>
            </a:pPr>
            <a:r>
              <a:rPr lang="ru-RU" sz="1600" dirty="0" smtClean="0"/>
              <a:t> </a:t>
            </a:r>
            <a:r>
              <a:rPr lang="ru-RU" sz="1600" dirty="0" smtClean="0">
                <a:solidFill>
                  <a:schemeClr val="accent5">
                    <a:lumMod val="75000"/>
                  </a:schemeClr>
                </a:solidFill>
              </a:rPr>
              <a:t>Игры, требующие воспроизведения действий</a:t>
            </a:r>
            <a:r>
              <a:rPr lang="ru-RU" sz="1600" dirty="0" smtClean="0"/>
              <a:t>. </a:t>
            </a:r>
          </a:p>
          <a:p>
            <a:pPr lvl="0"/>
            <a:r>
              <a:rPr lang="ru-RU" sz="1600" dirty="0" smtClean="0"/>
              <a:t>Это игры, направленные на формирование навыков («Лучший космонавт», «Математическая рыбалка»).</a:t>
            </a:r>
          </a:p>
          <a:p>
            <a:pPr lvl="0">
              <a:buFont typeface="Arial" pitchFamily="34" charset="0"/>
              <a:buChar char="•"/>
            </a:pPr>
            <a:r>
              <a:rPr lang="ru-RU" sz="1600" dirty="0" smtClean="0"/>
              <a:t> </a:t>
            </a:r>
            <a:r>
              <a:rPr lang="ru-RU" sz="1600" dirty="0" smtClean="0">
                <a:solidFill>
                  <a:schemeClr val="accent5">
                    <a:lumMod val="75000"/>
                  </a:schemeClr>
                </a:solidFill>
              </a:rPr>
              <a:t>Игры, с помощью которых дети изменяют примеры и задачи в другие, логически связанные с ними. </a:t>
            </a:r>
          </a:p>
          <a:p>
            <a:pPr lvl="0">
              <a:buFont typeface="Arial" pitchFamily="34" charset="0"/>
              <a:buChar char="•"/>
            </a:pPr>
            <a:r>
              <a:rPr lang="ru-RU" sz="1600" dirty="0" smtClean="0">
                <a:solidFill>
                  <a:schemeClr val="accent5">
                    <a:lumMod val="75000"/>
                  </a:schemeClr>
                </a:solidFill>
              </a:rPr>
              <a:t> Игры, развивающие навыки контроля и самоконтроля </a:t>
            </a:r>
            <a:r>
              <a:rPr lang="ru-RU" sz="1600" dirty="0" smtClean="0"/>
              <a:t>(«Проверь </a:t>
            </a:r>
            <a:r>
              <a:rPr lang="ru-RU" sz="1600" dirty="0" err="1" smtClean="0"/>
              <a:t>Угадайку</a:t>
            </a:r>
            <a:r>
              <a:rPr lang="ru-RU" sz="1600" dirty="0" smtClean="0"/>
              <a:t>», «Цепочка», «Составь круговые примеры»).</a:t>
            </a:r>
          </a:p>
          <a:p>
            <a:pPr lvl="0">
              <a:buFont typeface="Arial" pitchFamily="34" charset="0"/>
              <a:buChar char="•"/>
            </a:pPr>
            <a:r>
              <a:rPr lang="ru-RU" sz="1600" dirty="0" smtClean="0">
                <a:solidFill>
                  <a:schemeClr val="accent5">
                    <a:lumMod val="75000"/>
                  </a:schemeClr>
                </a:solidFill>
              </a:rPr>
              <a:t> Игры, в которые включены элементы поиска и творчества </a:t>
            </a:r>
            <a:r>
              <a:rPr lang="ru-RU" sz="1600" dirty="0" smtClean="0"/>
              <a:t>(«По какой тропинке ты пойдешь», «Загадки Веселого Карандаша», «Определи курс движения ракеты»).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ru-RU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endParaRPr kumimoji="0" lang="ru-RU" sz="1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</a:rPr>
              <a:t>   Игровые технологии</a:t>
            </a:r>
            <a:endParaRPr lang="ru-RU" dirty="0"/>
          </a:p>
        </p:txBody>
      </p:sp>
      <p:sp>
        <p:nvSpPr>
          <p:cNvPr id="7" name="Подзаголовок 2"/>
          <p:cNvSpPr txBox="1">
            <a:spLocks/>
          </p:cNvSpPr>
          <p:nvPr/>
        </p:nvSpPr>
        <p:spPr>
          <a:xfrm>
            <a:off x="1475656" y="1340768"/>
            <a:ext cx="7344816" cy="54006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1475656" y="1124744"/>
            <a:ext cx="7128792" cy="3744416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/>
          <a:lstStyle/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lang="ru-RU" sz="2000" b="1" dirty="0" smtClean="0">
                <a:solidFill>
                  <a:schemeClr val="accent5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                                    </a:t>
            </a: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Дидактические игры</a:t>
            </a:r>
          </a:p>
          <a:p>
            <a:r>
              <a:rPr lang="ru-RU" sz="2000" i="1" dirty="0" smtClean="0"/>
              <a:t>                                      </a:t>
            </a:r>
            <a:r>
              <a:rPr lang="ru-RU" sz="2000" i="1" dirty="0" smtClean="0">
                <a:solidFill>
                  <a:schemeClr val="accent5">
                    <a:lumMod val="75000"/>
                  </a:schemeClr>
                </a:solidFill>
              </a:rPr>
              <a:t>по числу участников</a:t>
            </a:r>
          </a:p>
          <a:p>
            <a:endParaRPr lang="ru-RU" sz="2000" i="1" dirty="0" smtClean="0"/>
          </a:p>
          <a:p>
            <a:endParaRPr lang="ru-RU" sz="2000" dirty="0" smtClean="0"/>
          </a:p>
          <a:p>
            <a:r>
              <a:rPr lang="ru-RU" sz="2000" dirty="0" smtClean="0"/>
              <a:t> </a:t>
            </a:r>
            <a:r>
              <a:rPr lang="ru-RU" sz="2000" dirty="0" smtClean="0">
                <a:solidFill>
                  <a:schemeClr val="accent5">
                    <a:lumMod val="75000"/>
                  </a:schemeClr>
                </a:solidFill>
              </a:rPr>
              <a:t>Коллективные                   Групповые                    Индивидуальные</a:t>
            </a:r>
          </a:p>
          <a:p>
            <a:endParaRPr lang="ru-RU" sz="2000" dirty="0" smtClean="0">
              <a:solidFill>
                <a:schemeClr val="accent5">
                  <a:lumMod val="75000"/>
                </a:schemeClr>
              </a:solidFill>
            </a:endParaRPr>
          </a:p>
          <a:p>
            <a:r>
              <a:rPr lang="ru-RU" sz="1600" dirty="0" smtClean="0"/>
              <a:t>Задания в отдельных играх необходимо индивидуализировать, даже в играх коллективных. Если ученики слабо успевают, то, чтобы они все-таки приняли участие в игре, необходимо посильные для них задания. Выполнение небольшого задания вселит уверенность, активизирует ученика на выполнение более сложных заданий. Ученикам, успешно овладевшим знаниями, следует давать в игре более усложненное задание, чтобы у них поддерживался интерес к игре. </a:t>
            </a:r>
            <a:r>
              <a:rPr lang="ru-RU" sz="2000" dirty="0" smtClean="0"/>
              <a:t> </a:t>
            </a:r>
          </a:p>
          <a:p>
            <a:endParaRPr lang="ru-RU" sz="2000" dirty="0" smtClean="0">
              <a:solidFill>
                <a:schemeClr val="accent5">
                  <a:lumMod val="75000"/>
                </a:schemeClr>
              </a:solidFill>
            </a:endParaRPr>
          </a:p>
          <a:p>
            <a:r>
              <a:rPr lang="ru-RU" sz="1600" b="1" i="1" dirty="0" smtClean="0">
                <a:solidFill>
                  <a:schemeClr val="accent5">
                    <a:lumMod val="75000"/>
                  </a:schemeClr>
                </a:solidFill>
              </a:rPr>
              <a:t>Игровые технологии </a:t>
            </a:r>
            <a:r>
              <a:rPr lang="ru-RU" sz="1600" dirty="0" smtClean="0">
                <a:solidFill>
                  <a:schemeClr val="accent5">
                    <a:lumMod val="75000"/>
                  </a:schemeClr>
                </a:solidFill>
              </a:rPr>
              <a:t>в жизни школьника имеют большое коррекционное воздействие и являются одним из эффективных методов формирования положительной мотивации к любому предмету.</a:t>
            </a:r>
          </a:p>
          <a:p>
            <a:endParaRPr lang="ru-RU" sz="1600" dirty="0" smtClean="0">
              <a:solidFill>
                <a:schemeClr val="accent5">
                  <a:lumMod val="75000"/>
                </a:schemeClr>
              </a:solidFill>
            </a:endParaRPr>
          </a:p>
        </p:txBody>
      </p:sp>
      <p:cxnSp>
        <p:nvCxnSpPr>
          <p:cNvPr id="10" name="Прямая со стрелкой 9"/>
          <p:cNvCxnSpPr/>
          <p:nvPr/>
        </p:nvCxnSpPr>
        <p:spPr>
          <a:xfrm flipH="1">
            <a:off x="2987824" y="1844824"/>
            <a:ext cx="936104" cy="43204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>
            <a:off x="5796136" y="1844824"/>
            <a:ext cx="1008112" cy="5040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>
            <a:off x="4788024" y="1844824"/>
            <a:ext cx="0" cy="5040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1556792"/>
            <a:ext cx="7283152" cy="3528392"/>
          </a:xfrm>
        </p:spPr>
        <p:txBody>
          <a:bodyPr/>
          <a:lstStyle/>
          <a:p>
            <a:pPr algn="l"/>
            <a:r>
              <a:rPr lang="ru-RU" sz="1600" dirty="0" smtClean="0"/>
              <a:t>Домашнее обучение - вариант обучения детей-инвалидов, при котором преподаватели образовательного учреждения </a:t>
            </a:r>
            <a:r>
              <a:rPr lang="ru-RU" sz="1600" u="sng" dirty="0" smtClean="0">
                <a:hlinkClick r:id="rId2"/>
              </a:rPr>
              <a:t>организованно посещают ребенка</a:t>
            </a:r>
            <a:r>
              <a:rPr lang="ru-RU" sz="1600" dirty="0" smtClean="0"/>
              <a:t> и проводят с ним занятия непосредственно по месту его проживания. </a:t>
            </a:r>
            <a:br>
              <a:rPr lang="ru-RU" sz="1600" dirty="0" smtClean="0"/>
            </a:b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smtClean="0"/>
              <a:t>В таком случае, как правило, обучение осуществляется силами педагогов ближайшего образовательного учреждения, однако в России существуют и специализированные школы надомного обучения детей-инвалидов. </a:t>
            </a:r>
            <a:br>
              <a:rPr lang="ru-RU" sz="1600" dirty="0" smtClean="0"/>
            </a:b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smtClean="0"/>
              <a:t>Домашнее обучение может вестись по общей либо вспомогательной программе, построенной с учетом возможностей учащегося. </a:t>
            </a:r>
            <a:br>
              <a:rPr lang="ru-RU" sz="1600" dirty="0" smtClean="0"/>
            </a:b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smtClean="0"/>
              <a:t>По окончании обучения ребенку выдается аттестат об окончании школы общего образца с указанием программы, по которой он проходил обучение.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1115616" y="260648"/>
            <a:ext cx="7653536" cy="792088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Домашнее обучение</a:t>
            </a: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5" name="Picture 2" descr="http://ukurier.gov.ua/media/images/2013-8/image02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56176" y="4941168"/>
            <a:ext cx="2019772" cy="144301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1340768"/>
            <a:ext cx="7560840" cy="1512168"/>
          </a:xfrm>
          <a:ln>
            <a:solidFill>
              <a:schemeClr val="accent1"/>
            </a:solidFill>
          </a:ln>
        </p:spPr>
        <p:txBody>
          <a:bodyPr/>
          <a:lstStyle/>
          <a:p>
            <a:pPr algn="l"/>
            <a:r>
              <a:rPr lang="ru-RU" sz="1600" dirty="0" smtClean="0">
                <a:solidFill>
                  <a:schemeClr val="accent5">
                    <a:lumMod val="75000"/>
                  </a:schemeClr>
                </a:solidFill>
              </a:rPr>
              <a:t>Социализация</a:t>
            </a: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400" dirty="0" smtClean="0"/>
              <a:t>Недостаток общения со сверстниками при домашнем обучении отрицательно влияет на последующую адаптацию ребенка в обществе. Как показывает практика, друзей-соседей оказывается мало для нормального общения. Дети, посещающие школы, обычно имеют больше друзей, быстрее приспосабливаются к социальным условиям различного характера в будущем. </a:t>
            </a: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smtClean="0"/>
              <a:t/>
            </a:r>
            <a:br>
              <a:rPr lang="ru-RU" sz="1600" dirty="0" smtClean="0"/>
            </a:br>
            <a:endParaRPr lang="ru-RU" sz="1600" dirty="0"/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1115616" y="260648"/>
            <a:ext cx="7653536" cy="72008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Домашнее обучение</a:t>
            </a:r>
            <a:endParaRPr lang="ru-RU" sz="4400" b="1" dirty="0" smtClean="0">
              <a:solidFill>
                <a:schemeClr val="accent5">
                  <a:lumMod val="75000"/>
                </a:schemeClr>
              </a:solidFill>
              <a:latin typeface="+mj-lt"/>
              <a:ea typeface="+mj-ea"/>
              <a:cs typeface="+mj-cs"/>
            </a:endParaRPr>
          </a:p>
          <a:p>
            <a:pPr lvl="0" algn="ctr">
              <a:spcBef>
                <a:spcPct val="0"/>
              </a:spcBef>
            </a:pPr>
            <a:r>
              <a:rPr lang="ru-RU" sz="2000" b="1" dirty="0" smtClean="0">
                <a:solidFill>
                  <a:schemeClr val="accent5">
                    <a:lumMod val="75000"/>
                  </a:schemeClr>
                </a:solidFill>
              </a:rPr>
              <a:t>Недостатки обучения на дому</a:t>
            </a:r>
            <a:endParaRPr kumimoji="0" lang="ru-RU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1259632" y="2924944"/>
            <a:ext cx="7560840" cy="1944216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/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ru-RU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Конкуренция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«Домашний» ученик, конечно, получает максимум информации, проходит процесс обучения в уютной домашней обстановке, к нему организован индивидуальный подход. Но опять же, с точки зрения психологии, эти плюсы могут стать большими минусами. Во-первых, ребенок привыкает к тому, что он получает все внимание преподавателя. В последующем это приведет к возникновению проблем в высших учебных заведениях и даже в рабочем коллективе. Во-вторых, он не учится преодолевать трудности и проблемы социального характера, т.к. находится в «тепличных условиях» родного дома, а это значительно «тормозит» процесс психологического взросления ребенка. </a:t>
            </a: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ru-RU" sz="1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1259632" y="4941168"/>
            <a:ext cx="7560840" cy="1584176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/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ru-RU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Объективность по отношению к ребенку.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В школьном обучении существует опасность, что ребенок останется незамеченным на фоне одноклассников, его таланты не будут до конца раскрыты. Дома же, наоборот, </a:t>
            </a:r>
            <a:r>
              <a:rPr lang="ru-RU" sz="1400" dirty="0" smtClean="0">
                <a:latin typeface="+mj-lt"/>
                <a:ea typeface="+mj-ea"/>
                <a:cs typeface="+mj-cs"/>
              </a:rPr>
              <a:t>есть риск </a:t>
            </a:r>
            <a:r>
              <a:rPr kumimoji="0" lang="ru-RU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проявлять излишнее снисхождение к ребенку, либо же «сверх строгость». Необходимо</a:t>
            </a:r>
            <a:r>
              <a:rPr kumimoji="0" lang="ru-RU" sz="1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п</a:t>
            </a:r>
            <a:r>
              <a:rPr kumimoji="0" lang="ru-RU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омнить про дисциплину, она обязательно должна присутствовать в домашнем обучении. . В любом случае, какой бы способ образования </a:t>
            </a:r>
            <a:r>
              <a:rPr lang="ru-RU" sz="1400" dirty="0" smtClean="0">
                <a:latin typeface="+mj-lt"/>
                <a:ea typeface="+mj-ea"/>
                <a:cs typeface="+mj-cs"/>
              </a:rPr>
              <a:t>был выбран, </a:t>
            </a:r>
            <a:r>
              <a:rPr kumimoji="0" lang="ru-RU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необходимо помнить – недостатки есть и у школьного и у надомного обучения. Главное вовремя их обнаружить и свести к минимуму.</a:t>
            </a: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332657"/>
            <a:ext cx="7772400" cy="792088"/>
          </a:xfrm>
        </p:spPr>
        <p:txBody>
          <a:bodyPr/>
          <a:lstStyle/>
          <a:p>
            <a:r>
              <a:rPr lang="ru-RU" dirty="0" smtClean="0">
                <a:solidFill>
                  <a:schemeClr val="accent5">
                    <a:lumMod val="75000"/>
                  </a:schemeClr>
                </a:solidFill>
              </a:rPr>
              <a:t>Информационные ресурсы </a:t>
            </a:r>
            <a:endParaRPr lang="ru-RU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3648" y="1052736"/>
            <a:ext cx="7344816" cy="5328592"/>
          </a:xfrm>
        </p:spPr>
        <p:txBody>
          <a:bodyPr/>
          <a:lstStyle/>
          <a:p>
            <a:pPr algn="l"/>
            <a:r>
              <a:rPr lang="ru-RU" sz="1400" dirty="0" smtClean="0">
                <a:solidFill>
                  <a:schemeClr val="tx1"/>
                </a:solidFill>
              </a:rPr>
              <a:t>1. Технологии инклюзивного образования как средства для создания </a:t>
            </a:r>
            <a:r>
              <a:rPr lang="ru-RU" sz="1400" dirty="0" err="1" smtClean="0">
                <a:solidFill>
                  <a:schemeClr val="tx1"/>
                </a:solidFill>
              </a:rPr>
              <a:t>безбарьерного</a:t>
            </a:r>
            <a:r>
              <a:rPr lang="ru-RU" sz="1400" dirty="0" smtClean="0">
                <a:solidFill>
                  <a:schemeClr val="tx1"/>
                </a:solidFill>
              </a:rPr>
              <a:t> обучения детей с ОВЗ. </a:t>
            </a:r>
            <a:r>
              <a:rPr lang="ru-RU" sz="1400" dirty="0" err="1" smtClean="0">
                <a:solidFill>
                  <a:schemeClr val="tx1"/>
                </a:solidFill>
              </a:rPr>
              <a:t>Музафарова</a:t>
            </a:r>
            <a:r>
              <a:rPr lang="ru-RU" sz="1400" dirty="0" smtClean="0">
                <a:solidFill>
                  <a:schemeClr val="tx1"/>
                </a:solidFill>
              </a:rPr>
              <a:t> Е.А. г. Красноярск. МАОУ  СШ № 32 Статья в журнале «Образование и воспитание» № 5 - 2016.</a:t>
            </a:r>
          </a:p>
          <a:p>
            <a:pPr algn="l"/>
            <a:endParaRPr lang="ru-RU" sz="1400" dirty="0" smtClean="0">
              <a:solidFill>
                <a:schemeClr val="tx1"/>
              </a:solidFill>
            </a:endParaRPr>
          </a:p>
          <a:p>
            <a:pPr algn="l"/>
            <a:r>
              <a:rPr lang="ru-RU" sz="1400" dirty="0" smtClean="0">
                <a:solidFill>
                  <a:schemeClr val="tx1"/>
                </a:solidFill>
              </a:rPr>
              <a:t>2. </a:t>
            </a:r>
            <a:r>
              <a:rPr lang="ru-RU" sz="1400" dirty="0" err="1" smtClean="0">
                <a:solidFill>
                  <a:schemeClr val="tx1"/>
                </a:solidFill>
              </a:rPr>
              <a:t>Хитрюк</a:t>
            </a:r>
            <a:r>
              <a:rPr lang="ru-RU" sz="1400" dirty="0" smtClean="0">
                <a:solidFill>
                  <a:schemeClr val="tx1"/>
                </a:solidFill>
              </a:rPr>
              <a:t> В.В. Основы инклюзивного образования. – Барановичи: РИО </a:t>
            </a:r>
            <a:r>
              <a:rPr lang="ru-RU" sz="1400" dirty="0" err="1" smtClean="0">
                <a:solidFill>
                  <a:schemeClr val="tx1"/>
                </a:solidFill>
              </a:rPr>
              <a:t>БарГУ</a:t>
            </a:r>
            <a:r>
              <a:rPr lang="ru-RU" sz="1400" dirty="0" smtClean="0">
                <a:solidFill>
                  <a:schemeClr val="tx1"/>
                </a:solidFill>
              </a:rPr>
              <a:t>, 2014.- 136 с.</a:t>
            </a:r>
          </a:p>
          <a:p>
            <a:pPr algn="l"/>
            <a:endParaRPr lang="ru-RU" sz="1400" dirty="0" smtClean="0">
              <a:solidFill>
                <a:schemeClr val="tx1"/>
              </a:solidFill>
            </a:endParaRPr>
          </a:p>
          <a:p>
            <a:pPr algn="l"/>
            <a:r>
              <a:rPr lang="ru-RU" sz="1400" dirty="0" smtClean="0">
                <a:solidFill>
                  <a:schemeClr val="tx1"/>
                </a:solidFill>
              </a:rPr>
              <a:t>3. </a:t>
            </a:r>
            <a:r>
              <a:rPr lang="ru-RU" sz="1400" dirty="0" err="1" smtClean="0">
                <a:solidFill>
                  <a:schemeClr val="tx1"/>
                </a:solidFill>
              </a:rPr>
              <a:t>Стребелова</a:t>
            </a:r>
            <a:r>
              <a:rPr lang="ru-RU" sz="1400" dirty="0" smtClean="0">
                <a:solidFill>
                  <a:schemeClr val="tx1"/>
                </a:solidFill>
              </a:rPr>
              <a:t> Е.А. Коррекционно-развивающие обучение в процессе дидактических игр. Москва:  </a:t>
            </a:r>
            <a:r>
              <a:rPr lang="ru-RU" sz="1400" dirty="0" err="1" smtClean="0">
                <a:solidFill>
                  <a:schemeClr val="tx1"/>
                </a:solidFill>
              </a:rPr>
              <a:t>Владос</a:t>
            </a:r>
            <a:r>
              <a:rPr lang="ru-RU" sz="1400" dirty="0" smtClean="0">
                <a:solidFill>
                  <a:schemeClr val="tx1"/>
                </a:solidFill>
              </a:rPr>
              <a:t>,  2008.</a:t>
            </a:r>
          </a:p>
          <a:p>
            <a:pPr algn="l"/>
            <a:endParaRPr lang="ru-RU" sz="1400" dirty="0" smtClean="0">
              <a:solidFill>
                <a:schemeClr val="tx1"/>
              </a:solidFill>
            </a:endParaRPr>
          </a:p>
          <a:p>
            <a:pPr algn="l"/>
            <a:r>
              <a:rPr lang="ru-RU" sz="1400" dirty="0" smtClean="0">
                <a:solidFill>
                  <a:schemeClr val="tx1"/>
                </a:solidFill>
              </a:rPr>
              <a:t>4. Антипина А.Н. Из опыта работы с детьми, имеющими задержку психического развития. // Начальная школа. – 1993, №2.</a:t>
            </a:r>
          </a:p>
          <a:p>
            <a:pPr algn="l"/>
            <a:endParaRPr lang="ru-RU" sz="1400" dirty="0" smtClean="0">
              <a:solidFill>
                <a:schemeClr val="tx1"/>
              </a:solidFill>
            </a:endParaRPr>
          </a:p>
          <a:p>
            <a:pPr algn="l"/>
            <a:r>
              <a:rPr lang="ru-RU" sz="1400" dirty="0" smtClean="0">
                <a:solidFill>
                  <a:schemeClr val="tx1"/>
                </a:solidFill>
              </a:rPr>
              <a:t>5. Истомина Н.С. Информационно-коммуникационные технологии в инклюзивном образовании.</a:t>
            </a:r>
          </a:p>
          <a:p>
            <a:pPr algn="l"/>
            <a:endParaRPr lang="ru-RU" sz="1400" dirty="0" smtClean="0">
              <a:solidFill>
                <a:schemeClr val="tx1"/>
              </a:solidFill>
            </a:endParaRPr>
          </a:p>
          <a:p>
            <a:pPr algn="l"/>
            <a:r>
              <a:rPr lang="ru-RU" sz="1400" dirty="0" smtClean="0">
                <a:solidFill>
                  <a:schemeClr val="tx1"/>
                </a:solidFill>
              </a:rPr>
              <a:t>6. </a:t>
            </a:r>
            <a:r>
              <a:rPr lang="ru-RU" sz="1400" dirty="0" err="1" smtClean="0">
                <a:solidFill>
                  <a:schemeClr val="tx1"/>
                </a:solidFill>
              </a:rPr>
              <a:t>Н.Токарева,С.Бесио</a:t>
            </a:r>
            <a:r>
              <a:rPr lang="ru-RU" sz="1400" dirty="0" smtClean="0">
                <a:solidFill>
                  <a:schemeClr val="tx1"/>
                </a:solidFill>
              </a:rPr>
              <a:t>. ИКТ в образовании людей с особыми </a:t>
            </a:r>
            <a:r>
              <a:rPr lang="ru-RU" sz="1400" dirty="0" err="1" smtClean="0">
                <a:solidFill>
                  <a:schemeClr val="tx1"/>
                </a:solidFill>
              </a:rPr>
              <a:t>потребюностяыми</a:t>
            </a:r>
            <a:r>
              <a:rPr lang="ru-RU" sz="1400" dirty="0" smtClean="0">
                <a:solidFill>
                  <a:schemeClr val="tx1"/>
                </a:solidFill>
              </a:rPr>
              <a:t>. </a:t>
            </a:r>
            <a:r>
              <a:rPr lang="ru-RU" sz="1400" dirty="0" err="1" smtClean="0">
                <a:solidFill>
                  <a:schemeClr val="tx1"/>
                </a:solidFill>
              </a:rPr>
              <a:t>Моска</a:t>
            </a:r>
            <a:r>
              <a:rPr lang="ru-RU" sz="1400" dirty="0" smtClean="0">
                <a:solidFill>
                  <a:schemeClr val="tx1"/>
                </a:solidFill>
              </a:rPr>
              <a:t>: Изд.дом «Обучение-Сервис», 2008.</a:t>
            </a:r>
          </a:p>
          <a:p>
            <a:pPr algn="l"/>
            <a:endParaRPr lang="ru-RU" sz="1400" dirty="0" smtClean="0">
              <a:solidFill>
                <a:schemeClr val="tx1"/>
              </a:solidFill>
            </a:endParaRPr>
          </a:p>
          <a:p>
            <a:pPr marL="342900" indent="-342900" algn="l">
              <a:buAutoNum type="arabicPeriod" startAt="7"/>
            </a:pPr>
            <a:r>
              <a:rPr lang="ru-RU" sz="1400" dirty="0" smtClean="0">
                <a:hlinkClick r:id="rId2"/>
              </a:rPr>
              <a:t>http://pandia.ru/text/79/249/47072.php</a:t>
            </a:r>
            <a:endParaRPr lang="ru-RU" sz="1400" dirty="0" smtClean="0"/>
          </a:p>
          <a:p>
            <a:pPr marL="342900" indent="-342900" algn="l">
              <a:buAutoNum type="arabicPeriod" startAt="7"/>
            </a:pPr>
            <a:endParaRPr lang="ru-RU" sz="1400" dirty="0" smtClean="0"/>
          </a:p>
          <a:p>
            <a:pPr marL="342900" indent="-342900" algn="l">
              <a:buFont typeface="Arial" pitchFamily="34" charset="0"/>
              <a:buAutoNum type="arabicPeriod" startAt="7"/>
            </a:pPr>
            <a:r>
              <a:rPr lang="ru-RU" sz="1400" dirty="0" smtClean="0">
                <a:solidFill>
                  <a:prstClr val="black"/>
                </a:solidFill>
                <a:latin typeface="+mj-lt"/>
              </a:rPr>
              <a:t>Источник шаблона: Фокина Л.П.  Сайт </a:t>
            </a:r>
            <a:r>
              <a:rPr lang="en-US" sz="1400" dirty="0" smtClean="0">
                <a:solidFill>
                  <a:prstClr val="black"/>
                </a:solidFill>
                <a:latin typeface="+mj-lt"/>
                <a:hlinkClick r:id="rId3"/>
              </a:rPr>
              <a:t>http://linda6035.ucoz.ru/</a:t>
            </a:r>
            <a:r>
              <a:rPr lang="ru-RU" sz="1400" dirty="0" smtClean="0">
                <a:solidFill>
                  <a:prstClr val="black"/>
                </a:solidFill>
                <a:latin typeface="+mj-lt"/>
              </a:rPr>
              <a:t>    </a:t>
            </a:r>
            <a:r>
              <a:rPr lang="ru-RU" sz="1400" i="1" dirty="0" smtClean="0">
                <a:solidFill>
                  <a:prstClr val="black"/>
                </a:solidFill>
                <a:latin typeface="+mj-lt"/>
              </a:rPr>
              <a:t>  </a:t>
            </a:r>
            <a:endParaRPr lang="ru-RU" sz="1400" dirty="0" smtClean="0">
              <a:solidFill>
                <a:prstClr val="black"/>
              </a:solidFill>
              <a:latin typeface="+mj-lt"/>
            </a:endParaRPr>
          </a:p>
          <a:p>
            <a:pPr marL="342900" indent="-342900" algn="l">
              <a:buAutoNum type="arabicPeriod" startAt="7"/>
            </a:pPr>
            <a:endParaRPr lang="ru-RU" sz="1400" dirty="0" smtClean="0"/>
          </a:p>
          <a:p>
            <a:pPr marL="342900" indent="-342900" algn="l">
              <a:buAutoNum type="arabicPeriod" startAt="7"/>
            </a:pPr>
            <a:endParaRPr lang="ru-RU" sz="1400" dirty="0" smtClean="0"/>
          </a:p>
          <a:p>
            <a:pPr algn="l"/>
            <a:endParaRPr lang="ru-RU" sz="1100" dirty="0" smtClean="0">
              <a:solidFill>
                <a:schemeClr val="tx1"/>
              </a:solidFill>
            </a:endParaRPr>
          </a:p>
          <a:p>
            <a:pPr algn="l"/>
            <a:r>
              <a:rPr lang="ru-RU" sz="1100" dirty="0" smtClean="0">
                <a:solidFill>
                  <a:schemeClr val="tx1"/>
                </a:solidFill>
              </a:rPr>
              <a:t> </a:t>
            </a:r>
          </a:p>
          <a:p>
            <a:pPr algn="l"/>
            <a:endParaRPr lang="ru-RU" sz="1100" dirty="0" smtClean="0">
              <a:solidFill>
                <a:schemeClr val="tx1"/>
              </a:solidFill>
            </a:endParaRPr>
          </a:p>
          <a:p>
            <a:pPr algn="l"/>
            <a:endParaRPr lang="ru-RU" sz="11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692696"/>
            <a:ext cx="7344816" cy="5760640"/>
          </a:xfrm>
        </p:spPr>
        <p:txBody>
          <a:bodyPr/>
          <a:lstStyle/>
          <a:p>
            <a:pPr algn="l"/>
            <a:r>
              <a:rPr lang="ru-RU" sz="2000" dirty="0" smtClean="0">
                <a:solidFill>
                  <a:schemeClr val="accent5">
                    <a:lumMod val="75000"/>
                  </a:schemeClr>
                </a:solidFill>
              </a:rPr>
              <a:t>Инклюзивное образование </a:t>
            </a:r>
            <a:r>
              <a:rPr lang="ru-RU" sz="2000" dirty="0" smtClean="0"/>
              <a:t>– это признание ценности различий всех детей и их способности к обучению, которое ведётся способом, наиболее подходящим  данному ребёнку.</a:t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>
                <a:solidFill>
                  <a:schemeClr val="accent5">
                    <a:lumMod val="75000"/>
                  </a:schemeClr>
                </a:solidFill>
              </a:rPr>
              <a:t>Инклюзия</a:t>
            </a:r>
            <a:r>
              <a:rPr lang="ru-RU" sz="2000" dirty="0" smtClean="0"/>
              <a:t>  - явление социально – педагогического характера, соответственно она нацелена на адаптацию  учебной и социальной среды к возможностям данного ребёнка.</a:t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Основой инклюзивного образования является учёт индивидуальных особенностей детей, разнообразия их образовательных потребностей, возможностей, интересов .</a:t>
            </a:r>
            <a:br>
              <a:rPr lang="ru-RU" sz="2000" dirty="0" smtClean="0"/>
            </a:br>
            <a:r>
              <a:rPr lang="ru-RU" sz="2000" dirty="0" smtClean="0"/>
              <a:t>В связи с этим появляется необходимость менять методы, формы и технологии работы.</a:t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/>
          </a:p>
        </p:txBody>
      </p:sp>
      <p:pic>
        <p:nvPicPr>
          <p:cNvPr id="4" name="Picture 6" descr="http://freeppt4u.com/u/storage/ppt_12939/fbf3-1397077263-05.jpg"/>
          <p:cNvPicPr>
            <a:picLocks noChangeAspect="1" noChangeArrowheads="1"/>
          </p:cNvPicPr>
          <p:nvPr/>
        </p:nvPicPr>
        <p:blipFill>
          <a:blip r:embed="rId2" cstate="print"/>
          <a:srcRect l="9450" t="8500" r="47081" b="51180"/>
          <a:stretch>
            <a:fillRect/>
          </a:stretch>
        </p:blipFill>
        <p:spPr bwMode="auto">
          <a:xfrm>
            <a:off x="5148064" y="4581128"/>
            <a:ext cx="2736304" cy="19035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476672"/>
            <a:ext cx="7416824" cy="6048672"/>
          </a:xfrm>
        </p:spPr>
        <p:txBody>
          <a:bodyPr/>
          <a:lstStyle/>
          <a:p>
            <a:pPr algn="l"/>
            <a:r>
              <a:rPr lang="ru-RU" sz="1400" i="1" dirty="0" smtClean="0"/>
              <a:t>«Методика  обучения лиц с ограниченными возможностями  здоровья предполагает использование социально-активных и рефлексивных методов обучения, технологий </a:t>
            </a:r>
            <a:r>
              <a:rPr lang="ru-RU" sz="1400" i="1" dirty="0" err="1" smtClean="0"/>
              <a:t>социокультурной</a:t>
            </a:r>
            <a:r>
              <a:rPr lang="ru-RU" sz="1400" i="1" dirty="0" smtClean="0"/>
              <a:t>  реабилитации, создание комфортного психологического климата в коллективе.</a:t>
            </a:r>
            <a:br>
              <a:rPr lang="ru-RU" sz="1400" i="1" dirty="0" smtClean="0"/>
            </a:br>
            <a:r>
              <a:rPr lang="ru-RU" sz="1400" i="1" dirty="0" smtClean="0"/>
              <a:t>   Должна быть обеспечена специальная материально-техническая база для детей с разными нарушениями (специальные пособия, оборудование). </a:t>
            </a:r>
            <a:br>
              <a:rPr lang="ru-RU" sz="1400" i="1" dirty="0" smtClean="0"/>
            </a:br>
            <a:r>
              <a:rPr lang="ru-RU" sz="1400" i="1" dirty="0" smtClean="0"/>
              <a:t>   Должно быть обеспечено психолого-педагогическое сопровождение детей с нарушениями.</a:t>
            </a:r>
            <a:br>
              <a:rPr lang="ru-RU" sz="1400" i="1" dirty="0" smtClean="0"/>
            </a:br>
            <a:r>
              <a:rPr lang="ru-RU" sz="1400" i="1" dirty="0" smtClean="0"/>
              <a:t>   Должна быть создана адаптированная коррекционно-развивающая среда обучения, модернизированы технологии в системе обучения лиц с ограниченными возможностями здоровья и условиях инклюзивной практики»</a:t>
            </a: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dirty="0" smtClean="0"/>
              <a:t>                                                                          Н.В. БАБКИНА, кандидат психологических наук, доцент,</a:t>
            </a:r>
            <a:br>
              <a:rPr lang="ru-RU" sz="1400" dirty="0" smtClean="0"/>
            </a:br>
            <a:r>
              <a:rPr lang="ru-RU" sz="1400" dirty="0" smtClean="0"/>
              <a:t>                                                                                                      Институт коррекционной педагогики РАО</a:t>
            </a:r>
            <a:br>
              <a:rPr lang="ru-RU" sz="1400" dirty="0" smtClean="0"/>
            </a:b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dirty="0" smtClean="0"/>
              <a:t>Несмотря на  различное понимание термина «Педагогическая технология», большинство специалистов объединяют их четырьмя важными положениями:</a:t>
            </a:r>
            <a:br>
              <a:rPr lang="ru-RU" sz="1400" dirty="0" smtClean="0"/>
            </a:b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dirty="0" smtClean="0"/>
              <a:t>1. Планирование обучения и воспитания на основе точно определённого желаемого результата.</a:t>
            </a:r>
            <a:br>
              <a:rPr lang="ru-RU" sz="1400" dirty="0" smtClean="0"/>
            </a:b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dirty="0" smtClean="0"/>
              <a:t>2. Программирование учебно-воспитательного процесса в виде строгой последовательности действий учителя и ученика.</a:t>
            </a:r>
            <a:br>
              <a:rPr lang="ru-RU" sz="1400" dirty="0" smtClean="0"/>
            </a:b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dirty="0" smtClean="0"/>
              <a:t>3. Сопоставление результатов обучения и воспитания с первоначально намеченным результатом как в ходе учебно-воспитательного процесса (мониторинг), так и при подведении итогов. </a:t>
            </a:r>
            <a:br>
              <a:rPr lang="ru-RU" sz="1400" dirty="0" smtClean="0"/>
            </a:b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dirty="0" smtClean="0"/>
              <a:t>4. Коррекция результатов на любом этапе учебно-воспитательного процесса</a:t>
            </a:r>
            <a:br>
              <a:rPr lang="ru-RU" sz="1400" dirty="0" smtClean="0"/>
            </a:br>
            <a:r>
              <a:rPr lang="ru-RU" sz="1400" dirty="0" smtClean="0"/>
              <a:t/>
            </a:r>
            <a:br>
              <a:rPr lang="ru-RU" sz="1400" dirty="0" smtClean="0"/>
            </a:br>
            <a:endParaRPr lang="ru-RU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259632" y="404664"/>
          <a:ext cx="7427168" cy="572149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6" name="Группа 5"/>
          <p:cNvGrpSpPr/>
          <p:nvPr/>
        </p:nvGrpSpPr>
        <p:grpSpPr>
          <a:xfrm>
            <a:off x="1403648" y="2996952"/>
            <a:ext cx="3227626" cy="3168352"/>
            <a:chOff x="144022" y="1656188"/>
            <a:chExt cx="3227626" cy="608321"/>
          </a:xfrm>
        </p:grpSpPr>
        <p:sp>
          <p:nvSpPr>
            <p:cNvPr id="7" name="Скругленный прямоугольник 6"/>
            <p:cNvSpPr/>
            <p:nvPr/>
          </p:nvSpPr>
          <p:spPr>
            <a:xfrm>
              <a:off x="144022" y="1656188"/>
              <a:ext cx="3227626" cy="608321"/>
            </a:xfrm>
            <a:prstGeom prst="roundRect">
              <a:avLst>
                <a:gd name="adj" fmla="val 10000"/>
              </a:avLst>
            </a:prstGeom>
            <a:solidFill>
              <a:schemeClr val="accent5">
                <a:lumMod val="75000"/>
              </a:scheme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8" name="Скругленный прямоугольник 4"/>
            <p:cNvSpPr/>
            <p:nvPr/>
          </p:nvSpPr>
          <p:spPr>
            <a:xfrm>
              <a:off x="161839" y="1674005"/>
              <a:ext cx="3191992" cy="57268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99060" tIns="99060" rIns="99060" bIns="99060" numCol="1" spcCol="1270" anchor="ctr" anchorCtr="0">
              <a:noAutofit/>
            </a:bodyPr>
            <a:lstStyle/>
            <a:p>
              <a:pPr marL="342900" lvl="0" indent="-342900" defTabSz="11557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AutoNum type="arabicPeriod"/>
              </a:pPr>
              <a:r>
                <a:rPr lang="ru-RU" sz="1400" kern="1200" dirty="0" smtClean="0"/>
                <a:t>Технологии проектирования и программирования </a:t>
              </a:r>
            </a:p>
            <a:p>
              <a:pPr marL="342900" lvl="0" indent="-342900" defTabSz="11557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AutoNum type="arabicPeriod"/>
              </a:pPr>
              <a:r>
                <a:rPr lang="ru-RU" sz="1400" dirty="0" smtClean="0"/>
                <a:t>Технологии командного воздействия учителя и специалистов</a:t>
              </a:r>
            </a:p>
            <a:p>
              <a:pPr marL="342900" lvl="0" indent="-342900" defTabSz="11557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AutoNum type="arabicPeriod"/>
              </a:pPr>
              <a:r>
                <a:rPr lang="ru-RU" sz="1400" dirty="0" smtClean="0"/>
                <a:t>Технологии организации структурированной, адаптированной и доступной среды</a:t>
              </a:r>
            </a:p>
            <a:p>
              <a:pPr marL="342900" lvl="0" indent="-342900" defTabSz="11557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AutoNum type="arabicPeriod"/>
              </a:pPr>
              <a:endParaRPr lang="ru-RU" sz="1600" kern="1200" dirty="0" smtClean="0"/>
            </a:p>
            <a:p>
              <a:pPr marL="342900" lvl="0" indent="-342900" algn="ctr" defTabSz="11557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1600" kern="1200" dirty="0"/>
            </a:p>
          </p:txBody>
        </p:sp>
      </p:grpSp>
      <p:grpSp>
        <p:nvGrpSpPr>
          <p:cNvPr id="9" name="Группа 8"/>
          <p:cNvGrpSpPr/>
          <p:nvPr/>
        </p:nvGrpSpPr>
        <p:grpSpPr>
          <a:xfrm>
            <a:off x="5364088" y="2996952"/>
            <a:ext cx="3227626" cy="3168352"/>
            <a:chOff x="144022" y="1656188"/>
            <a:chExt cx="3227626" cy="608321"/>
          </a:xfrm>
        </p:grpSpPr>
        <p:sp>
          <p:nvSpPr>
            <p:cNvPr id="10" name="Скругленный прямоугольник 9"/>
            <p:cNvSpPr/>
            <p:nvPr/>
          </p:nvSpPr>
          <p:spPr>
            <a:xfrm>
              <a:off x="144022" y="1656188"/>
              <a:ext cx="3227626" cy="608321"/>
            </a:xfrm>
            <a:prstGeom prst="roundRect">
              <a:avLst>
                <a:gd name="adj" fmla="val 10000"/>
              </a:avLst>
            </a:prstGeom>
            <a:solidFill>
              <a:schemeClr val="accent5">
                <a:lumMod val="75000"/>
              </a:scheme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1" name="Скругленный прямоугольник 4"/>
            <p:cNvSpPr/>
            <p:nvPr/>
          </p:nvSpPr>
          <p:spPr>
            <a:xfrm>
              <a:off x="161839" y="1674005"/>
              <a:ext cx="3191992" cy="57268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99060" tIns="99060" rIns="99060" bIns="99060" numCol="1" spcCol="1270" anchor="ctr" anchorCtr="0">
              <a:noAutofit/>
            </a:bodyPr>
            <a:lstStyle/>
            <a:p>
              <a:pPr marL="342900" lvl="0" indent="-342900" defTabSz="11557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AutoNum type="arabicPeriod"/>
              </a:pPr>
              <a:endParaRPr lang="ru-RU" sz="1400" kern="1200" dirty="0" smtClean="0"/>
            </a:p>
            <a:p>
              <a:pPr marL="342900" lvl="0" indent="-342900" defTabSz="11557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AutoNum type="arabicPeriod"/>
              </a:pPr>
              <a:endParaRPr lang="ru-RU" sz="1400" dirty="0" smtClean="0"/>
            </a:p>
            <a:p>
              <a:pPr marL="342900" lvl="0" indent="-342900" defTabSz="11557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AutoNum type="arabicPeriod"/>
              </a:pPr>
              <a:endParaRPr lang="ru-RU" sz="1400" kern="1200" dirty="0" smtClean="0"/>
            </a:p>
            <a:p>
              <a:pPr marL="342900" lvl="0" indent="-342900" defTabSz="11557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AutoNum type="arabicPeriod"/>
              </a:pPr>
              <a:r>
                <a:rPr lang="ru-RU" sz="1400" kern="1200" dirty="0" smtClean="0"/>
                <a:t>Технологии, направленные на освоение академических  компетенций</a:t>
              </a:r>
            </a:p>
            <a:p>
              <a:pPr marL="342900" lvl="0" indent="-342900" defTabSz="11557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AutoNum type="arabicPeriod"/>
              </a:pPr>
              <a:r>
                <a:rPr lang="ru-RU" sz="1400" dirty="0" smtClean="0"/>
                <a:t>Технологии коррекции учебных и поведенческих трудностей</a:t>
              </a:r>
            </a:p>
            <a:p>
              <a:pPr marL="342900" lvl="0" indent="-342900" defTabSz="11557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AutoNum type="arabicPeriod"/>
              </a:pPr>
              <a:r>
                <a:rPr lang="ru-RU" sz="1400" kern="1200" dirty="0" smtClean="0"/>
                <a:t>Технологии, направленные на формирование социальных компетенций,  в т.ч. </a:t>
              </a:r>
              <a:r>
                <a:rPr lang="ru-RU" sz="1400" dirty="0" smtClean="0"/>
                <a:t>принятия, толерантности</a:t>
              </a:r>
            </a:p>
            <a:p>
              <a:pPr marL="342900" lvl="0" indent="-342900" defTabSz="11557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AutoNum type="arabicPeriod"/>
              </a:pPr>
              <a:r>
                <a:rPr lang="ru-RU" sz="1400" dirty="0" smtClean="0"/>
                <a:t>Технологии оценивания достижений</a:t>
              </a:r>
            </a:p>
            <a:p>
              <a:pPr marL="342900" lvl="0" indent="-342900" defTabSz="11557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AutoNum type="arabicPeriod"/>
              </a:pPr>
              <a:r>
                <a:rPr lang="ru-RU" sz="1400" dirty="0" smtClean="0"/>
                <a:t>Технологии, индивидуализирующие образовательный процесс</a:t>
              </a:r>
            </a:p>
            <a:p>
              <a:pPr marL="342900" lvl="0" indent="-342900" defTabSz="11557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AutoNum type="arabicPeriod"/>
              </a:pPr>
              <a:endParaRPr lang="ru-RU" sz="1400" dirty="0" smtClean="0"/>
            </a:p>
            <a:p>
              <a:pPr marL="342900" lvl="0" indent="-342900" defTabSz="11557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AutoNum type="arabicPeriod"/>
              </a:pPr>
              <a:endParaRPr lang="ru-RU" sz="1600" kern="1200" dirty="0" smtClean="0"/>
            </a:p>
            <a:p>
              <a:pPr marL="342900" lvl="0" indent="-342900" algn="ctr" defTabSz="11557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1600" kern="1200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475656" y="548680"/>
          <a:ext cx="7427168" cy="572149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2" name="Группа 5"/>
          <p:cNvGrpSpPr/>
          <p:nvPr/>
        </p:nvGrpSpPr>
        <p:grpSpPr>
          <a:xfrm>
            <a:off x="1691680" y="4509120"/>
            <a:ext cx="3264000" cy="953277"/>
            <a:chOff x="144022" y="1656188"/>
            <a:chExt cx="3264000" cy="619481"/>
          </a:xfrm>
        </p:grpSpPr>
        <p:sp>
          <p:nvSpPr>
            <p:cNvPr id="7" name="Скругленный прямоугольник 6"/>
            <p:cNvSpPr/>
            <p:nvPr/>
          </p:nvSpPr>
          <p:spPr>
            <a:xfrm>
              <a:off x="144022" y="1656188"/>
              <a:ext cx="3227626" cy="608321"/>
            </a:xfrm>
            <a:prstGeom prst="roundRect">
              <a:avLst>
                <a:gd name="adj" fmla="val 10000"/>
              </a:avLst>
            </a:prstGeom>
            <a:solidFill>
              <a:schemeClr val="accent5">
                <a:lumMod val="75000"/>
              </a:scheme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8" name="Скругленный прямоугольник 4"/>
            <p:cNvSpPr/>
            <p:nvPr/>
          </p:nvSpPr>
          <p:spPr>
            <a:xfrm>
              <a:off x="216030" y="1702982"/>
              <a:ext cx="3191992" cy="57268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99060" tIns="99060" rIns="99060" bIns="99060" numCol="1" spcCol="1270" anchor="ctr" anchorCtr="0">
              <a:noAutofit/>
            </a:bodyPr>
            <a:lstStyle/>
            <a:p>
              <a:pPr marL="342900" lvl="0" indent="-342900" defTabSz="11557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2400" kern="1200" dirty="0" smtClean="0"/>
            </a:p>
            <a:p>
              <a:pPr marL="342900" lvl="0" indent="-342900" defTabSz="11557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2400" kern="1200" dirty="0" smtClean="0"/>
                <a:t>Технология уровневой дифференциации</a:t>
              </a:r>
              <a:endParaRPr lang="ru-RU" sz="2400" dirty="0" smtClean="0"/>
            </a:p>
            <a:p>
              <a:pPr marL="342900" lvl="0" indent="-342900" defTabSz="11557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AutoNum type="arabicPeriod"/>
              </a:pPr>
              <a:endParaRPr lang="ru-RU" sz="1600" kern="1200" dirty="0" smtClean="0"/>
            </a:p>
            <a:p>
              <a:pPr marL="342900" lvl="0" indent="-342900" algn="ctr" defTabSz="11557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1600" kern="1200" dirty="0"/>
            </a:p>
          </p:txBody>
        </p:sp>
      </p:grpSp>
      <p:cxnSp>
        <p:nvCxnSpPr>
          <p:cNvPr id="18" name="Прямая соединительная линия 17"/>
          <p:cNvCxnSpPr/>
          <p:nvPr/>
        </p:nvCxnSpPr>
        <p:spPr>
          <a:xfrm flipH="1">
            <a:off x="4572000" y="2276872"/>
            <a:ext cx="432048" cy="2304256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" name="Группа 5"/>
          <p:cNvGrpSpPr/>
          <p:nvPr/>
        </p:nvGrpSpPr>
        <p:grpSpPr>
          <a:xfrm>
            <a:off x="5364088" y="4509120"/>
            <a:ext cx="3227626" cy="936104"/>
            <a:chOff x="576070" y="1656187"/>
            <a:chExt cx="3227626" cy="608321"/>
          </a:xfrm>
        </p:grpSpPr>
        <p:sp>
          <p:nvSpPr>
            <p:cNvPr id="10" name="Скругленный прямоугольник 9"/>
            <p:cNvSpPr/>
            <p:nvPr/>
          </p:nvSpPr>
          <p:spPr>
            <a:xfrm>
              <a:off x="576070" y="1656187"/>
              <a:ext cx="3227626" cy="608321"/>
            </a:xfrm>
            <a:prstGeom prst="roundRect">
              <a:avLst>
                <a:gd name="adj" fmla="val 10000"/>
              </a:avLst>
            </a:prstGeom>
            <a:solidFill>
              <a:schemeClr val="accent5">
                <a:lumMod val="75000"/>
              </a:scheme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1" name="Скругленный прямоугольник 4"/>
            <p:cNvSpPr/>
            <p:nvPr/>
          </p:nvSpPr>
          <p:spPr>
            <a:xfrm>
              <a:off x="576070" y="1656188"/>
              <a:ext cx="3191992" cy="57268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99060" tIns="99060" rIns="99060" bIns="99060" numCol="1" spcCol="1270" anchor="ctr" anchorCtr="0">
              <a:noAutofit/>
            </a:bodyPr>
            <a:lstStyle/>
            <a:p>
              <a:pPr marL="342900" lvl="0" indent="-342900" defTabSz="11557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2400" kern="1200" dirty="0" smtClean="0"/>
            </a:p>
            <a:p>
              <a:pPr marL="342900" lvl="0" indent="-342900" defTabSz="11557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2400" dirty="0" smtClean="0"/>
                <a:t>  Домашнее обучение</a:t>
              </a:r>
            </a:p>
            <a:p>
              <a:pPr marL="342900" lvl="0" indent="-342900" defTabSz="11557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AutoNum type="arabicPeriod"/>
              </a:pPr>
              <a:endParaRPr lang="ru-RU" sz="1600" kern="1200" dirty="0" smtClean="0"/>
            </a:p>
            <a:p>
              <a:pPr marL="342900" lvl="0" indent="-342900" algn="ctr" defTabSz="11557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1600" kern="1200" dirty="0"/>
            </a:p>
          </p:txBody>
        </p:sp>
      </p:grpSp>
      <p:cxnSp>
        <p:nvCxnSpPr>
          <p:cNvPr id="12" name="Прямая соединительная линия 11"/>
          <p:cNvCxnSpPr/>
          <p:nvPr/>
        </p:nvCxnSpPr>
        <p:spPr>
          <a:xfrm>
            <a:off x="5076056" y="2276872"/>
            <a:ext cx="648072" cy="2304256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404664"/>
            <a:ext cx="7772400" cy="1470025"/>
          </a:xfrm>
        </p:spPr>
        <p:txBody>
          <a:bodyPr/>
          <a:lstStyle/>
          <a:p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</a:rPr>
              <a:t>ИКТ - технологии</a:t>
            </a:r>
            <a:endParaRPr lang="ru-RU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3648" y="1268760"/>
            <a:ext cx="7344816" cy="5256584"/>
          </a:xfrm>
        </p:spPr>
        <p:txBody>
          <a:bodyPr/>
          <a:lstStyle/>
          <a:p>
            <a:pPr algn="l"/>
            <a:r>
              <a:rPr lang="ru-RU" sz="1600" dirty="0" smtClean="0">
                <a:solidFill>
                  <a:schemeClr val="tx1"/>
                </a:solidFill>
              </a:rPr>
              <a:t>Применение ИКТ в инклюзивном образовании позволяет оптимизировать  учебную среду, обеспечивая альтернативный и , что особенно важно, доступный  пользователю  формат цифровых образовательных ресурсов. </a:t>
            </a:r>
          </a:p>
          <a:p>
            <a:pPr algn="l"/>
            <a:r>
              <a:rPr lang="ru-RU" sz="1600" dirty="0" smtClean="0">
                <a:solidFill>
                  <a:schemeClr val="tx1"/>
                </a:solidFill>
              </a:rPr>
              <a:t>   Благодаря использованию программных средств автоматизированной разработки учебных курсов, содержание учебной программы может быть представлено различными способами:</a:t>
            </a:r>
          </a:p>
          <a:p>
            <a:pPr algn="l"/>
            <a:r>
              <a:rPr lang="ru-RU" sz="1600" dirty="0" smtClean="0">
                <a:solidFill>
                  <a:schemeClr val="tx1"/>
                </a:solidFill>
              </a:rPr>
              <a:t>              - в качестве текста на сайте в Интернете;</a:t>
            </a:r>
          </a:p>
          <a:p>
            <a:pPr algn="l"/>
            <a:r>
              <a:rPr lang="ru-RU" sz="1600" dirty="0" smtClean="0">
                <a:solidFill>
                  <a:schemeClr val="tx1"/>
                </a:solidFill>
              </a:rPr>
              <a:t>              - анимированного изображения;</a:t>
            </a:r>
          </a:p>
          <a:p>
            <a:pPr algn="l"/>
            <a:r>
              <a:rPr lang="ru-RU" sz="1600" dirty="0" smtClean="0">
                <a:solidFill>
                  <a:schemeClr val="tx1"/>
                </a:solidFill>
              </a:rPr>
              <a:t>              - виртуальной реальности;</a:t>
            </a:r>
          </a:p>
          <a:p>
            <a:pPr algn="l"/>
            <a:r>
              <a:rPr lang="ru-RU" sz="1600" dirty="0" smtClean="0">
                <a:solidFill>
                  <a:schemeClr val="tx1"/>
                </a:solidFill>
              </a:rPr>
              <a:t>              - мультимедийного; продукта , включая цифровую звукозапись и видео.</a:t>
            </a:r>
          </a:p>
          <a:p>
            <a:pPr algn="l"/>
            <a:endParaRPr lang="ru-RU" sz="1600" dirty="0" smtClean="0">
              <a:solidFill>
                <a:schemeClr val="tx1"/>
              </a:solidFill>
            </a:endParaRPr>
          </a:p>
          <a:p>
            <a:pPr algn="l"/>
            <a:r>
              <a:rPr lang="ru-RU" sz="1600" dirty="0" smtClean="0">
                <a:solidFill>
                  <a:schemeClr val="tx1"/>
                </a:solidFill>
              </a:rPr>
              <a:t>При изучении предметов могут быть использованы разнообразные технологии, поддерживающие процесс коммуникации между участниками</a:t>
            </a:r>
          </a:p>
          <a:p>
            <a:pPr algn="l"/>
            <a:endParaRPr lang="ru-RU" sz="1600" dirty="0" smtClean="0">
              <a:solidFill>
                <a:schemeClr val="tx1"/>
              </a:solidFill>
            </a:endParaRPr>
          </a:p>
        </p:txBody>
      </p:sp>
      <p:pic>
        <p:nvPicPr>
          <p:cNvPr id="4" name="Picture 2" descr="http://www.deafworld.ru/Reports/8979.jpg"/>
          <p:cNvPicPr>
            <a:picLocks noChangeAspect="1" noChangeArrowheads="1"/>
          </p:cNvPicPr>
          <p:nvPr/>
        </p:nvPicPr>
        <p:blipFill>
          <a:blip r:embed="rId2" cstate="print"/>
          <a:srcRect l="22724" t="4546" r="22738" b="37500"/>
          <a:stretch>
            <a:fillRect/>
          </a:stretch>
        </p:blipFill>
        <p:spPr bwMode="auto">
          <a:xfrm>
            <a:off x="5868144" y="5085184"/>
            <a:ext cx="2448272" cy="13006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404665"/>
            <a:ext cx="7772400" cy="1224136"/>
          </a:xfrm>
        </p:spPr>
        <p:txBody>
          <a:bodyPr/>
          <a:lstStyle/>
          <a:p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</a:rPr>
              <a:t>ИКТ - технологии</a:t>
            </a:r>
            <a:endParaRPr lang="ru-RU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3648" y="1196752"/>
            <a:ext cx="7344816" cy="5400600"/>
          </a:xfrm>
        </p:spPr>
        <p:txBody>
          <a:bodyPr/>
          <a:lstStyle/>
          <a:p>
            <a:pPr algn="l"/>
            <a:r>
              <a:rPr lang="ru-RU" sz="1600" dirty="0" smtClean="0">
                <a:solidFill>
                  <a:schemeClr val="tx1"/>
                </a:solidFill>
              </a:rPr>
              <a:t>При изучении предметов могут быть использованы разнообразные технологии, поддерживающие процесс коммуникации между участниками:</a:t>
            </a:r>
          </a:p>
          <a:p>
            <a:pPr algn="l"/>
            <a:endParaRPr lang="ru-RU" sz="1600" dirty="0" smtClean="0">
              <a:solidFill>
                <a:schemeClr val="tx1"/>
              </a:solidFill>
            </a:endParaRPr>
          </a:p>
          <a:p>
            <a:pPr marL="342900" indent="-342900" algn="l">
              <a:buAutoNum type="arabicPeriod"/>
            </a:pPr>
            <a:r>
              <a:rPr lang="ru-RU" sz="1600" dirty="0" smtClean="0">
                <a:solidFill>
                  <a:schemeClr val="tx1"/>
                </a:solidFill>
              </a:rPr>
              <a:t>Синхронные и асинхронные средства связи и взаимодействия:</a:t>
            </a:r>
          </a:p>
          <a:p>
            <a:pPr marL="342900" indent="-342900" algn="l"/>
            <a:r>
              <a:rPr lang="ru-RU" sz="1600" dirty="0" smtClean="0">
                <a:solidFill>
                  <a:schemeClr val="tx1"/>
                </a:solidFill>
              </a:rPr>
              <a:t>                                  - электронная почта;</a:t>
            </a:r>
          </a:p>
          <a:p>
            <a:pPr marL="342900" indent="-342900" algn="l"/>
            <a:r>
              <a:rPr lang="ru-RU" sz="1600" dirty="0" smtClean="0">
                <a:solidFill>
                  <a:schemeClr val="tx1"/>
                </a:solidFill>
              </a:rPr>
              <a:t>                                  - форумы;</a:t>
            </a:r>
          </a:p>
          <a:p>
            <a:pPr marL="342900" indent="-342900" algn="l"/>
            <a:r>
              <a:rPr lang="ru-RU" sz="1600" dirty="0" smtClean="0">
                <a:solidFill>
                  <a:schemeClr val="tx1"/>
                </a:solidFill>
              </a:rPr>
              <a:t>                                  - видеоконференции;</a:t>
            </a:r>
          </a:p>
          <a:p>
            <a:pPr marL="342900" indent="-342900" algn="l"/>
            <a:r>
              <a:rPr lang="ru-RU" sz="1600" dirty="0" smtClean="0">
                <a:solidFill>
                  <a:schemeClr val="tx1"/>
                </a:solidFill>
              </a:rPr>
              <a:t>                                  - телеконференции и т.д.</a:t>
            </a:r>
          </a:p>
          <a:p>
            <a:pPr marL="342900" indent="-342900" algn="l"/>
            <a:r>
              <a:rPr lang="ru-RU" sz="1600" dirty="0" smtClean="0">
                <a:solidFill>
                  <a:schemeClr val="tx1"/>
                </a:solidFill>
              </a:rPr>
              <a:t>2. Интерактивные элементы:</a:t>
            </a:r>
          </a:p>
          <a:p>
            <a:pPr marL="342900" indent="-342900" algn="l"/>
            <a:r>
              <a:rPr lang="ru-RU" sz="1600" dirty="0" smtClean="0">
                <a:solidFill>
                  <a:schemeClr val="tx1"/>
                </a:solidFill>
              </a:rPr>
              <a:t>                                  - мультимедиа ресурсы;</a:t>
            </a:r>
          </a:p>
          <a:p>
            <a:pPr marL="342900" indent="-342900" algn="l"/>
            <a:r>
              <a:rPr lang="ru-RU" sz="1600" dirty="0" smtClean="0">
                <a:solidFill>
                  <a:schemeClr val="tx1"/>
                </a:solidFill>
              </a:rPr>
              <a:t>                                  - компьютерное моделирование;</a:t>
            </a:r>
          </a:p>
          <a:p>
            <a:pPr marL="342900" indent="-342900" algn="l"/>
            <a:r>
              <a:rPr lang="ru-RU" sz="1600" dirty="0" smtClean="0">
                <a:solidFill>
                  <a:schemeClr val="tx1"/>
                </a:solidFill>
              </a:rPr>
              <a:t>                                  - обучающие игры в условиях </a:t>
            </a:r>
            <a:r>
              <a:rPr lang="ru-RU" sz="1600" dirty="0" err="1" smtClean="0">
                <a:solidFill>
                  <a:schemeClr val="tx1"/>
                </a:solidFill>
              </a:rPr>
              <a:t>онлайн</a:t>
            </a:r>
            <a:r>
              <a:rPr lang="ru-RU" sz="1600" dirty="0" smtClean="0">
                <a:solidFill>
                  <a:schemeClr val="tx1"/>
                </a:solidFill>
              </a:rPr>
              <a:t> взаимодействия.</a:t>
            </a:r>
          </a:p>
          <a:p>
            <a:pPr marL="342900" indent="-342900" algn="l"/>
            <a:r>
              <a:rPr lang="ru-RU" sz="1600" dirty="0" smtClean="0">
                <a:solidFill>
                  <a:schemeClr val="tx1"/>
                </a:solidFill>
              </a:rPr>
              <a:t>3. Различные методы </a:t>
            </a:r>
            <a:r>
              <a:rPr lang="ru-RU" sz="1600" dirty="0" err="1" smtClean="0">
                <a:solidFill>
                  <a:schemeClr val="tx1"/>
                </a:solidFill>
              </a:rPr>
              <a:t>онлайн</a:t>
            </a:r>
            <a:r>
              <a:rPr lang="ru-RU" sz="1600" dirty="0" smtClean="0">
                <a:solidFill>
                  <a:schemeClr val="tx1"/>
                </a:solidFill>
              </a:rPr>
              <a:t> контроля и оценки:</a:t>
            </a:r>
          </a:p>
          <a:p>
            <a:pPr marL="342900" indent="-342900" algn="l"/>
            <a:r>
              <a:rPr lang="ru-RU" sz="1600" dirty="0" smtClean="0">
                <a:solidFill>
                  <a:schemeClr val="tx1"/>
                </a:solidFill>
              </a:rPr>
              <a:t>                                  - самопроверка;</a:t>
            </a:r>
          </a:p>
          <a:p>
            <a:pPr marL="342900" indent="-342900" algn="l"/>
            <a:r>
              <a:rPr lang="ru-RU" sz="1600" dirty="0" smtClean="0">
                <a:solidFill>
                  <a:schemeClr val="tx1"/>
                </a:solidFill>
              </a:rPr>
              <a:t>                                  - компьютерное тестирование с множественным выбором и др.</a:t>
            </a:r>
          </a:p>
          <a:p>
            <a:pPr marL="342900" indent="-342900" algn="l"/>
            <a:r>
              <a:rPr lang="ru-RU" sz="1600" dirty="0" smtClean="0">
                <a:solidFill>
                  <a:schemeClr val="tx1"/>
                </a:solidFill>
              </a:rPr>
              <a:t> Преодолевая препятствия времени и пространства, эти технологии способствуют повышению качества и улучшению доступа к образованию, позволяя людям с ОВЗ принимать активное участие в образовательном  процессе, и усиливать учебную мотивацию.         </a:t>
            </a:r>
          </a:p>
          <a:p>
            <a:pPr marL="342900" indent="-342900" algn="l"/>
            <a:r>
              <a:rPr lang="ru-RU" sz="1600" dirty="0" smtClean="0">
                <a:solidFill>
                  <a:schemeClr val="tx1"/>
                </a:solidFill>
              </a:rPr>
              <a:t> </a:t>
            </a:r>
          </a:p>
          <a:p>
            <a:pPr marL="342900" indent="-342900" algn="l"/>
            <a:endParaRPr lang="ru-RU" sz="1600" dirty="0" smtClean="0">
              <a:solidFill>
                <a:schemeClr val="tx1"/>
              </a:solidFill>
            </a:endParaRPr>
          </a:p>
          <a:p>
            <a:pPr algn="l"/>
            <a:endParaRPr lang="ru-RU" sz="1600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332656"/>
            <a:ext cx="7776864" cy="864096"/>
          </a:xfrm>
        </p:spPr>
        <p:txBody>
          <a:bodyPr/>
          <a:lstStyle/>
          <a:p>
            <a:r>
              <a:rPr lang="ru-RU" sz="3200" b="1" dirty="0" smtClean="0">
                <a:solidFill>
                  <a:schemeClr val="accent5">
                    <a:lumMod val="75000"/>
                  </a:schemeClr>
                </a:solidFill>
              </a:rPr>
              <a:t>Вспомогательные технологии </a:t>
            </a:r>
            <a:br>
              <a:rPr lang="ru-RU" sz="3200" b="1" dirty="0" smtClean="0">
                <a:solidFill>
                  <a:schemeClr val="accent5">
                    <a:lumMod val="75000"/>
                  </a:schemeClr>
                </a:solidFill>
              </a:rPr>
            </a:br>
            <a:r>
              <a:rPr lang="ru-RU" sz="3200" b="1" dirty="0" smtClean="0">
                <a:solidFill>
                  <a:schemeClr val="accent5">
                    <a:lumMod val="75000"/>
                  </a:schemeClr>
                </a:solidFill>
              </a:rPr>
              <a:t>на основе ИКТ</a:t>
            </a:r>
            <a:endParaRPr lang="ru-RU" sz="32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sz="half" idx="1"/>
          </p:nvPr>
        </p:nvSpPr>
        <p:spPr>
          <a:xfrm>
            <a:off x="1331640" y="1340768"/>
            <a:ext cx="7344816" cy="1008112"/>
          </a:xfrm>
          <a:ln>
            <a:solidFill>
              <a:schemeClr val="accent5">
                <a:lumMod val="75000"/>
              </a:schemeClr>
            </a:solidFill>
          </a:ln>
        </p:spPr>
        <p:txBody>
          <a:bodyPr/>
          <a:lstStyle/>
          <a:p>
            <a:pPr marL="342900" indent="-342900" algn="l"/>
            <a:r>
              <a:rPr lang="ru-RU" sz="2000" dirty="0" smtClean="0">
                <a:solidFill>
                  <a:schemeClr val="accent5">
                    <a:lumMod val="75000"/>
                  </a:schemeClr>
                </a:solidFill>
              </a:rPr>
              <a:t>Компенсаторная</a:t>
            </a:r>
          </a:p>
          <a:p>
            <a:pPr marL="342900" indent="-342900" algn="l">
              <a:buNone/>
            </a:pPr>
            <a:r>
              <a:rPr lang="ru-RU" sz="2000" dirty="0" smtClean="0"/>
              <a:t>     </a:t>
            </a:r>
            <a:r>
              <a:rPr lang="ru-RU" sz="1600" dirty="0" smtClean="0"/>
              <a:t>Техническая помощь для облегчения традиционных в образовании видов деятельности: чтения и письма;</a:t>
            </a:r>
            <a:r>
              <a:rPr lang="ru-RU" sz="1600" dirty="0" smtClean="0">
                <a:solidFill>
                  <a:schemeClr val="tx1"/>
                </a:solidFill>
              </a:rPr>
              <a:t> </a:t>
            </a:r>
          </a:p>
          <a:p>
            <a:pPr marL="342900" indent="-342900" algn="l"/>
            <a:endParaRPr lang="ru-RU" sz="2000" dirty="0" smtClean="0">
              <a:solidFill>
                <a:schemeClr val="tx1"/>
              </a:solidFill>
            </a:endParaRPr>
          </a:p>
          <a:p>
            <a:pPr algn="l"/>
            <a:endParaRPr lang="ru-RU" sz="2000" dirty="0" smtClean="0">
              <a:solidFill>
                <a:schemeClr val="tx1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1331640" y="2492897"/>
            <a:ext cx="7344816" cy="1080120"/>
          </a:xfrm>
          <a:noFill/>
          <a:ln>
            <a:solidFill>
              <a:schemeClr val="accent5">
                <a:lumMod val="75000"/>
              </a:schemeClr>
            </a:solidFill>
          </a:ln>
        </p:spPr>
        <p:txBody>
          <a:bodyPr/>
          <a:lstStyle/>
          <a:p>
            <a:r>
              <a:rPr lang="ru-RU" sz="2000" dirty="0" smtClean="0">
                <a:solidFill>
                  <a:schemeClr val="accent5">
                    <a:lumMod val="75000"/>
                  </a:schemeClr>
                </a:solidFill>
              </a:rPr>
              <a:t>Дидактическая</a:t>
            </a:r>
            <a:r>
              <a:rPr lang="ru-RU" sz="2000" dirty="0" smtClean="0"/>
              <a:t> </a:t>
            </a:r>
          </a:p>
          <a:p>
            <a:pPr>
              <a:buNone/>
            </a:pPr>
            <a:r>
              <a:rPr lang="ru-RU" sz="2000" dirty="0" smtClean="0"/>
              <a:t>     </a:t>
            </a:r>
            <a:r>
              <a:rPr lang="ru-RU" sz="1600" dirty="0" smtClean="0"/>
              <a:t>Педагогическая помощь в использовании ИКТ для создания подходящей учебной среды и образовательных ресурсов;</a:t>
            </a:r>
            <a:endParaRPr lang="ru-RU" sz="1600" dirty="0"/>
          </a:p>
        </p:txBody>
      </p:sp>
      <p:sp>
        <p:nvSpPr>
          <p:cNvPr id="5" name="Содержимое 3"/>
          <p:cNvSpPr txBox="1">
            <a:spLocks/>
          </p:cNvSpPr>
          <p:nvPr/>
        </p:nvSpPr>
        <p:spPr>
          <a:xfrm>
            <a:off x="6084168" y="1772816"/>
            <a:ext cx="2592288" cy="4525963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Содержимое 3"/>
          <p:cNvSpPr txBox="1">
            <a:spLocks/>
          </p:cNvSpPr>
          <p:nvPr/>
        </p:nvSpPr>
        <p:spPr>
          <a:xfrm>
            <a:off x="1331640" y="3717032"/>
            <a:ext cx="7344816" cy="1080120"/>
          </a:xfrm>
          <a:prstGeom prst="rect">
            <a:avLst/>
          </a:prstGeom>
          <a:ln>
            <a:solidFill>
              <a:schemeClr val="accent5">
                <a:lumMod val="75000"/>
              </a:schemeClr>
            </a:solidFill>
          </a:ln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ru-RU" sz="2000" dirty="0" smtClean="0">
                <a:solidFill>
                  <a:schemeClr val="accent5">
                    <a:lumMod val="75000"/>
                  </a:schemeClr>
                </a:solidFill>
              </a:rPr>
              <a:t>К</a:t>
            </a:r>
            <a:r>
              <a:rPr kumimoji="0" lang="ru-RU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оммуникационная</a:t>
            </a:r>
            <a:endParaRPr lang="ru-RU" sz="2000" dirty="0" smtClean="0">
              <a:solidFill>
                <a:schemeClr val="accent5">
                  <a:lumMod val="75000"/>
                </a:schemeClr>
              </a:solidFill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ru-RU" sz="1600" dirty="0" smtClean="0"/>
              <a:t>      Коммуникативная помощь для участия в системах сетевого взаимодействия </a:t>
            </a:r>
            <a:endParaRPr kumimoji="0" lang="ru-RU" sz="1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Содержимое 3"/>
          <p:cNvSpPr txBox="1">
            <a:spLocks/>
          </p:cNvSpPr>
          <p:nvPr/>
        </p:nvSpPr>
        <p:spPr>
          <a:xfrm>
            <a:off x="1331640" y="4941168"/>
            <a:ext cx="7344816" cy="1512168"/>
          </a:xfrm>
          <a:prstGeom prst="rect">
            <a:avLst/>
          </a:prstGeom>
          <a:ln>
            <a:noFill/>
          </a:ln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ru-RU" sz="1600" u="sng" dirty="0" smtClean="0">
                <a:solidFill>
                  <a:schemeClr val="accent5">
                    <a:lumMod val="75000"/>
                  </a:schemeClr>
                </a:solidFill>
              </a:rPr>
              <a:t>Основная цель применения вспомогательных технологий при обучении лиц с ОВЗ  </a:t>
            </a:r>
            <a:r>
              <a:rPr lang="ru-RU" sz="1600" dirty="0" smtClean="0">
                <a:solidFill>
                  <a:schemeClr val="accent5">
                    <a:lumMod val="75000"/>
                  </a:schemeClr>
                </a:solidFill>
              </a:rPr>
              <a:t>- предоставление им возможности общаться (в письменной или устной форме). Это достигается с помощью разнообразных устройств ввода данных и инструментов, которые поддерживают письменную речь, чтение, рисование.</a:t>
            </a:r>
            <a:endParaRPr kumimoji="0" lang="ru-RU" sz="1600" b="0" i="0" u="none" strike="noStrike" kern="1200" cap="none" spc="0" normalizeH="0" baseline="0" noProof="0" dirty="0">
              <a:ln>
                <a:noFill/>
              </a:ln>
              <a:solidFill>
                <a:schemeClr val="accent5">
                  <a:lumMod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332656"/>
            <a:ext cx="7776864" cy="864096"/>
          </a:xfrm>
        </p:spPr>
        <p:txBody>
          <a:bodyPr/>
          <a:lstStyle/>
          <a:p>
            <a:r>
              <a:rPr lang="ru-RU" sz="3200" b="1" dirty="0" smtClean="0">
                <a:solidFill>
                  <a:schemeClr val="accent5">
                    <a:lumMod val="75000"/>
                  </a:schemeClr>
                </a:solidFill>
              </a:rPr>
              <a:t>Основные типы средств ИКТ</a:t>
            </a:r>
            <a:endParaRPr lang="ru-RU" sz="32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sz="half" idx="1"/>
          </p:nvPr>
        </p:nvSpPr>
        <p:spPr>
          <a:xfrm>
            <a:off x="1331640" y="908720"/>
            <a:ext cx="7344816" cy="792088"/>
          </a:xfrm>
          <a:ln>
            <a:solidFill>
              <a:schemeClr val="accent5">
                <a:lumMod val="75000"/>
              </a:schemeClr>
            </a:solidFill>
          </a:ln>
        </p:spPr>
        <p:txBody>
          <a:bodyPr/>
          <a:lstStyle/>
          <a:p>
            <a:pPr marL="342900" indent="-342900" algn="l"/>
            <a:r>
              <a:rPr lang="ru-RU" sz="2000" dirty="0" smtClean="0">
                <a:solidFill>
                  <a:schemeClr val="accent5">
                    <a:lumMod val="75000"/>
                  </a:schemeClr>
                </a:solidFill>
              </a:rPr>
              <a:t>Стандартные технологии</a:t>
            </a:r>
          </a:p>
          <a:p>
            <a:pPr marL="342900" indent="-342900" algn="l">
              <a:buNone/>
            </a:pPr>
            <a:r>
              <a:rPr lang="ru-RU" sz="1600" dirty="0" smtClean="0"/>
              <a:t>     компьютеры, имеющие встроенные функции настройки для лиц с ОВЗ</a:t>
            </a:r>
            <a:endParaRPr lang="ru-RU" sz="1600" dirty="0" smtClean="0">
              <a:solidFill>
                <a:schemeClr val="tx1"/>
              </a:solidFill>
            </a:endParaRPr>
          </a:p>
          <a:p>
            <a:pPr marL="342900" indent="-342900" algn="l"/>
            <a:endParaRPr lang="ru-RU" sz="2000" dirty="0" smtClean="0">
              <a:solidFill>
                <a:schemeClr val="tx1"/>
              </a:solidFill>
            </a:endParaRPr>
          </a:p>
          <a:p>
            <a:pPr algn="l"/>
            <a:endParaRPr lang="ru-RU" sz="2000" dirty="0" smtClean="0">
              <a:solidFill>
                <a:schemeClr val="tx1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1331640" y="1772816"/>
            <a:ext cx="7344816" cy="1368152"/>
          </a:xfrm>
          <a:noFill/>
          <a:ln>
            <a:solidFill>
              <a:schemeClr val="accent5">
                <a:lumMod val="75000"/>
              </a:schemeClr>
            </a:solidFill>
          </a:ln>
        </p:spPr>
        <p:txBody>
          <a:bodyPr/>
          <a:lstStyle/>
          <a:p>
            <a:r>
              <a:rPr lang="ru-RU" sz="2000" dirty="0" smtClean="0">
                <a:solidFill>
                  <a:schemeClr val="accent5">
                    <a:lumMod val="75000"/>
                  </a:schemeClr>
                </a:solidFill>
              </a:rPr>
              <a:t>Доступные форматы данных (альтернативные форматы)</a:t>
            </a:r>
            <a:r>
              <a:rPr lang="ru-RU" sz="2000" dirty="0" smtClean="0"/>
              <a:t> </a:t>
            </a:r>
          </a:p>
          <a:p>
            <a:pPr>
              <a:buNone/>
            </a:pPr>
            <a:r>
              <a:rPr lang="ru-RU" sz="1600" dirty="0" smtClean="0"/>
              <a:t>- доступный </a:t>
            </a:r>
            <a:r>
              <a:rPr lang="en-US" sz="1600" dirty="0" smtClean="0"/>
              <a:t>HTML</a:t>
            </a:r>
            <a:r>
              <a:rPr lang="ru-RU" sz="1600" dirty="0" smtClean="0"/>
              <a:t>;</a:t>
            </a:r>
            <a:endParaRPr lang="en-US" sz="1600" dirty="0" smtClean="0"/>
          </a:p>
          <a:p>
            <a:pPr>
              <a:buNone/>
            </a:pPr>
            <a:r>
              <a:rPr lang="ru-RU" sz="1600" dirty="0" smtClean="0"/>
              <a:t>- говорящие книги системы </a:t>
            </a:r>
            <a:r>
              <a:rPr lang="en-US" sz="1600" dirty="0" smtClean="0"/>
              <a:t>DAISY;</a:t>
            </a:r>
            <a:endParaRPr lang="ru-RU" sz="1600" dirty="0" smtClean="0"/>
          </a:p>
          <a:p>
            <a:pPr>
              <a:buNone/>
            </a:pPr>
            <a:r>
              <a:rPr lang="ru-RU" sz="1600" dirty="0" smtClean="0"/>
              <a:t>- «</a:t>
            </a:r>
            <a:r>
              <a:rPr lang="ru-RU" sz="1600" dirty="0" err="1" smtClean="0"/>
              <a:t>низкотехнологичные</a:t>
            </a:r>
            <a:r>
              <a:rPr lang="ru-RU" sz="1600" dirty="0" smtClean="0"/>
              <a:t>» форматы (система Брайля)</a:t>
            </a:r>
            <a:endParaRPr lang="ru-RU" sz="1600" dirty="0"/>
          </a:p>
        </p:txBody>
      </p:sp>
      <p:sp>
        <p:nvSpPr>
          <p:cNvPr id="5" name="Содержимое 3"/>
          <p:cNvSpPr txBox="1">
            <a:spLocks/>
          </p:cNvSpPr>
          <p:nvPr/>
        </p:nvSpPr>
        <p:spPr>
          <a:xfrm>
            <a:off x="6084168" y="1772816"/>
            <a:ext cx="2592288" cy="4525963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Содержимое 3"/>
          <p:cNvSpPr txBox="1">
            <a:spLocks/>
          </p:cNvSpPr>
          <p:nvPr/>
        </p:nvSpPr>
        <p:spPr>
          <a:xfrm>
            <a:off x="1331640" y="3212976"/>
            <a:ext cx="7344816" cy="3240360"/>
          </a:xfrm>
          <a:prstGeom prst="rect">
            <a:avLst/>
          </a:prstGeom>
          <a:ln>
            <a:solidFill>
              <a:schemeClr val="accent5">
                <a:lumMod val="75000"/>
              </a:schemeClr>
            </a:solidFill>
          </a:ln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ru-RU" sz="2000" dirty="0" smtClean="0">
                <a:solidFill>
                  <a:schemeClr val="accent5">
                    <a:lumMod val="75000"/>
                  </a:schemeClr>
                </a:solidFill>
              </a:rPr>
              <a:t>Вспомогательные технологии ( </a:t>
            </a:r>
            <a:r>
              <a:rPr lang="ru-RU" sz="1600" dirty="0" smtClean="0">
                <a:solidFill>
                  <a:schemeClr val="accent5">
                    <a:lumMod val="75000"/>
                  </a:schemeClr>
                </a:solidFill>
              </a:rPr>
              <a:t>устройства, продукты, оборудование, программное обеспечение или услуги, направленные на усиление, поддержку или улучшение функциональных возможностей людей с ОВЗ)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ru-RU" sz="1600" dirty="0" smtClean="0"/>
              <a:t>- слуховые аппараты, инвалидные кресла;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ru-RU" sz="1600" dirty="0" smtClean="0"/>
              <a:t>- устройства для чтения книг с экрана;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ru-RU" sz="1600" dirty="0" smtClean="0"/>
              <a:t>- клавиатуры со специальными возможностями;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ru-RU" sz="1600" dirty="0" smtClean="0"/>
              <a:t>- речевые тренажёры </a:t>
            </a:r>
            <a:r>
              <a:rPr lang="en-US" sz="1600" dirty="0" smtClean="0"/>
              <a:t>Go Talk </a:t>
            </a:r>
            <a:r>
              <a:rPr lang="ru-RU" sz="1600" dirty="0" smtClean="0"/>
              <a:t>(«</a:t>
            </a:r>
            <a:r>
              <a:rPr lang="ru-RU" sz="1600" dirty="0" err="1" smtClean="0"/>
              <a:t>Гоу</a:t>
            </a:r>
            <a:r>
              <a:rPr lang="ru-RU" sz="1600" dirty="0" smtClean="0"/>
              <a:t> Ток»);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ru-RU" sz="1600" dirty="0" smtClean="0"/>
              <a:t>- «</a:t>
            </a:r>
            <a:r>
              <a:rPr lang="en-US" sz="1600" dirty="0" smtClean="0"/>
              <a:t>Duxbury Braille Translator</a:t>
            </a:r>
            <a:r>
              <a:rPr lang="ru-RU" sz="1600" dirty="0" smtClean="0"/>
              <a:t>»</a:t>
            </a:r>
            <a:r>
              <a:rPr lang="en-US" sz="1600" dirty="0" smtClean="0"/>
              <a:t> – </a:t>
            </a:r>
            <a:r>
              <a:rPr lang="ru-RU" sz="1600" dirty="0" smtClean="0"/>
              <a:t>программа, которая осуществляет двунаправленный  перевод : обыкновенный шрифт – азбука Брайля;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ru-RU" sz="1600" dirty="0" smtClean="0"/>
              <a:t>- «</a:t>
            </a:r>
            <a:r>
              <a:rPr lang="ru-RU" sz="1600" dirty="0" err="1" smtClean="0"/>
              <a:t>Кликер</a:t>
            </a:r>
            <a:r>
              <a:rPr lang="ru-RU" sz="1600" dirty="0" smtClean="0"/>
              <a:t> 6» - говорящий текстовый редактор программы позволяет писать при помощи клавиатуры или картинки. Каждое слово можно увидеть и услышать.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endParaRPr lang="ru-RU" sz="1600" dirty="0" smtClean="0"/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endParaRPr kumimoji="0" lang="ru-RU" sz="1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21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31859B"/>
      </a:hlink>
      <a:folHlink>
        <a:srgbClr val="205867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313</TotalTime>
  <Words>1025</Words>
  <Application>Microsoft Office PowerPoint</Application>
  <PresentationFormat>Экран (4:3)</PresentationFormat>
  <Paragraphs>165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Презентация PowerPoint</vt:lpstr>
      <vt:lpstr>Инклюзивное образование – это признание ценности различий всех детей и их способности к обучению, которое ведётся способом, наиболее подходящим  данному ребёнку.  Инклюзия  - явление социально – педагогического характера, соответственно она нацелена на адаптацию  учебной и социальной среды к возможностям данного ребёнка.  Основой инклюзивного образования является учёт индивидуальных особенностей детей, разнообразия их образовательных потребностей, возможностей, интересов . В связи с этим появляется необходимость менять методы, формы и технологии работы.  </vt:lpstr>
      <vt:lpstr>«Методика  обучения лиц с ограниченными возможностями  здоровья предполагает использование социально-активных и рефлексивных методов обучения, технологий социокультурной  реабилитации, создание комфортного психологического климата в коллективе.    Должна быть обеспечена специальная материально-техническая база для детей с разными нарушениями (специальные пособия, оборудование).     Должно быть обеспечено психолого-педагогическое сопровождение детей с нарушениями.    Должна быть создана адаптированная коррекционно-развивающая среда обучения, модернизированы технологии в системе обучения лиц с ограниченными возможностями здоровья и условиях инклюзивной практики»                                                                            Н.В. БАБКИНА, кандидат психологических наук, доцент,                                                                                                       Институт коррекционной педагогики РАО  Несмотря на  различное понимание термина «Педагогическая технология», большинство специалистов объединяют их четырьмя важными положениями:  1. Планирование обучения и воспитания на основе точно определённого желаемого результата.  2. Программирование учебно-воспитательного процесса в виде строгой последовательности действий учителя и ученика.  3. Сопоставление результатов обучения и воспитания с первоначально намеченным результатом как в ходе учебно-воспитательного процесса (мониторинг), так и при подведении итогов.   4. Коррекция результатов на любом этапе учебно-воспитательного процесса  </vt:lpstr>
      <vt:lpstr>Презентация PowerPoint</vt:lpstr>
      <vt:lpstr>Презентация PowerPoint</vt:lpstr>
      <vt:lpstr>ИКТ - технологии</vt:lpstr>
      <vt:lpstr>ИКТ - технологии</vt:lpstr>
      <vt:lpstr>Вспомогательные технологии  на основе ИКТ</vt:lpstr>
      <vt:lpstr>Основные типы средств ИКТ</vt:lpstr>
      <vt:lpstr>Игровые технологии</vt:lpstr>
      <vt:lpstr>   Игровые технологии</vt:lpstr>
      <vt:lpstr>   Игровые технологии</vt:lpstr>
      <vt:lpstr>   Игровые технологии</vt:lpstr>
      <vt:lpstr>Домашнее обучение - вариант обучения детей-инвалидов, при котором преподаватели образовательного учреждения организованно посещают ребенка и проводят с ним занятия непосредственно по месту его проживания.   В таком случае, как правило, обучение осуществляется силами педагогов ближайшего образовательного учреждения, однако в России существуют и специализированные школы надомного обучения детей-инвалидов.   Домашнее обучение может вестись по общей либо вспомогательной программе, построенной с учетом возможностей учащегося.   По окончании обучения ребенку выдается аттестат об окончании школы общего образца с указанием программы, по которой он проходил обучение. </vt:lpstr>
      <vt:lpstr>Социализация Недостаток общения со сверстниками при домашнем обучении отрицательно влияет на последующую адаптацию ребенка в обществе. Как показывает практика, друзей-соседей оказывается мало для нормального общения. Дети, посещающие школы, обычно имеют больше друзей, быстрее приспосабливаются к социальным условиям различного характера в будущем.   </vt:lpstr>
      <vt:lpstr>Информационные ресурсы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34</cp:revision>
  <dcterms:created xsi:type="dcterms:W3CDTF">2014-11-22T17:16:34Z</dcterms:created>
  <dcterms:modified xsi:type="dcterms:W3CDTF">2019-03-05T06:11:23Z</dcterms:modified>
</cp:coreProperties>
</file>