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9" r:id="rId4"/>
    <p:sldId id="265" r:id="rId5"/>
    <p:sldId id="262" r:id="rId6"/>
    <p:sldId id="266" r:id="rId7"/>
    <p:sldId id="268" r:id="rId8"/>
    <p:sldId id="277" r:id="rId9"/>
    <p:sldId id="267" r:id="rId10"/>
    <p:sldId id="258" r:id="rId11"/>
    <p:sldId id="275" r:id="rId12"/>
    <p:sldId id="271" r:id="rId13"/>
    <p:sldId id="257" r:id="rId14"/>
    <p:sldId id="272" r:id="rId15"/>
    <p:sldId id="260" r:id="rId16"/>
    <p:sldId id="270" r:id="rId17"/>
    <p:sldId id="261" r:id="rId18"/>
    <p:sldId id="269" r:id="rId19"/>
    <p:sldId id="280" r:id="rId20"/>
    <p:sldId id="273" r:id="rId21"/>
    <p:sldId id="274" r:id="rId22"/>
    <p:sldId id="276" r:id="rId23"/>
    <p:sldId id="278" r:id="rId24"/>
    <p:sldId id="282" r:id="rId25"/>
    <p:sldId id="281" r:id="rId26"/>
    <p:sldId id="283" r:id="rId27"/>
    <p:sldId id="26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84D89-DD70-4718-AF3C-23805FECE6F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603F4-8543-456A-92C0-15D9AABAA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commons.wikimedia.org/wiki/File:Russian_soldier_from_1862.JPG?uselang=r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story.d3.ru/istoriia-voennoi-shineli" TargetMode="External"/><Relationship Id="rId7" Type="http://schemas.openxmlformats.org/officeDocument/2006/relationships/hyperlink" Target="https://ru.wikipedia.org/wiki/%D0%9F%D0%B0%D0%B2%D0%B5%D0%BB_I" TargetMode="External"/><Relationship Id="rId2" Type="http://schemas.openxmlformats.org/officeDocument/2006/relationships/hyperlink" Target="https://yandex.ru/searc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granec.com.ua/showthread.php?t=2228" TargetMode="External"/><Relationship Id="rId5" Type="http://schemas.openxmlformats.org/officeDocument/2006/relationships/hyperlink" Target="https://yandex.ru/images/search?text" TargetMode="External"/><Relationship Id="rId4" Type="http://schemas.openxmlformats.org/officeDocument/2006/relationships/hyperlink" Target="https://ru.wikipedia.org/wiki/%D0%A8%D0%B8%D0%BD%D0%B5%D0%BB%D1%8C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commons.wikimedia.org/wiki/File:%D0%A1%D1%82%D0%B5%D0%BF%D0%B0%D0%BD_%D0%A1._%D0%A9%D1%83%D0%BA%D0%B8%D0%BD_-_%D0%9F%D0%BE%D1%80%D1%82%D1%80%D0%B5%D1%82_%D0%9F%D0%B0%D0%B2%D0%BB%D0%B0_I_(1799).jpg?uselang=r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3438" y="1714488"/>
            <a:ext cx="4286280" cy="2214578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История военной шинели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000504"/>
            <a:ext cx="4643438" cy="285749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Подготовил по материалам интернет ресурсов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              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Глебов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Александр Александрович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</a:rPr>
              <a:t>,    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преподаватель-организатор ОБЖ МБОУ «Лицей № 102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</a:rPr>
              <a:t>»          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</a:rPr>
              <a:t>г.Ростов-на-Дону, 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2019г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 descr="http://keminfo.ru/image/upload/49Huda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140122" cy="6286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857752" y="428604"/>
            <a:ext cx="392909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Два века на службе в армии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14290"/>
            <a:ext cx="4786346" cy="628654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dirty="0" smtClean="0"/>
              <a:t>Шили шинели из специального шерстяного сукна, которое обладало отличными теплоизоляционными свойствами – в походных условиях солдаты заворачивались в нее, как в одеяло. </a:t>
            </a:r>
            <a:endParaRPr lang="en-US" sz="2800" dirty="0" smtClean="0"/>
          </a:p>
          <a:p>
            <a:r>
              <a:rPr lang="ru-RU" sz="2800" dirty="0" smtClean="0"/>
              <a:t>Сукно очень прочное, даже в огне не горит: например, если попала искра от костра, то оно не вспыхнет, а будет медленно тлеть.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098" name="Picture 2" descr="C:\Users\acer\Desktop\История шинели\iON5EVOL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3429024" cy="5775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357982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Хорошим примером того, что шинель заслужила любовь среди солдат, является появление анекдотов, сказок и басен с ее участием.                                                                                                        </a:t>
            </a:r>
            <a:r>
              <a:rPr lang="ru-RU" b="1" u="sng" dirty="0" smtClean="0"/>
              <a:t>Вот одна из историй:</a:t>
            </a:r>
          </a:p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Говорил барин с солдатом. Стал солдат хвалить свою шинель: «Когда мне нужно спать, постелю я шинель, и в головах положу шинель, и покроюсь шинелью». Стал барин просить солдата продать ему шинель. Вот они за двадцать пять рублей сторговались. Пришел барин домой и говорит жене: «Какую я вещь-то купил! Теперь не нужно мне ни перины, ни подушек, ни одеяла: постелю шинель, и в головах положу шинель, и оденусь шинелью». Жена стала его бранить: «Ну как же ты будешь спать?» И точно, барин постелил шинель, а в головах положить и одеться нечем, да и лежать-то ему жестко. Пошел барин к полковому командиру жаловаться на солдата. Командир велел позвать солдата. Привели солдата. «Что же ты, брат, – говорит командир, – обманул барина?» – «Никак нет, ваше благородие», – отвечает солдат. Взял солдат шинель, расстелил, голову положил на рукав и накрылся полою. «Куда как хорошо, – говорит, – на шинели после походу спится!»                          Полковой командир похвалил солдата.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1-я мировая война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acer\Desktop\История шинели\pl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500174"/>
            <a:ext cx="6175866" cy="4714908"/>
          </a:xfrm>
          <a:prstGeom prst="rect">
            <a:avLst/>
          </a:prstGeom>
          <a:noFill/>
        </p:spPr>
      </p:pic>
      <p:pic>
        <p:nvPicPr>
          <p:cNvPr id="28675" name="Picture 3" descr="C:\Users\acer\Desktop\История шинели\s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714488"/>
            <a:ext cx="2414582" cy="4286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www.istmira.com/uploads/posts/2017-03/thumbs/1488734041_gyiutbpiq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28680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Шинели комсостава СССР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4818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http://m.opt-union.ru/l1501409/images/photocat/1000x1000/1000231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6922" y="1643050"/>
            <a:ext cx="3117078" cy="4500594"/>
          </a:xfrm>
          <a:prstGeom prst="rect">
            <a:avLst/>
          </a:prstGeom>
          <a:noFill/>
        </p:spPr>
      </p:pic>
      <p:sp>
        <p:nvSpPr>
          <p:cNvPr id="34820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2" name="Picture 6" descr="http://img.sooz.ru/posts/2012-06/1298198079_Ekskursiya_po_voennomu_muzeyu_Finlyandii_v_Hel_sinki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5715000" cy="4286250"/>
          </a:xfrm>
          <a:prstGeom prst="rect">
            <a:avLst/>
          </a:prstGeom>
          <a:noFill/>
        </p:spPr>
      </p:pic>
      <p:sp>
        <p:nvSpPr>
          <p:cNvPr id="34824" name="AutoShape 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s://im0-tub-ru.yandex.net/i?id=fe46a6c66da3ed67250f352da01de0f6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43575" cy="6858000"/>
          </a:xfrm>
          <a:prstGeom prst="rect">
            <a:avLst/>
          </a:prstGeom>
          <a:noFill/>
        </p:spPr>
      </p:pic>
      <p:pic>
        <p:nvPicPr>
          <p:cNvPr id="2049" name="Picture 1" descr="C:\Users\acer\Desktop\История шинели\bc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85727"/>
            <a:ext cx="2714644" cy="6513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Вожди революции.                        И.В.Сталин в шинели.</a:t>
            </a:r>
            <a:endParaRPr lang="ru-RU" dirty="0"/>
          </a:p>
        </p:txBody>
      </p:sp>
      <p:pic>
        <p:nvPicPr>
          <p:cNvPr id="27650" name="Picture 2" descr="C:\Users\acer\Desktop\История шинели\L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622711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acer\Desktop\История шинели\rk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2214578" cy="6077786"/>
          </a:xfrm>
          <a:prstGeom prst="rect">
            <a:avLst/>
          </a:prstGeom>
          <a:noFill/>
        </p:spPr>
      </p:pic>
      <p:sp>
        <p:nvSpPr>
          <p:cNvPr id="1027" name="AutoShape 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http://www.rkka.ru/uniform/images/gen_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500042"/>
            <a:ext cx="2244931" cy="5986482"/>
          </a:xfrm>
          <a:prstGeom prst="rect">
            <a:avLst/>
          </a:prstGeom>
          <a:noFill/>
        </p:spPr>
      </p:pic>
      <p:pic>
        <p:nvPicPr>
          <p:cNvPr id="1033" name="Picture 9" descr="http://illustrators.ru/uploads/illustration/image/1018410/main_17__%D0%94%D0%9B%D0%AF_%D0%9F%D0%9E%D0%A0%D0%A2%D0%A4%D0%9E%D0%9B%D0%98%D0%9E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0042"/>
            <a:ext cx="3269424" cy="5649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Великая Отечественная война    1941-1945гг.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acer\Desktop\История шинели\1293550304_20100913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33295"/>
            <a:ext cx="6143668" cy="4719455"/>
          </a:xfrm>
          <a:prstGeom prst="rect">
            <a:avLst/>
          </a:prstGeom>
          <a:noFill/>
        </p:spPr>
      </p:pic>
      <p:pic>
        <p:nvPicPr>
          <p:cNvPr id="26627" name="Picture 3" descr="C:\Users\acer\Desktop\История шинели\s-v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2357454" cy="4778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dirty="0" smtClean="0"/>
              <a:t>В этой шинели мы вошли в Великую Отечественную войну. Александр Твардовский в поэме "Василий Теркин" поведал: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Эх, суконная, казенная,</a:t>
            </a:r>
            <a:br>
              <a:rPr lang="ru-RU" b="1" dirty="0" smtClean="0"/>
            </a:br>
            <a:r>
              <a:rPr lang="ru-RU" b="1" dirty="0" smtClean="0"/>
              <a:t>                Военная шинель, -</a:t>
            </a:r>
            <a:br>
              <a:rPr lang="ru-RU" b="1" dirty="0" smtClean="0"/>
            </a:br>
            <a:r>
              <a:rPr lang="ru-RU" b="1" dirty="0" smtClean="0"/>
              <a:t>                У костра в лесу прожженная,</a:t>
            </a:r>
            <a:br>
              <a:rPr lang="ru-RU" b="1" dirty="0" smtClean="0"/>
            </a:br>
            <a:r>
              <a:rPr lang="ru-RU" b="1" dirty="0" smtClean="0"/>
              <a:t>                Отменная шинель.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               Знаменитая, пробитая</a:t>
            </a:r>
            <a:br>
              <a:rPr lang="ru-RU" b="1" dirty="0" smtClean="0"/>
            </a:br>
            <a:r>
              <a:rPr lang="ru-RU" b="1" dirty="0" smtClean="0"/>
              <a:t>                В бою огнем врага</a:t>
            </a:r>
            <a:br>
              <a:rPr lang="ru-RU" b="1" dirty="0" smtClean="0"/>
            </a:br>
            <a:r>
              <a:rPr lang="ru-RU" b="1" dirty="0" smtClean="0"/>
              <a:t>                Да своей рукой зашитая, -</a:t>
            </a:r>
            <a:br>
              <a:rPr lang="ru-RU" b="1" dirty="0" smtClean="0"/>
            </a:br>
            <a:r>
              <a:rPr lang="ru-RU" b="1" dirty="0" smtClean="0"/>
              <a:t>                Кому не дорога!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               Упадешь ли, как подкошенный,</a:t>
            </a:r>
            <a:br>
              <a:rPr lang="ru-RU" b="1" dirty="0" smtClean="0"/>
            </a:br>
            <a:r>
              <a:rPr lang="ru-RU" b="1" dirty="0" smtClean="0"/>
              <a:t>                Пораненный наш брат,</a:t>
            </a:r>
            <a:br>
              <a:rPr lang="ru-RU" b="1" dirty="0" smtClean="0"/>
            </a:br>
            <a:r>
              <a:rPr lang="ru-RU" b="1" dirty="0" smtClean="0"/>
              <a:t>                На шинели той поношенной</a:t>
            </a:r>
            <a:br>
              <a:rPr lang="ru-RU" b="1" dirty="0" smtClean="0"/>
            </a:br>
            <a:r>
              <a:rPr lang="ru-RU" b="1" dirty="0" smtClean="0"/>
              <a:t>                Снесут тебя в санбат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Шли под небом, от пожаров алым,</a:t>
            </a:r>
            <a:br>
              <a:rPr lang="ru-RU" b="1" dirty="0" smtClean="0"/>
            </a:br>
            <a:r>
              <a:rPr lang="ru-RU" b="1" dirty="0" smtClean="0"/>
              <a:t>                И в пути нелёгком на войне,</a:t>
            </a:r>
            <a:br>
              <a:rPr lang="ru-RU" b="1" dirty="0" smtClean="0"/>
            </a:br>
            <a:r>
              <a:rPr lang="ru-RU" b="1" dirty="0" smtClean="0"/>
              <a:t>                Ты периной, меченой металлом,</a:t>
            </a:r>
            <a:br>
              <a:rPr lang="ru-RU" b="1" dirty="0" smtClean="0"/>
            </a:br>
            <a:r>
              <a:rPr lang="ru-RU" b="1" dirty="0" smtClean="0"/>
              <a:t>                Ты незаменимым одеялом</a:t>
            </a:r>
            <a:br>
              <a:rPr lang="ru-RU" b="1" dirty="0" smtClean="0"/>
            </a:br>
            <a:r>
              <a:rPr lang="ru-RU" b="1" dirty="0" smtClean="0"/>
              <a:t>                И подушкою служила мне.</a:t>
            </a:r>
          </a:p>
          <a:p>
            <a:r>
              <a:rPr lang="ru-RU" b="1" dirty="0" smtClean="0"/>
              <a:t>Ты всегда, во всём была мне верной,</a:t>
            </a:r>
            <a:br>
              <a:rPr lang="ru-RU" b="1" dirty="0" smtClean="0"/>
            </a:br>
            <a:r>
              <a:rPr lang="ru-RU" b="1" dirty="0" smtClean="0"/>
              <a:t>                Неразлучной спутницей была.</a:t>
            </a:r>
            <a:br>
              <a:rPr lang="ru-RU" b="1" dirty="0" smtClean="0"/>
            </a:br>
            <a:r>
              <a:rPr lang="ru-RU" b="1" dirty="0" smtClean="0"/>
              <a:t>                Ты своею дружбою безмерной,</a:t>
            </a:r>
            <a:br>
              <a:rPr lang="ru-RU" b="1" dirty="0" smtClean="0"/>
            </a:br>
            <a:r>
              <a:rPr lang="ru-RU" b="1" dirty="0" smtClean="0"/>
              <a:t>                Ты своею службою примерной</a:t>
            </a:r>
            <a:br>
              <a:rPr lang="ru-RU" b="1" dirty="0" smtClean="0"/>
            </a:br>
            <a:r>
              <a:rPr lang="ru-RU" b="1" dirty="0" smtClean="0"/>
              <a:t>                Победить врага мне помогла!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</a:t>
            </a:r>
            <a:r>
              <a:rPr lang="ru-RU" dirty="0" err="1" smtClean="0"/>
              <a:t>википедии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000108"/>
            <a:ext cx="5072066" cy="4525963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Шинель</a:t>
            </a:r>
            <a:r>
              <a:rPr lang="ru-RU" sz="2800" dirty="0" smtClean="0"/>
              <a:t> — элемент обмундирования лиц, проходящих государственную службу, форменное пальто со складками на спине и удерживающим их сложенными хлястиком. Выражение используется для описания форменной одежды носимой с конца XVIII века. До этого схожую по покрою одежду называли кафтаном. </a:t>
            </a:r>
          </a:p>
          <a:p>
            <a:endParaRPr lang="ru-RU" sz="2800" dirty="0"/>
          </a:p>
        </p:txBody>
      </p:sp>
      <p:pic>
        <p:nvPicPr>
          <p:cNvPr id="5" name="Рисунок 4" descr="https://upload.wikimedia.org/wikipedia/commons/thumb/b/b1/Russian_soldier_from_1862.JPG/220px-Russian_soldier_from_1862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3786214" cy="53578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СССР. Послевоенный период.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acer\Desktop\История шинели\1293550281_2010091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7"/>
            <a:ext cx="6266650" cy="4500594"/>
          </a:xfrm>
          <a:prstGeom prst="rect">
            <a:avLst/>
          </a:prstGeom>
          <a:noFill/>
        </p:spPr>
      </p:pic>
      <p:pic>
        <p:nvPicPr>
          <p:cNvPr id="29699" name="Picture 3" descr="C:\Users\acer\Desktop\История шинели\iNMA81C0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428736"/>
            <a:ext cx="2357454" cy="4092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4972056" cy="4525963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На протяжении своей «службы» в русской, потом советской, а затем и российской армии шинель не раз менялась по длине и фасону, подстраиваясь под нужды военных.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2" name="Picture 2" descr="C:\Users\acer\Desktop\История шинели\sv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14290"/>
            <a:ext cx="3124200" cy="629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214290"/>
            <a:ext cx="4714908" cy="664371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dirty="0" smtClean="0"/>
              <a:t>. Цвет шинели в армии всегда оставался близким или к защитному, или к стальному. Но даже если шинель была одного образца, в разных регионах она могла отличаться по цвету – красители на разных фабриках давали свой оттенок. И только военнослужащие Военно-морского флота всегда щеголяли в одинаковых черных шинелях.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2769" name="Picture 1" descr="C:\Users\acer\Desktop\История шинели\iQBNI21M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071546"/>
            <a:ext cx="1964125" cy="4071966"/>
          </a:xfrm>
          <a:prstGeom prst="rect">
            <a:avLst/>
          </a:prstGeom>
          <a:noFill/>
        </p:spPr>
      </p:pic>
      <p:pic>
        <p:nvPicPr>
          <p:cNvPr id="32771" name="Picture 3" descr="https://im0-tub-ru.yandex.net/i?id=89217d6c5a3c582b46326469be16206c&amp;n=13"/>
          <p:cNvPicPr>
            <a:picLocks noChangeAspect="1" noChangeArrowheads="1"/>
          </p:cNvPicPr>
          <p:nvPr/>
        </p:nvPicPr>
        <p:blipFill>
          <a:blip r:embed="rId3"/>
          <a:srcRect l="43690"/>
          <a:stretch>
            <a:fillRect/>
          </a:stretch>
        </p:blipFill>
        <p:spPr bwMode="auto">
          <a:xfrm>
            <a:off x="0" y="428604"/>
            <a:ext cx="2071702" cy="5715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47238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Шинель уходит в прошлое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000108"/>
            <a:ext cx="4429124" cy="564357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dirty="0" smtClean="0"/>
              <a:t>В Вооруженных силах Российской Федерации шинель, как вид обмундирования, исчезла. Ей на смену пришло двубортное шерстяное пальто оливкового цвета (черного для ВМФ), которое носят с погонами, шевроном и эмблемами по роду войск.</a:t>
            </a:r>
            <a:endParaRPr lang="ru-RU" sz="2800" dirty="0"/>
          </a:p>
        </p:txBody>
      </p:sp>
      <p:sp>
        <p:nvSpPr>
          <p:cNvPr id="35842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s://flot.com/history/interesting/1956/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7" name="Picture 7" descr="C:\Users\acer\Desktop\Ф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4714876" cy="3533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СОВРЕМЕННАЯ ЗИМНЯЯ ФОРМА ОДЕЖДЫ ВОЕННОСЛУЖАЩИХ  РФ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7" name="Picture 3" descr="C:\Users\acer\Desktop\iKADL4E5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33461"/>
            <a:ext cx="8286808" cy="5524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642942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Военная шинель стала неактуальной при смене концепции ведения боевых действий. Во времена плотных пехотных каре, сплошных линий фронта, миллионных армий – дешевая, универсальная, в общем–то незаменимая одежда. Но тяжелая, неудобная, путающаяся в ногах – во время маневренного боя в современной «войны моторов» и перехода к контрактной, профессиональной армии.</a:t>
            </a:r>
          </a:p>
          <a:p>
            <a:r>
              <a:rPr lang="ru-RU" dirty="0" smtClean="0"/>
              <a:t> Уже по итогам военной кампании в Афганистане стало ясно, что обмундирование советской армии устарело и нуждается в приведении его к современным реалиям. В связи с развалом СССР процесс перехода на новое обмундирование затянулся.</a:t>
            </a:r>
          </a:p>
          <a:p>
            <a:r>
              <a:rPr lang="ru-RU" dirty="0" smtClean="0"/>
              <a:t> В 1994г приказом президента Российской федерации шинель сменили на пальто, т.е. без складки и хлястика. И пальто сейчас позиционируется только как вид повседневной или парадной формы одежды, в полевых и боевых условиях в качестве верхней одежды используются различные куртки и бушлаты.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Как ни прискорбно, но шинель постепенно исчезла из армейского обихода, хотя вспоминать, наверное, ее будут еще долго.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Ты, любовно сшитая, </a:t>
            </a:r>
            <a:br>
              <a:rPr lang="ru-RU" b="1" dirty="0" smtClean="0"/>
            </a:br>
            <a:r>
              <a:rPr lang="ru-RU" b="1" dirty="0" smtClean="0"/>
              <a:t>Пулями пробитая, </a:t>
            </a:r>
            <a:br>
              <a:rPr lang="ru-RU" b="1" dirty="0" smtClean="0"/>
            </a:br>
            <a:r>
              <a:rPr lang="ru-RU" b="1" dirty="0" smtClean="0"/>
              <a:t>У костра прожженная, </a:t>
            </a:r>
            <a:br>
              <a:rPr lang="ru-RU" b="1" dirty="0" smtClean="0"/>
            </a:br>
            <a:r>
              <a:rPr lang="ru-RU" b="1" dirty="0" smtClean="0"/>
              <a:t>В холод и метель.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Временем потрепана, </a:t>
            </a:r>
            <a:br>
              <a:rPr lang="ru-RU" b="1" dirty="0" smtClean="0"/>
            </a:br>
            <a:r>
              <a:rPr lang="ru-RU" b="1" dirty="0" smtClean="0"/>
              <a:t>Бережно заштопана, </a:t>
            </a:r>
            <a:br>
              <a:rPr lang="ru-RU" b="1" dirty="0" smtClean="0"/>
            </a:br>
            <a:r>
              <a:rPr lang="ru-RU" b="1" dirty="0" smtClean="0"/>
              <a:t>С пожелтевшим воротом, </a:t>
            </a:r>
            <a:br>
              <a:rPr lang="ru-RU" b="1" dirty="0" smtClean="0"/>
            </a:br>
            <a:r>
              <a:rPr lang="ru-RU" b="1" dirty="0" smtClean="0"/>
              <a:t>Серая шинель.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Ты пропахла порохом, </a:t>
            </a:r>
            <a:br>
              <a:rPr lang="ru-RU" b="1" dirty="0" smtClean="0"/>
            </a:br>
            <a:r>
              <a:rPr lang="ru-RU" b="1" dirty="0" smtClean="0"/>
              <a:t>Но как стоишь дорого, </a:t>
            </a:r>
            <a:br>
              <a:rPr lang="ru-RU" b="1" dirty="0" smtClean="0"/>
            </a:br>
            <a:r>
              <a:rPr lang="ru-RU" b="1" dirty="0" smtClean="0"/>
              <a:t>Фронтовая спутница </a:t>
            </a:r>
            <a:br>
              <a:rPr lang="ru-RU" b="1" dirty="0" smtClean="0"/>
            </a:br>
            <a:r>
              <a:rPr lang="ru-RU" b="1" dirty="0" smtClean="0"/>
              <a:t>Боевых недель.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ночь сырую, длинную </a:t>
            </a:r>
            <a:br>
              <a:rPr lang="ru-RU" b="1" dirty="0" smtClean="0"/>
            </a:br>
            <a:r>
              <a:rPr lang="ru-RU" b="1" dirty="0" smtClean="0"/>
              <a:t>Служишь ты периною, </a:t>
            </a:r>
            <a:br>
              <a:rPr lang="ru-RU" b="1" dirty="0" smtClean="0"/>
            </a:br>
            <a:r>
              <a:rPr lang="ru-RU" b="1" dirty="0" smtClean="0"/>
              <a:t>Согреваешь ласково, </a:t>
            </a:r>
            <a:br>
              <a:rPr lang="ru-RU" b="1" dirty="0" smtClean="0"/>
            </a:br>
            <a:r>
              <a:rPr lang="ru-RU" b="1" dirty="0" smtClean="0"/>
              <a:t>серая шинель. </a:t>
            </a:r>
            <a:br>
              <a:rPr lang="ru-RU" b="1" dirty="0" smtClean="0"/>
            </a:br>
            <a:r>
              <a:rPr lang="ru-RU" dirty="0" smtClean="0"/>
              <a:t>(Василий Ермаков)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Литература, интернет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4525963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hlinkClick r:id="rId2"/>
              </a:rPr>
              <a:t>https://yandex.ru/search</a:t>
            </a:r>
            <a:endParaRPr lang="ru-RU" sz="2400" dirty="0" smtClean="0"/>
          </a:p>
          <a:p>
            <a:r>
              <a:rPr lang="ru-RU" sz="2400" dirty="0" smtClean="0"/>
              <a:t>История военной шинели  </a:t>
            </a:r>
            <a:r>
              <a:rPr lang="ru-RU" sz="2400" u="sng" dirty="0" smtClean="0">
                <a:hlinkClick r:id="rId3"/>
              </a:rPr>
              <a:t>https://story.d3.ru/istoriia-voennoi-shineli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Шинель. </a:t>
            </a:r>
            <a:r>
              <a:rPr lang="ru-RU" sz="2400" dirty="0" err="1" smtClean="0"/>
              <a:t>Википедия</a:t>
            </a:r>
            <a:r>
              <a:rPr lang="ru-RU" sz="2400" dirty="0" smtClean="0"/>
              <a:t>  </a:t>
            </a:r>
            <a:r>
              <a:rPr lang="ru-RU" sz="2400" u="sng" dirty="0" smtClean="0">
                <a:hlinkClick r:id="rId4"/>
              </a:rPr>
              <a:t>https://ru.wikipedia.org/wiki/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История военной шинели 2.  </a:t>
            </a:r>
            <a:r>
              <a:rPr lang="ru-RU" sz="2400" u="sng" dirty="0" smtClean="0">
                <a:hlinkClick r:id="rId5"/>
              </a:rPr>
              <a:t>https://yandex.ru/images/search?text</a:t>
            </a:r>
            <a:endParaRPr lang="ru-RU" sz="2400" dirty="0" smtClean="0"/>
          </a:p>
          <a:p>
            <a:r>
              <a:rPr lang="ru-RU" sz="2400" dirty="0" smtClean="0"/>
              <a:t>История в разрезе военной шинели </a:t>
            </a:r>
            <a:r>
              <a:rPr lang="ru-RU" sz="2400" u="sng" dirty="0" smtClean="0">
                <a:hlinkClick r:id="rId6"/>
              </a:rPr>
              <a:t>http://pogranec.com.ua/showthread.php?t=2228</a:t>
            </a:r>
            <a:endParaRPr lang="ru-RU" sz="2400" u="sng" dirty="0" smtClean="0"/>
          </a:p>
          <a:p>
            <a:r>
              <a:rPr lang="ru-RU" sz="2400" dirty="0" smtClean="0"/>
              <a:t>Павел </a:t>
            </a:r>
            <a:r>
              <a:rPr lang="en-US" sz="2400" dirty="0" smtClean="0"/>
              <a:t>I</a:t>
            </a:r>
            <a:r>
              <a:rPr lang="ru-RU" sz="2400" dirty="0" smtClean="0"/>
              <a:t> </a:t>
            </a:r>
            <a:r>
              <a:rPr lang="en-US" sz="2400" u="sng" dirty="0" smtClean="0">
                <a:hlinkClick r:id="rId7"/>
              </a:rPr>
              <a:t>https://ru.wikipedia.org/wiki/%D0%9F%D0%B0%D0%B2%D0%B5%D0%BB_I</a:t>
            </a:r>
            <a:r>
              <a:rPr lang="ru-RU" sz="2400" u="sng" dirty="0" smtClean="0"/>
              <a:t> </a:t>
            </a:r>
          </a:p>
          <a:p>
            <a:r>
              <a:rPr lang="ru-RU" sz="2400" dirty="0" smtClean="0"/>
              <a:t>Александр Твардовский . Поэма "Василий Теркин"</a:t>
            </a:r>
            <a:endParaRPr lang="ru-RU" sz="2400" u="sng" dirty="0" smtClean="0"/>
          </a:p>
          <a:p>
            <a:r>
              <a:rPr lang="ru-RU" sz="2400" dirty="0" smtClean="0"/>
              <a:t>Песня «Бери шинель - пошли домой»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m0-tub-ru.yandex.net/i?id=4af0c2474c82ad230a9698a2a86c1f52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865201" cy="6643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214290"/>
            <a:ext cx="885828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русской армии </a:t>
            </a:r>
            <a:r>
              <a:rPr lang="ru-RU" sz="2400" i="1" dirty="0" smtClean="0"/>
              <a:t>шинели</a:t>
            </a:r>
            <a:r>
              <a:rPr lang="ru-RU" sz="2400" dirty="0" smtClean="0"/>
              <a:t> введены Павлом Первым в период военной реформы как забота о простом солдате. В современных ВС России вместо шинелей используются двубортные пальто серого цвета для сухопутных войск, синего для ВВС и ПВО, чёрного для ВМФ, которые носят с эмблемами по роду войск, погонами и нарукавными знаками.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571480"/>
            <a:ext cx="4572032" cy="5929354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/>
              <a:t>         ШИНЕЛЬ</a:t>
            </a:r>
          </a:p>
          <a:p>
            <a:r>
              <a:rPr lang="ru-RU" sz="2400" b="1" dirty="0" smtClean="0"/>
              <a:t>Этот вид военного обмундирования знаком каждому солдату, да и у многих штатских он тоже на слуху. </a:t>
            </a:r>
          </a:p>
          <a:p>
            <a:r>
              <a:rPr lang="ru-RU" sz="2400" b="1" dirty="0" smtClean="0"/>
              <a:t>Уходили правители, исчезали империи, возникали и угасали войны, менялся неоднократно вид военной формы, но шинель долго оставалась на своем боевом посту, и что примечательно, практически без изменений.</a:t>
            </a:r>
          </a:p>
          <a:p>
            <a:endParaRPr lang="ru-RU" sz="2400" b="1" dirty="0"/>
          </a:p>
        </p:txBody>
      </p:sp>
      <p:pic>
        <p:nvPicPr>
          <p:cNvPr id="21506" name="Picture 2" descr="C:\Users\acer\Desktop\История шинели\grn-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2857520" cy="6101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628" y="214290"/>
            <a:ext cx="3286148" cy="63709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Первыми </a:t>
            </a:r>
            <a:r>
              <a:rPr lang="ru-RU" sz="2400" b="1" dirty="0" smtClean="0"/>
              <a:t>шинель</a:t>
            </a:r>
            <a:r>
              <a:rPr lang="ru-RU" sz="2400" dirty="0" smtClean="0"/>
              <a:t>, или лучше сказать великое пальто (</a:t>
            </a:r>
            <a:r>
              <a:rPr lang="ru-RU" sz="2400" dirty="0" err="1" smtClean="0"/>
              <a:t>greatcoatb</a:t>
            </a:r>
            <a:r>
              <a:rPr lang="ru-RU" sz="2400" dirty="0" smtClean="0"/>
              <a:t>), надели англичане в конце XVII века. Ее внешний вид, конечно, отличался от сегодняшнего, прежде всего отсутствием рукавов. Но вот защитные свойства, благодаря которым она хорошо согревала хозяина в сырую и дождливую погоду, быстро оценили военные. </a:t>
            </a:r>
            <a:endParaRPr lang="ru-RU" sz="2400" dirty="0"/>
          </a:p>
        </p:txBody>
      </p:sp>
      <p:pic>
        <p:nvPicPr>
          <p:cNvPr id="5121" name="Picture 1" descr="C:\Users\acer\Desktop\История шинели\epn-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3"/>
            <a:ext cx="3286148" cy="6000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43570" y="285728"/>
            <a:ext cx="3257544" cy="621510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dirty="0" smtClean="0"/>
              <a:t>В конце  18  века шинель пришла и в Россию. В то время наше государство постоянно участвовало в войнах, поэтому чиновники средств на армию не жалели и, говоря сегодняшним языком, внедряли самые новые технологии. </a:t>
            </a:r>
          </a:p>
          <a:p>
            <a:endParaRPr lang="ru-RU" sz="2400" b="1" dirty="0"/>
          </a:p>
        </p:txBody>
      </p:sp>
      <p:pic>
        <p:nvPicPr>
          <p:cNvPr id="4" name="Picture 2" descr="https://sfw.so/uploads/posts/2013-03/1363718213_a35d5c5ab5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516255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428604"/>
            <a:ext cx="4043362" cy="614366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dirty="0" smtClean="0"/>
              <a:t>В начале 1799 г. по решению Павла I было объявлено:              «Его Императорское Величество </a:t>
            </a:r>
            <a:r>
              <a:rPr lang="ru-RU" sz="2800" dirty="0" err="1" smtClean="0"/>
              <a:t>Всевысочайше</a:t>
            </a:r>
            <a:r>
              <a:rPr lang="ru-RU" sz="2800" dirty="0" smtClean="0"/>
              <a:t> указать соизволил, чтобы отныне впредь все войска… имели вместо плащей </a:t>
            </a:r>
            <a:r>
              <a:rPr lang="ru-RU" sz="2800" b="1" dirty="0" smtClean="0"/>
              <a:t>шинели</a:t>
            </a:r>
            <a:r>
              <a:rPr lang="ru-RU" sz="2800" dirty="0" smtClean="0"/>
              <a:t>».</a:t>
            </a:r>
            <a:endParaRPr lang="en-US" sz="2800" dirty="0" smtClean="0"/>
          </a:p>
          <a:p>
            <a:r>
              <a:rPr lang="ru-RU" sz="2800" dirty="0" smtClean="0"/>
              <a:t>Уже через два года шинель прочно обосновалась в армии.</a:t>
            </a:r>
          </a:p>
          <a:p>
            <a:endParaRPr lang="ru-RU" sz="2800" dirty="0"/>
          </a:p>
        </p:txBody>
      </p:sp>
      <p:pic>
        <p:nvPicPr>
          <p:cNvPr id="23554" name="Picture 2" descr="Павел">
            <a:hlinkClick r:id="rId2" tooltip="Павел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4087274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im0-tub-ru.yandex.net/i?id=5457de29fb98dea7c26918d4dd7bbfdd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48770"/>
            <a:ext cx="6572296" cy="6609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357166"/>
            <a:ext cx="3786214" cy="600079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dirty="0" smtClean="0"/>
              <a:t>Шинели, по мнению очевидцев, быстро стали завоевывать популярность. Так это описывает один гренадер Бутырского полка: «Шинели с рукавами. Это было очень удобно, не в пример </a:t>
            </a:r>
            <a:r>
              <a:rPr lang="ru-RU" sz="2800" dirty="0" err="1" smtClean="0"/>
              <a:t>противу</a:t>
            </a:r>
            <a:r>
              <a:rPr lang="ru-RU" sz="2800" dirty="0" smtClean="0"/>
              <a:t> плащей, особливо в ненастную погоду или зимнюю пору». </a:t>
            </a:r>
          </a:p>
          <a:p>
            <a:endParaRPr lang="ru-RU" sz="2800" dirty="0"/>
          </a:p>
        </p:txBody>
      </p:sp>
      <p:pic>
        <p:nvPicPr>
          <p:cNvPr id="22531" name="Picture 3" descr="C:\Users\acer\Desktop\История шинели\1293550224_2010091301.jpg"/>
          <p:cNvPicPr>
            <a:picLocks noChangeAspect="1" noChangeArrowheads="1"/>
          </p:cNvPicPr>
          <p:nvPr/>
        </p:nvPicPr>
        <p:blipFill>
          <a:blip r:embed="rId2"/>
          <a:srcRect l="54972"/>
          <a:stretch>
            <a:fillRect/>
          </a:stretch>
        </p:blipFill>
        <p:spPr bwMode="auto">
          <a:xfrm>
            <a:off x="500034" y="214290"/>
            <a:ext cx="4071966" cy="6191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865</Words>
  <Application>Microsoft Office PowerPoint</Application>
  <PresentationFormat>Экран (4:3)</PresentationFormat>
  <Paragraphs>47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История военной шинели </vt:lpstr>
      <vt:lpstr>Из википедии: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1-я мировая война</vt:lpstr>
      <vt:lpstr>Слайд 13</vt:lpstr>
      <vt:lpstr>Шинели комсостава СССР</vt:lpstr>
      <vt:lpstr>Слайд 15</vt:lpstr>
      <vt:lpstr>Вожди революции.                        И.В.Сталин в шинели.</vt:lpstr>
      <vt:lpstr>Слайд 17</vt:lpstr>
      <vt:lpstr>Великая Отечественная война    1941-1945гг. </vt:lpstr>
      <vt:lpstr>В этой шинели мы вошли в Великую Отечественную войну. Александр Твардовский в поэме "Василий Теркин" поведал:</vt:lpstr>
      <vt:lpstr>СССР. Послевоенный период.</vt:lpstr>
      <vt:lpstr>Слайд 21</vt:lpstr>
      <vt:lpstr>Слайд 22</vt:lpstr>
      <vt:lpstr>Шинель уходит в прошлое </vt:lpstr>
      <vt:lpstr>СОВРЕМЕННАЯ ЗИМНЯЯ ФОРМА ОДЕЖДЫ ВОЕННОСЛУЖАЩИХ  РФ</vt:lpstr>
      <vt:lpstr>Слайд 25</vt:lpstr>
      <vt:lpstr>Как ни прискорбно, но шинель постепенно исчезла из армейского обихода, хотя вспоминать, наверное, ее будут еще долго. </vt:lpstr>
      <vt:lpstr>Литература, интернет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Шинель </dc:title>
  <dc:creator>Пользователь Windows</dc:creator>
  <cp:lastModifiedBy>Пользователь Windows</cp:lastModifiedBy>
  <cp:revision>63</cp:revision>
  <dcterms:created xsi:type="dcterms:W3CDTF">2018-02-18T06:02:52Z</dcterms:created>
  <dcterms:modified xsi:type="dcterms:W3CDTF">2019-02-24T10:10:16Z</dcterms:modified>
</cp:coreProperties>
</file>