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5" r:id="rId3"/>
  </p:sldMasterIdLst>
  <p:notesMasterIdLst>
    <p:notesMasterId r:id="rId61"/>
  </p:notesMasterIdLst>
  <p:sldIdLst>
    <p:sldId id="256" r:id="rId4"/>
    <p:sldId id="257" r:id="rId5"/>
    <p:sldId id="304" r:id="rId6"/>
    <p:sldId id="305" r:id="rId7"/>
    <p:sldId id="259" r:id="rId8"/>
    <p:sldId id="260" r:id="rId9"/>
    <p:sldId id="261" r:id="rId10"/>
    <p:sldId id="306" r:id="rId11"/>
    <p:sldId id="307" r:id="rId12"/>
    <p:sldId id="262" r:id="rId13"/>
    <p:sldId id="310" r:id="rId14"/>
    <p:sldId id="324" r:id="rId15"/>
    <p:sldId id="263" r:id="rId16"/>
    <p:sldId id="312" r:id="rId17"/>
    <p:sldId id="264" r:id="rId18"/>
    <p:sldId id="265" r:id="rId19"/>
    <p:sldId id="266" r:id="rId20"/>
    <p:sldId id="308" r:id="rId21"/>
    <p:sldId id="309" r:id="rId22"/>
    <p:sldId id="302" r:id="rId23"/>
    <p:sldId id="268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317" r:id="rId55"/>
    <p:sldId id="315" r:id="rId56"/>
    <p:sldId id="303" r:id="rId57"/>
    <p:sldId id="301" r:id="rId58"/>
    <p:sldId id="319" r:id="rId59"/>
    <p:sldId id="322" r:id="rId6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740AF-17DC-4575-AA8D-C5F44A3C5AE5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8948D-E39B-4D29-BE84-D348F4361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66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8948D-E39B-4D29-BE84-D348F43611C5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58BFE18F-FC5F-4D81-8E6D-7BB86AD6F890}" type="datetimeFigureOut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13" cy="365125"/>
          </a:xfrm>
        </p:spPr>
        <p:txBody>
          <a:bodyPr/>
          <a:lstStyle>
            <a:lvl1pPr>
              <a:defRPr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8C05C38D-5B84-4147-A323-60E42873A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531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E2FA7-7C5C-4827-A46B-A2BA3B496E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5CE0F-CF75-4C84-9F0A-5D9B7FF379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066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CD0A5-472D-497B-B80F-7909459FC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BD358-D590-41CC-8BBE-79A107A8E92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31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A2F2F-5260-4E7D-8247-75A6690C2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59328-574A-49A6-8A64-84667335798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91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D90DC-477A-4175-BF4D-82E29E4014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C9D5C-4441-4268-B71A-5E970C5621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795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EB430-961E-4AFE-B7C2-7C017C88A7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F2170-3862-4F71-B5BC-F9782EF481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0803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E33E9-93F7-4FB7-B6A8-0D552111DF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8C563-EA2F-4CB6-8FAF-77756145B2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8543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8A1F9-092A-429A-A479-771A002472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41917-09F8-4E78-89A3-8A53969755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1700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FA2CF-2C89-4E71-BD25-939A578047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7990-55EF-43CE-A287-0D46DE6C86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594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4C88B-8B13-4BE3-9B64-84BF56DF4A5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14B60-2A9E-40CD-A7C2-F328877D10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130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5C791-D13E-42C3-8770-06570AD832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C41CD-508D-4741-B0AA-0C4E8D522AC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52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EB430-961E-4AFE-B7C2-7C017C88A7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F2170-3862-4F71-B5BC-F9782EF481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7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73" r:id="rId4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15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71625"/>
            <a:ext cx="8229600" cy="455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latinLnBrk="0">
              <a:defRPr/>
            </a:pPr>
            <a:fld id="{C88DDD7B-2F94-4B7D-AD75-7D7CA0C2A7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latinLnBrk="0">
                <a:defRPr/>
              </a:pPr>
              <a:t>22.11.2018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latinLnBrk="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latinLnBrk="0">
              <a:defRPr/>
            </a:pPr>
            <a:fld id="{1E3D32E5-EEA7-4576-AB2C-32729AE6BA41}" type="slidenum">
              <a:rPr lang="ru-RU">
                <a:solidFill>
                  <a:prstClr val="black">
                    <a:tint val="75000"/>
                  </a:prstClr>
                </a:solidFill>
              </a:rPr>
              <a:pPr latinLnBrk="0"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1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F2F2F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4216" y="1052736"/>
            <a:ext cx="8532440" cy="22322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ound Same Side Corner Rectangle 1"/>
          <p:cNvSpPr/>
          <p:nvPr/>
        </p:nvSpPr>
        <p:spPr>
          <a:xfrm rot="10800000">
            <a:off x="305780" y="0"/>
            <a:ext cx="8532440" cy="764704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92208" y="-1"/>
            <a:ext cx="8951792" cy="79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ru-RU" sz="4000" b="1" dirty="0" smtClean="0"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r>
              <a:rPr lang="ru-RU" sz="4000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Стратегии </a:t>
            </a:r>
            <a:r>
              <a:rPr lang="ru-RU" sz="4000" b="1" dirty="0" smtClean="0"/>
              <a:t>смыслового чтения: </a:t>
            </a:r>
          </a:p>
          <a:p>
            <a:pPr algn="ctr"/>
            <a:r>
              <a:rPr lang="ru-RU" sz="4000" b="1" dirty="0" smtClean="0"/>
              <a:t>приемы эффективной работы </a:t>
            </a:r>
          </a:p>
          <a:p>
            <a:pPr algn="ctr"/>
            <a:r>
              <a:rPr lang="ru-RU" sz="4000" b="1" dirty="0" smtClean="0"/>
              <a:t>с текстом  в школе</a:t>
            </a:r>
            <a:endParaRPr lang="ru-RU" sz="40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                               </a:t>
            </a:r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000" b="1" dirty="0" smtClean="0"/>
              <a:t>                                                     </a:t>
            </a:r>
            <a:r>
              <a:rPr lang="ru-RU" sz="1600" b="1" dirty="0" smtClean="0"/>
              <a:t>Смертина Ольга Владимировна</a:t>
            </a:r>
          </a:p>
          <a:p>
            <a:pPr algn="ctr"/>
            <a:r>
              <a:rPr lang="ru-RU" sz="1600" b="1" dirty="0" smtClean="0"/>
              <a:t>                                                              учитель биологии</a:t>
            </a:r>
            <a:r>
              <a:rPr lang="ru-RU" sz="1600" b="1" dirty="0" smtClean="0"/>
              <a:t> </a:t>
            </a:r>
            <a:endParaRPr lang="ru-RU" sz="1600" b="1" dirty="0" smtClean="0"/>
          </a:p>
          <a:p>
            <a:pPr algn="ctr"/>
            <a:r>
              <a:rPr lang="ru-RU" sz="1600" b="1" dirty="0"/>
              <a:t> </a:t>
            </a:r>
            <a:r>
              <a:rPr lang="ru-RU" sz="1600" b="1" dirty="0" smtClean="0"/>
              <a:t>                                                 </a:t>
            </a:r>
            <a:r>
              <a:rPr lang="ru-RU" sz="1600" b="1" dirty="0" smtClean="0"/>
              <a:t>                 МАОУ «СОШ№47» г. Перми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                                                    </a:t>
            </a:r>
            <a:r>
              <a:rPr lang="ru-RU" sz="1600" b="1" dirty="0" smtClean="0"/>
              <a:t>           2018г.</a:t>
            </a:r>
            <a:endParaRPr lang="ru-RU" sz="1600" b="1" dirty="0" smtClean="0"/>
          </a:p>
          <a:p>
            <a:pPr algn="ctr"/>
            <a:endParaRPr lang="ru-RU" sz="4000" b="1" dirty="0" smtClean="0"/>
          </a:p>
          <a:p>
            <a:pPr algn="ctr"/>
            <a:endParaRPr lang="ru-RU" altLang="ko-KR" sz="40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40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200800" cy="1152128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Каковы причины стойкого неприятия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читательской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деятельности школьников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500166" y="1643050"/>
            <a:ext cx="7643834" cy="4349639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Изменение роли книги в обществе;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исчезли традиции семейного чтения;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духовной  потребности в книге как средстве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познания мира и самопознания; 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снижение интеллектуальных способностей и здорового 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познавательного интереса у младших школьников;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сужение литературного кругозора;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обеднение словарного запаса ребёнка;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мотивации в освоении литературной речи.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Технической стороне чтения в методике и практике 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всегда уделялось достаточно много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понятие «смысловое чтение» и методика его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формирования 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принятия ФГОС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отсутствовали.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2134072" y="3501008"/>
            <a:ext cx="6563072" cy="2491681"/>
          </a:xfrm>
        </p:spPr>
        <p:txBody>
          <a:bodyPr/>
          <a:lstStyle/>
          <a:p>
            <a:pPr algn="ctr"/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Новый ФГОС как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ответ </a:t>
            </a: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вызов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времени.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268413"/>
            <a:ext cx="4968552" cy="18005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1968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619672" y="1556792"/>
            <a:ext cx="7077472" cy="4435897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мнению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Н.Н.Сметанниковой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стратегия – это план, программа совместной деятельности, в кото-рой очень много учащийся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рабо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-тает самостоятельно,   под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руко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водством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учителя.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502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571604" y="428604"/>
            <a:ext cx="7358114" cy="5786478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Смысловое чтение -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воспринимать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текст как 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единое смысловое целое (точно и полно понять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текста и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чески осмыслить извлеченную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цию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Смысловая сторона: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понимание содержания и смысла читаемого</a:t>
            </a:r>
            <a:r>
              <a:rPr lang="ru-RU" sz="2800" dirty="0" smtClean="0">
                <a:latin typeface="Times New Roman" pitchFamily="18" charset="0"/>
              </a:rPr>
              <a:t>.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Техническая сторона: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способ чтения,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темп чтения,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правильность чтения,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выразительность.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-fotki.yandex.ru/get/9811/16969765.1cc/0_89813_6220abd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30" y="2636553"/>
            <a:ext cx="2818284" cy="266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effects1.ru/tekstury/kirpich/kirpich-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683" y="4840992"/>
            <a:ext cx="3888432" cy="170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4313"/>
            <a:ext cx="7920880" cy="114300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Смысловое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чтение – фундамент всех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обозна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ченных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стандарте УУД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6866" y="5013176"/>
            <a:ext cx="39533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Чтение</a:t>
            </a:r>
            <a:endParaRPr lang="ru-RU" sz="8800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83768" y="1484784"/>
            <a:ext cx="3672408" cy="9323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Познавательные</a:t>
            </a:r>
            <a:r>
              <a:rPr lang="ru-RU" sz="2400" b="1" dirty="0" smtClean="0"/>
              <a:t> </a:t>
            </a:r>
            <a:r>
              <a:rPr lang="ru-RU" sz="2400" b="1" dirty="0" smtClean="0"/>
              <a:t> УУД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5076056" y="2288421"/>
            <a:ext cx="3262486" cy="9323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Регулятивные УУД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539552" y="2381498"/>
            <a:ext cx="3250355" cy="9323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Коммуникатив-ные</a:t>
            </a:r>
            <a:r>
              <a:rPr lang="ru-RU" sz="2000" b="1" dirty="0" smtClean="0"/>
              <a:t> </a:t>
            </a:r>
            <a:r>
              <a:rPr lang="ru-RU" sz="2000" b="1" dirty="0" smtClean="0"/>
              <a:t>УУД</a:t>
            </a:r>
            <a:endParaRPr lang="ru-RU" sz="2000" b="1" dirty="0"/>
          </a:p>
        </p:txBody>
      </p:sp>
      <p:sp>
        <p:nvSpPr>
          <p:cNvPr id="9" name="Овал 8"/>
          <p:cNvSpPr/>
          <p:nvPr/>
        </p:nvSpPr>
        <p:spPr>
          <a:xfrm>
            <a:off x="5436096" y="3645024"/>
            <a:ext cx="3707904" cy="11959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Исследователские</a:t>
            </a:r>
            <a:r>
              <a:rPr lang="ru-RU" sz="2000" b="1" dirty="0" smtClean="0"/>
              <a:t> </a:t>
            </a:r>
            <a:r>
              <a:rPr lang="ru-RU" sz="2000" b="1" dirty="0" smtClean="0"/>
              <a:t>и </a:t>
            </a:r>
            <a:r>
              <a:rPr lang="ru-RU" sz="2000" b="1" dirty="0" smtClean="0"/>
              <a:t>проектные </a:t>
            </a:r>
            <a:r>
              <a:rPr lang="ru-RU" sz="2000" b="1" dirty="0" smtClean="0"/>
              <a:t>УУД</a:t>
            </a:r>
            <a:endParaRPr lang="ru-RU" sz="2000" b="1" dirty="0"/>
          </a:p>
        </p:txBody>
      </p:sp>
      <p:sp>
        <p:nvSpPr>
          <p:cNvPr id="10" name="Овал 9"/>
          <p:cNvSpPr/>
          <p:nvPr/>
        </p:nvSpPr>
        <p:spPr>
          <a:xfrm>
            <a:off x="93705" y="3789040"/>
            <a:ext cx="2969525" cy="9323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Личностные  УУД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8647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500166" y="571480"/>
            <a:ext cx="7643834" cy="5362311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Цель смыслового чтения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just">
              <a:buClr>
                <a:schemeClr val="accent3"/>
              </a:buClr>
              <a:defRPr/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максимально точно и полно понять содержание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текста, уловить все детали и практически 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осмыслить извлеченную информацию. Ведь для 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того, чтобы чтение было смысловым, учащимся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 точно и полно понимать смысл 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текста, осмысливать информацию, т.е. осуществлять 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познавательную деятельность.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485923" y="188640"/>
            <a:ext cx="7643866" cy="6858000"/>
          </a:xfrm>
        </p:spPr>
        <p:txBody>
          <a:bodyPr/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Значит, при работе с текстом, преподавателю необходимо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уделять внимание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формированию у учащихся следующих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читательских умений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1.целенаправленно, выборочно читать текст, статьи учебника;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2.составлять план к прочитанному тексту;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3.умение выполнять задания, включающие составление схем, таблиц;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4.логично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последовательно излагать ответ на поставленный вопрос, понимать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прочитанный текст;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5.отвечать на вопросы, имеющиеся в конце учебника;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6.извлекать из учебника и дополнительных источников необходимую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обсуждать полученные сведения;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7.обмениваться сведениями об объекте, полученными из других источников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информации;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8.находить в тексте описание к иллюстрациям;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9.сравнивать объекты, изображенные на иллюстрациях учебника, готовить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вопросы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ним;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10.соотносить описываемые события, явления природы с иллюстрациями;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11.самостоятельно выполнять задания в рабочих тетрадях на основе текста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учебника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дополнительной литературы;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12.готовить сообщения на основе используемой литературы (энциклопедий,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справочников, других книг, Интернета).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0"/>
            <a:ext cx="3929090" cy="857232"/>
          </a:xfrm>
        </p:spPr>
        <p:txBody>
          <a:bodyPr/>
          <a:lstStyle/>
          <a:p>
            <a:r>
              <a:rPr lang="ru-RU" sz="2800" b="1" dirty="0" smtClean="0"/>
              <a:t>УУД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428728" y="714356"/>
            <a:ext cx="7572428" cy="5278333"/>
          </a:xfrm>
        </p:spPr>
        <p:txBody>
          <a:bodyPr/>
          <a:lstStyle/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Чтение является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метапредметным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навыком, 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составляющие его части есть в структуре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универсальных учебных действий:</a:t>
            </a:r>
          </a:p>
          <a:p>
            <a:pPr marL="274320" indent="-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личностные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УУД входят мотивация чтения, 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мотивы учения, отношение к себе и к школе;</a:t>
            </a:r>
          </a:p>
          <a:p>
            <a:pPr marL="274320" indent="-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регулятивные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УУД - принятие учеником 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учебной задачи, произвольная регуляция деятель-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74320" indent="-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познавательные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УУД – логическое и абстракт-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мышление, оперативная память, творческое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воображение, концентрация внимания, объем 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словаря.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548680"/>
            <a:ext cx="6563072" cy="1296144"/>
          </a:xfrm>
        </p:spPr>
        <p:txBody>
          <a:bodyPr/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20016 г. Опубликованы результаты международного исследования читательской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грамотности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PIRLS 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Progress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Reading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Literacy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Российские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четвероклассники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заняли в нем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первое место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набрав 581 балл. Это почти на 13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баллов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больше, чем в прошлой волне исследования в 2011 году.</a:t>
            </a:r>
          </a:p>
          <a:p>
            <a:endParaRPr lang="ru-RU" sz="5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88840"/>
            <a:ext cx="5904656" cy="4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639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268760"/>
            <a:ext cx="6491064" cy="216024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Picture 2" descr="https://lh6.googleusercontent.com/kerrHKzqWMadl6INAHbHZrt9AhZnn9Jzifr7G3AF89HajduALBKLyZuMuIdXOwnXYK3Tnj1HllyNYFq81Sxqn0xNZKksveULyGBlCV6UDfKUgTzjbjNdN5Txuz9BskrQKXj4PJ0U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84784"/>
            <a:ext cx="6192688" cy="450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121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214282" y="1571612"/>
            <a:ext cx="8572560" cy="4305660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«Чтение – ничто;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осмысленное чтение – кое-что;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чтение осмысленное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прочувствованное –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совершенство!»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А.С.Пушкин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o-KR" altLang="en-US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476672"/>
            <a:ext cx="6563072" cy="71438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тратегии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смыслового чтения»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475656" y="1340768"/>
            <a:ext cx="7211144" cy="5638807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научной литературе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«стратегии смыслового чтения»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понимаются как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различные комбинации приемов,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которые используют учащиеся для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приятия графически оформленной тек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твой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инфор-мации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ее переработки в личностно-смысловые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установки в соответствии с коммуникативно-познавательной задачей. Сущность стратегий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смыслово-го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чтения состоит в том, что стратегия имеет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отно-шение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выбору, функционирует автоматически на бессознательном уровне и формируется в ходе раз-вития познавательной деятельности.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Работа с любым текстом предполагает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три этапа: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514350" indent="-514350" fontAlgn="auto">
              <a:spcAft>
                <a:spcPts val="0"/>
              </a:spcAft>
              <a:defRPr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1)до чтения текста,</a:t>
            </a:r>
          </a:p>
          <a:p>
            <a:pPr marL="514350" indent="-514350" fontAlgn="auto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2)во время чтения текста,</a:t>
            </a:r>
          </a:p>
          <a:p>
            <a:pPr marL="514350" indent="-514350" fontAlgn="auto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3)после чтения текста.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571504"/>
          </a:xfrm>
        </p:spPr>
        <p:txBody>
          <a:bodyPr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Предтекстовая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деятельность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0"/>
          </p:nvPr>
        </p:nvSpPr>
        <p:spPr>
          <a:xfrm>
            <a:off x="0" y="2000240"/>
            <a:ext cx="9144000" cy="3877032"/>
          </a:xfrm>
        </p:spPr>
        <p:txBody>
          <a:bodyPr/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Постановка цели и задач чтения, актуализация или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знакомство с важными понятиями, терминами, ключевыми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словами, актуализация предшествующих знаний, диагностика,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установки на чтение с помощью вопросов или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заданий, повышение скорости чтения и количества прочтений,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мотивирование читателя, включение механизма антиципации –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прогнозирование содержания, тематической и эмоциональной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направленности,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умения и привычки думать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над книгой до чтения.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460648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Стратегии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предтекстовой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деятельности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«Мозговой штурм».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«Глоссарий».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«Ориентиры предвосхищения».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«Предваряющие вопросы».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«Рассечение вопроса».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«Соревнуемся  с писателем».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81188"/>
            <a:ext cx="5181600" cy="318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214282" y="1124744"/>
            <a:ext cx="8715436" cy="4448536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Подробный алгоритм реализации стратегии:</a:t>
            </a:r>
          </a:p>
          <a:p>
            <a:pPr marL="342900" indent="-342900" algn="just"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-Сегодня мы будем читать и обсуждать тему ……. . Какие ассоциации </a:t>
            </a:r>
          </a:p>
          <a:p>
            <a:pPr marL="342900" indent="-342900" algn="just"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возникают у вас по поводу заявленной темы?</a:t>
            </a:r>
          </a:p>
          <a:p>
            <a:pPr marL="457200" indent="-457200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Преподаватель записывает все называемые ассоциации.</a:t>
            </a:r>
          </a:p>
          <a:p>
            <a:pPr marL="457200" indent="-457200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Приём «Ассоциативный куст».</a:t>
            </a:r>
          </a:p>
          <a:p>
            <a:pPr marL="457200" indent="-457200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Это один из основных приёмов работы с информацией до чтения.</a:t>
            </a:r>
          </a:p>
          <a:p>
            <a:pPr marL="274320" indent="-274320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Учитель даёт ключевое слово или заголовок текста, ученики записывают </a:t>
            </a:r>
          </a:p>
          <a:p>
            <a:pPr marL="274320" indent="-274320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вокруг него все возможные ассоциации, обозначая стрелочками смысловые</a:t>
            </a:r>
          </a:p>
          <a:p>
            <a:pPr marL="274320" indent="-274320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связи между понятиями.</a:t>
            </a:r>
          </a:p>
          <a:p>
            <a:pPr marL="274320" indent="-274320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Это позволяет актуализировать уже имеющиеся знания, активизировать</a:t>
            </a:r>
          </a:p>
          <a:p>
            <a:pPr marL="274320" indent="-274320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познавательную активность учащихся и мотивировать их на дальнейшую</a:t>
            </a:r>
          </a:p>
          <a:p>
            <a:pPr marL="274320" indent="-274320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работу с текстом.  </a:t>
            </a:r>
          </a:p>
          <a:p>
            <a:pPr marL="274320" indent="-274320">
              <a:buFontTx/>
              <a:buChar char="-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Теперь прочитаем текст и посмотрим, адекватна ли информация,</a:t>
            </a:r>
          </a:p>
          <a:p>
            <a:pPr marL="274320" indent="-274320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данная вами при «Мозговом штурме», тому, что мы узнали из текста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1994" y="260648"/>
            <a:ext cx="33200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Мозговой штурм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323528" y="1196752"/>
            <a:ext cx="8715436" cy="5000660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Подробный алгоритм реализации стратегии:</a:t>
            </a:r>
          </a:p>
          <a:p>
            <a:pPr algn="ctr">
              <a:buClr>
                <a:schemeClr val="accent3"/>
              </a:buClr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-Мы будем читать  текст-описание «Какая бывает роса на траве?»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Л.Н.Толстого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Посмотрите на список слов и отметьте (+)  те, которые могут быть связаны с текстом: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весеннее настроение, лес, солнечный день, алмазы, треугольные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листики, бархат, светлый шарик, чашечка, вкуснее напитка, после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хмурого дня.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-Закончив чтение текста, вернитесь к данным словам.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(это будет уже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послетекстовая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стратегия) и посмотрите 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употребление слов, использованных в тексте.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15268" y="165300"/>
            <a:ext cx="21134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Глоссарий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06"/>
            <a:ext cx="8229600" cy="785818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Ориентиры предвосхищения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0"/>
          </p:nvPr>
        </p:nvSpPr>
        <p:spPr>
          <a:xfrm>
            <a:off x="467544" y="1196752"/>
            <a:ext cx="8229600" cy="4377098"/>
          </a:xfrm>
        </p:spPr>
        <p:txBody>
          <a:bodyPr/>
          <a:lstStyle/>
          <a:p>
            <a:pPr lvl="0" algn="ctr" fontAlgn="base" latinLnBrk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Подробный алгоритм реализации стратегии:</a:t>
            </a:r>
          </a:p>
          <a:p>
            <a:pPr marL="342900" lvl="0" indent="-342900" fontAlgn="base" latinLnBrk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AutoNum type="arabicPeriod"/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Прочитайте суждения и отметьте те, с которыми вы согласны (+).</a:t>
            </a:r>
          </a:p>
          <a:p>
            <a:pPr marL="342900" lvl="0" indent="-342900" fontAlgn="base" latinLnBrk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AutoNum type="arabicPeriod"/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Затем отметите их ещё раз после прочтения текста. Если ваш ответ изменился, объясните, почему это произошло?   (</a:t>
            </a:r>
            <a:r>
              <a:rPr lang="ru-RU" alt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Послетекстовая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стратегия).</a:t>
            </a:r>
          </a:p>
          <a:p>
            <a:pPr marL="342900" lvl="0" indent="-342900" fontAlgn="base" latinLnBrk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AutoNum type="arabicPeriod"/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 latinLnBrk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AutoNum type="arabicPeriod"/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558691"/>
              </p:ext>
            </p:extLst>
          </p:nvPr>
        </p:nvGraphicFramePr>
        <p:xfrm>
          <a:off x="1189039" y="2924944"/>
          <a:ext cx="6786610" cy="3260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6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49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186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57280">
                <a:tc>
                  <a:txBody>
                    <a:bodyPr/>
                    <a:lstStyle/>
                    <a:p>
                      <a:r>
                        <a:rPr lang="ru-RU" dirty="0" smtClean="0"/>
                        <a:t>До </a:t>
                      </a:r>
                      <a:r>
                        <a:rPr lang="ru-RU" dirty="0" err="1" smtClean="0"/>
                        <a:t>чте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ния</a:t>
                      </a:r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Суждения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</a:t>
                      </a:r>
                    </a:p>
                    <a:p>
                      <a:r>
                        <a:rPr lang="ru-RU" dirty="0" smtClean="0"/>
                        <a:t>чтения текста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021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Капли росы напоминают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алмазы.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48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Лист травы внутри пушист и мохнат.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021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Бархат – это гладкая шелковистая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ткань.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6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Лист травы как губка впитывает в себя кап-</a:t>
                      </a:r>
                    </a:p>
                    <a:p>
                      <a:r>
                        <a:rPr lang="ru-RU" sz="1600" dirty="0" smtClean="0"/>
                        <a:t>ли росы.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02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Можно ли выпить каплю росы?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7141" y="116632"/>
            <a:ext cx="9144000" cy="785818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Рассечение вопроса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0" y="1484784"/>
            <a:ext cx="8929718" cy="4019908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Подробный алгоритм реализации стратегии:</a:t>
            </a:r>
          </a:p>
          <a:p>
            <a:pPr algn="ctr">
              <a:buClr>
                <a:schemeClr val="accent3"/>
              </a:buClr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-Прочитайте заглавие текста и разделите его на смысловые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группы. О чём, как вы думаете, пойдёт речь в тексте?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-Предполагаемый ответ: «Вопрос можно рассмотреть с разных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позиций: какая бывает роса – крупная или мелкая, утренняя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вечерняя, капельки могут быть холодными, могут искриться на солнце, в какое время года и суток бывает роса» и т.д.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Предваряющие вопросы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571604" y="1844824"/>
            <a:ext cx="7286676" cy="4147865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Подробный алгоритм реализации </a:t>
            </a:r>
          </a:p>
          <a:p>
            <a:pPr algn="ctr"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стратегии: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Tx/>
              <a:buChar char="-"/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Tx/>
              <a:buChar char="-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Просмотрите текст быстро .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(Просмотровое чтение).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-Ответьте на вопрос, заданный в названии текста.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714380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Соревнуемся с писателем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285720" y="2000240"/>
            <a:ext cx="8858280" cy="3877032"/>
          </a:xfrm>
        </p:spPr>
        <p:txBody>
          <a:bodyPr/>
          <a:lstStyle/>
          <a:p>
            <a:r>
              <a:rPr lang="en-US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мотивировать человека на прочтение. </a:t>
            </a:r>
          </a:p>
          <a:p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-Попробуйте спрогнозировать содержание  текста,</a:t>
            </a:r>
          </a:p>
          <a:p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просмотрев иллюстрации.</a:t>
            </a:r>
          </a:p>
          <a:p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Один ученик предлагает свой вариант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сюжета, </a:t>
            </a:r>
            <a:endParaRPr lang="ru-RU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остальные его дополняют.</a:t>
            </a:r>
          </a:p>
          <a:p>
            <a:endParaRPr lang="ru-RU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понимание текста и создание его читательской </a:t>
            </a:r>
          </a:p>
          <a:p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интерпретации.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268760"/>
            <a:ext cx="6347048" cy="576064"/>
          </a:xfrm>
        </p:spPr>
        <p:txBody>
          <a:bodyPr/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Знаете ли вы, что ……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2134072" y="1844824"/>
            <a:ext cx="6542384" cy="4147865"/>
          </a:xfrm>
        </p:spPr>
        <p:txBody>
          <a:bodyPr/>
          <a:lstStyle/>
          <a:p>
            <a:r>
              <a:rPr lang="ru-RU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Грамотность, т.е. чтение и </a:t>
            </a:r>
            <a:r>
              <a:rPr lang="ru-RU" sz="3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пись-мо</a:t>
            </a:r>
            <a:r>
              <a:rPr lang="ru-RU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входит в 12 </a:t>
            </a: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показателей                  характеризующих здоровье              нации</a:t>
            </a:r>
            <a:r>
              <a:rPr lang="ru-RU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Она влияет на </a:t>
            </a: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продолжи-</a:t>
            </a:r>
            <a:r>
              <a:rPr lang="ru-RU" sz="3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тельность</a:t>
            </a: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жизни </a:t>
            </a: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человека</a:t>
            </a:r>
            <a:r>
              <a:rPr lang="ru-RU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(</a:t>
            </a:r>
            <a:r>
              <a:rPr lang="ru-RU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ВОЗ)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8242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Текстовая деятельность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0"/>
          </p:nvPr>
        </p:nvSpPr>
        <p:spPr>
          <a:xfrm>
            <a:off x="285720" y="2276872"/>
            <a:ext cx="8411424" cy="3600400"/>
          </a:xfrm>
        </p:spPr>
        <p:txBody>
          <a:bodyPr/>
          <a:lstStyle/>
          <a:p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Выдвижение гипотезы о содержании читаемого, </a:t>
            </a:r>
          </a:p>
          <a:p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ее подтверждение,  отклонение, контекстуальная и </a:t>
            </a:r>
          </a:p>
          <a:p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смысловая догадка, размышление во время чтения о том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и как я читаю и насколько хорошо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понимаю прочитанное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500042"/>
            <a:ext cx="6563072" cy="1000132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Стратегии текстовой деятельности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«Чтение в кружок» (попеременное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чтение»).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«Чтение про себя с вопросами».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«Чтение про себя с остановками».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«Чтение про себя с пометками».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59" y="188640"/>
            <a:ext cx="8229600" cy="108012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«в кружок»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(попеременное чтение)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92043" y="1412776"/>
            <a:ext cx="8929718" cy="4464496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Подробный алгоритм реализации стратегии:</a:t>
            </a:r>
          </a:p>
          <a:p>
            <a:pPr algn="ctr">
              <a:buClr>
                <a:schemeClr val="accent3"/>
              </a:buClr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- Мы начинаем по очереди читать текст по абзацам.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Наша задача — читать с пониманием, задача слушающих — задавать чтецу вопросы, чтобы проверить, понимает ли он читаемый текст. У нас есть толь-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 одна копия текста, которую мы передаём следующему чтецу. (Если на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самом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деле имеются копии текста у других членов группы, их нужно отложить 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сторону).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Слушающие задают вопросы по содержанию текста, читающий отвечает. 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его ответ не верен или не точен, слушающие его поправляют.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Первым всегда читает преподаватель, затем он передаёт текст первому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учащемуся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затем второму и т.д. Таким образом, все читают попеременно.</a:t>
            </a:r>
          </a:p>
          <a:p>
            <a:pPr>
              <a:buClr>
                <a:schemeClr val="accent3"/>
              </a:buClr>
              <a:defRPr/>
            </a:pPr>
            <a:endParaRPr lang="ru-RU" sz="2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23728" y="500042"/>
            <a:ext cx="6563072" cy="928694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Чтение с остановками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0"/>
          </p:nvPr>
        </p:nvSpPr>
        <p:spPr>
          <a:xfrm>
            <a:off x="1643042" y="1357298"/>
            <a:ext cx="7054102" cy="4635391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1 стадия - вызов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Конструирование предполагаемого текста по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опорным словам, обсуждение заглавия рассказа и прогноз его содержания и проблематики.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 данной стадии на основе лишь заглавия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текста и информации об авторе дети должны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предположить о чем будет текст.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357290" y="357166"/>
            <a:ext cx="7339854" cy="5987363"/>
          </a:xfrm>
        </p:spPr>
        <p:txBody>
          <a:bodyPr/>
          <a:lstStyle/>
          <a:p>
            <a:pPr marL="274320" indent="-274320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стадия - осмысление. 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Чтение текста небольшими отрывками с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обсужде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нием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содержания каждого и прогнозом развития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сюжета. Вопросы, задаваемые учителем, должны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охватывать все уровни таблицы вопросов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Обязателен вопрос: «Что будет дальше и почему?»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Здесь, познакомившись с частью текста, учащиеся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уточняют свое представление о материале.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приема в том, что момент уточнения своего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представления (стадия осмысление) одновременно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и стадией вызова для знакомства со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дующим фрагментом.</a:t>
            </a:r>
          </a:p>
          <a:p>
            <a:pPr marL="274320" indent="-274320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3 стадия - рефлексия</a:t>
            </a:r>
          </a:p>
          <a:p>
            <a:pPr marL="274320" indent="-274320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Заключительная беседа.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0"/>
            <a:ext cx="6563072" cy="1357298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Чтение про себя с вопросами.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(Составление вопросного плана).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142976" y="1357298"/>
            <a:ext cx="7786742" cy="4857784"/>
          </a:xfrm>
        </p:spPr>
        <p:txBody>
          <a:bodyPr/>
          <a:lstStyle/>
          <a:p>
            <a:pPr marL="274320" indent="-274320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один из эффективных приёмов работы с текстом, направленный на формирование</a:t>
            </a:r>
          </a:p>
          <a:p>
            <a:pPr marL="274320" indent="-274320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умения выделять логическую 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74320" indent="-274320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вательную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структуру текста.</a:t>
            </a:r>
          </a:p>
          <a:p>
            <a:pPr marL="274320" indent="-274320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 ходе работы ученик проводит смысловую группировку текста, выделяет опорные </a:t>
            </a:r>
          </a:p>
          <a:p>
            <a:pPr marL="274320" indent="-274320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пункты, расчленяет текст на смысловые </a:t>
            </a:r>
          </a:p>
          <a:p>
            <a:pPr marL="274320" indent="-274320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части и озаглавливает каждую часть ключе-</a:t>
            </a:r>
          </a:p>
          <a:p>
            <a:pPr marL="274320" indent="-274320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вопросом.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800" dirty="0" smtClean="0"/>
          </a:p>
          <a:p>
            <a:pPr>
              <a:buClr>
                <a:schemeClr val="accent3"/>
              </a:buClr>
              <a:defRPr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" y="188640"/>
            <a:ext cx="8229600" cy="714381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про себя с пометками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428596" y="1340768"/>
            <a:ext cx="8429684" cy="4786346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Подробный алгоритм реализации стратегии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 Выберем одну из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предтекстовых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стратегий.</a:t>
            </a:r>
          </a:p>
          <a:p>
            <a:pPr>
              <a:buClr>
                <a:schemeClr val="accent3"/>
              </a:buClr>
              <a:buFontTx/>
              <a:buChar char="-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будем читать отрывок из статьи С.Н. Плотникова «Что такое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?». Подумайте и предложите свой ответ на этот вопрос (3 мин.).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 Работа в парах, в группе.)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Поделитесь своими соображениями с другими.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Б. Текстовая деятельность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чтения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критический анализ текста статьи.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-Читайте и одновременно отмечайте: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++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соответствует тому, что знаю;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противоречит тому, что знаю;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новое;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надо обсудить.</a:t>
            </a:r>
          </a:p>
          <a:p>
            <a:pPr>
              <a:buClr>
                <a:schemeClr val="accent3"/>
              </a:buCl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0"/>
            <a:ext cx="6563072" cy="1500174"/>
          </a:xfrm>
        </p:spPr>
        <p:txBody>
          <a:bodyPr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Послетекстовая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деятельность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357290" y="1285860"/>
            <a:ext cx="7643866" cy="4857784"/>
          </a:xfrm>
        </p:spPr>
        <p:txBody>
          <a:bodyPr/>
          <a:lstStyle/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применение, использование материала в самых 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различных ситуациях, формах, сферах, включение 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в другую, более масштабную деятельность.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Стратегии связаны с усвоением, расширением, 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углублением, обсуждением прочитанного, происходит корректировка  читательской интерпретации автор-</a:t>
            </a:r>
          </a:p>
          <a:p>
            <a:pPr algn="just"/>
            <a:r>
              <a:rPr lang="ru-RU" alt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ским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смыслом. 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42852"/>
            <a:ext cx="6563072" cy="1586556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Стратегии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послетекстовой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деятельности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785918" y="1844824"/>
            <a:ext cx="7072362" cy="414786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«Ромашка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«Отношение между вопросом и ответом»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«Тайм-аут»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«Список тем»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«Проверочный лист».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759" y="260648"/>
            <a:ext cx="8229600" cy="642943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Ромашка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-2913" y="1484784"/>
            <a:ext cx="9144000" cy="3929090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Одним из основных приёмов осмысления информации является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постанов-</a:t>
            </a:r>
          </a:p>
          <a:p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вопросов к тексту и поиск ответов на 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Arial" charset="0"/>
                <a:cs typeface="Arial" charset="0"/>
              </a:rPr>
              <a:t>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Наиболее удачная классификация вопросов была предложена американским психологом и педагогом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Бенджамином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Блумом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Учащиеся с удовольствием изготавливают ромашку, на каждом из шести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пестков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которой записываются вопросы разных типов. Работа может быть ин-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дивидуальной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парной или групповой.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Цель - с помощью 6 вопросов выйти на понимание содержащейся в тексте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информации, на осмысление авторской позиции (в художественных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публи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цистических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текстах).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При отработке приёма необходимо указывать учащимся на качество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сов, отсеивая неинформативные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случайные.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b="1" dirty="0"/>
              <a:t>Лучше читаешь — больше зарабатываешь: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547664" y="1844824"/>
            <a:ext cx="7139136" cy="4147865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Исследование грамотности (ОЭСР, 2012 год) взрос-</a:t>
            </a:r>
            <a:r>
              <a:rPr lang="ru-RU" sz="2000" dirty="0" err="1" smtClean="0">
                <a:solidFill>
                  <a:schemeClr val="tx1"/>
                </a:solidFill>
              </a:rPr>
              <a:t>лых</a:t>
            </a:r>
            <a:r>
              <a:rPr lang="ru-RU" sz="2000" dirty="0" smtClean="0">
                <a:solidFill>
                  <a:schemeClr val="tx1"/>
                </a:solidFill>
              </a:rPr>
              <a:t> показывает, что почасовая заработная плата   работников, показывающих отличный уровень </a:t>
            </a:r>
            <a:r>
              <a:rPr lang="ru-RU" sz="2000" dirty="0" err="1" smtClean="0">
                <a:solidFill>
                  <a:schemeClr val="tx1"/>
                </a:solidFill>
              </a:rPr>
              <a:t>гра-мотности</a:t>
            </a:r>
            <a:r>
              <a:rPr lang="ru-RU" sz="2000" dirty="0" smtClean="0">
                <a:solidFill>
                  <a:schemeClr val="tx1"/>
                </a:solidFill>
              </a:rPr>
              <a:t>,  на 60 процентов выше, чем у тех, кто   показывает   низкий уровень.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Люди с низким уровнем грамотности остаются     безработными в два раза чаще.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Во всех странах люди с более низкими уровнями   грамотности более склонны, чем люди с высокими уровнями грамотности, говорить о плохом            здоровье, считать, что они оказывают </a:t>
            </a:r>
            <a:r>
              <a:rPr lang="ru-RU" sz="2000" dirty="0" err="1" smtClean="0">
                <a:solidFill>
                  <a:schemeClr val="tx1"/>
                </a:solidFill>
              </a:rPr>
              <a:t>недостаточ-ное</a:t>
            </a:r>
            <a:r>
              <a:rPr lang="ru-RU" sz="2000" dirty="0" smtClean="0">
                <a:solidFill>
                  <a:schemeClr val="tx1"/>
                </a:solidFill>
              </a:rPr>
              <a:t> влияние на политику.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49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img2.jpg"/>
          <p:cNvPicPr>
            <a:picLocks noGrp="1"/>
          </p:cNvPicPr>
          <p:nvPr>
            <p:ph idx="10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6215106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6632" y="188640"/>
            <a:ext cx="8229600" cy="785818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вопросов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Б.Блума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285720" y="1268760"/>
            <a:ext cx="8411424" cy="5000660"/>
          </a:xfrm>
        </p:spPr>
        <p:txBody>
          <a:bodyPr/>
          <a:lstStyle/>
          <a:p>
            <a:pPr marL="274320" indent="-274320" algn="just"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Простые вопросы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4320" indent="-274320"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Проверяют знание текста. Ответом на них должно быть</a:t>
            </a:r>
          </a:p>
          <a:p>
            <a:pPr marL="274320" indent="-274320" algn="just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краткое и точное воспроизведение содержащейся в тексте</a:t>
            </a:r>
          </a:p>
          <a:p>
            <a:pPr marL="274320" indent="-274320" algn="just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информации. -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звали главного героя? </a:t>
            </a:r>
          </a:p>
          <a:p>
            <a:pPr marL="274320" indent="-274320" algn="just">
              <a:defRPr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Уточняющие вопросы </a:t>
            </a:r>
          </a:p>
          <a:p>
            <a:pPr marL="274320" indent="-274320"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Выводят на уровень понимания текста. Это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провокацион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74320" indent="-274320" algn="just"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вопросы, требующие ответов "да" - "нет"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74320" indent="-274320" algn="just"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ющие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подлинность текстовой информации. </a:t>
            </a:r>
          </a:p>
          <a:p>
            <a:pPr marL="274320" indent="-274320" algn="just"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Правда ли, что... Если я правильно понял, то...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Такие вопросы вносят ощутимый вклад в формирование навыка ведения дискуссии. Важно научить задавать их </a:t>
            </a:r>
          </a:p>
          <a:p>
            <a:pPr marL="274320" indent="-274320" algn="just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без негативной окраски.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1895" y="1124744"/>
            <a:ext cx="8229600" cy="2857520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Творческие вопросы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Подразумевают синтез полученной информации. В них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всегда есть частица БЫ или будущее время, а формулировка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содержит элемент прогноза, фантазии или предположения. 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бы произошло, если... Что бы изменилось, если бы у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ловека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было 4 руки? Как, вы думаете, сложилась бы судьба 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героя, если бы он остался жив?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07504" y="3982264"/>
            <a:ext cx="8697144" cy="2714644"/>
          </a:xfrm>
        </p:spPr>
        <p:txBody>
          <a:bodyPr/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Объясняющие (интерпретационные) вопросы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Используются для анализа текстовой информации. Начинают</a:t>
            </a:r>
          </a:p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 слова 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"Почему"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Направлены на выявление причинно-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следственных связей. Важно, чтобы ответа на такой вопрос не содержалось в тексте в готовом виде, иначе он перейдёт в раз-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ряд простых.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467544" y="1357298"/>
            <a:ext cx="8229600" cy="4786346"/>
          </a:xfrm>
        </p:spPr>
        <p:txBody>
          <a:bodyPr/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Оценочные вопросы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Направлены на выяснение критериев оценки явлений,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со-бытий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фактов. 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Как вы относитесь к ... ? 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Что лучше… ? 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Правильно ли поступил ...?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Практические вопросы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Нацелен на применение, на поиск взаимосвязи между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теорией и практикой.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Как бы я поступил на месте героя?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0" y="1071546"/>
            <a:ext cx="8929718" cy="4805726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Отношения между вопросом и ответом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-Прочитав статью, посмотрите на свои пометки. Сделайте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ную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таблицу и занесите туда всё то, что представляет для вас особый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(новое, требует обсуждения).</a:t>
            </a:r>
          </a:p>
          <a:p>
            <a:pPr>
              <a:buClr>
                <a:schemeClr val="accent3"/>
              </a:buClr>
              <a:defRPr/>
            </a:pPr>
            <a:r>
              <a:rPr lang="ru-RU" sz="1800" dirty="0" smtClean="0"/>
              <a:t>	 	 	 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Работа в парах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Clr>
                <a:schemeClr val="accent3"/>
              </a:buClr>
              <a:defRPr/>
            </a:pPr>
            <a:r>
              <a:rPr lang="ru-RU" sz="1800" dirty="0" smtClean="0"/>
              <a:t>-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Обсудите, какие положения текста соответствуют вашим представлениям?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Что им противоречит? Что вы узнали нового? Какие положения ваша пара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выносит на обсуждение?</a:t>
            </a:r>
          </a:p>
          <a:p>
            <a:pPr>
              <a:buClr>
                <a:schemeClr val="accent3"/>
              </a:buClr>
              <a:defRPr/>
            </a:pPr>
            <a:r>
              <a:rPr lang="ru-RU" sz="1800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Групповое обсуждение</a:t>
            </a:r>
            <a:r>
              <a:rPr lang="ru-RU" sz="1800" b="1" dirty="0" smtClean="0"/>
              <a:t>.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-Обсудите содержание статьи. Что вам было известно? Что противоречит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предшествующим знаниям? Что осталось неясным? Что было новым? 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Интересным? О чём вы хотели бы получить больше информации?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Поставьте следующие пометки у каждой основной мысли автора:</a:t>
            </a:r>
          </a:p>
          <a:p>
            <a:pPr>
              <a:buClr>
                <a:schemeClr val="accent3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согласен ;    - не согласен ;    новое;     ? нужно обсудить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143372" y="2285992"/>
          <a:ext cx="4643470" cy="945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0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43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710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8636">
                <a:tc>
                  <a:txBody>
                    <a:bodyPr/>
                    <a:lstStyle/>
                    <a:p>
                      <a:r>
                        <a:rPr lang="ru-RU" dirty="0" smtClean="0"/>
                        <a:t>++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 новое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 Надо обсудить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71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571504"/>
          </a:xfrm>
        </p:spPr>
        <p:txBody>
          <a:bodyPr/>
          <a:lstStyle/>
          <a:p>
            <a:pPr algn="ctr"/>
            <a:r>
              <a:rPr lang="ru-RU" sz="2800" b="1" dirty="0" smtClean="0"/>
              <a:t>Кошки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0" y="1571612"/>
            <a:ext cx="9144000" cy="4500594"/>
          </a:xfrm>
        </p:spPr>
        <p:txBody>
          <a:bodyPr/>
          <a:lstStyle/>
          <a:p>
            <a:r>
              <a:rPr lang="ru-RU" sz="2400" dirty="0" smtClean="0"/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Дома́шняя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ко́шка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 одно из наиболее популярных «животных-компаньонов». С зоологической точки зрения домашняя кошка — млекопитающее семейства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кошачьих. Она хищник, является подвидом лесной кошки.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Являясь одиночным охотником на грызунов и других мелких животных,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кош-ка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социальное животное, использующее для общения широкий диапазон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звуковых сигналов и движения тела 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 настоящее время в мире насчитывается около 600 млн. домашних кошек,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выведено около 200 пород, от длинношёрстных (персидская кошка) до лишён-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шерсти (сфинксы).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На протяжении 10 000 лет кошки ценятся человеком, в том числе за способ-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ность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охотиться на грызунов и других домашних вредителей.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23728" y="-142900"/>
            <a:ext cx="6563072" cy="857256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Тайм-аут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0"/>
          </p:nvPr>
        </p:nvSpPr>
        <p:spPr>
          <a:xfrm>
            <a:off x="1357290" y="357166"/>
            <a:ext cx="7786710" cy="5635523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Подробный алгоритм реализации стратегии:</a:t>
            </a:r>
          </a:p>
          <a:p>
            <a:pPr algn="ctr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1.Прочитайте самостоятельно про себя 1-й абзац текста. Дальше работайте в парах.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2.Задайте друг другу вопросы уточняющего характера. Ответьте на них. Если у вас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нет уверенности в правильности ответа, вынесите свои вопросы на обсуждение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всей группы после завершения работы с текстом.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  Как популярно называют домашнюю кошку?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  С зоологической точки зрения кошка кто?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  Как она связана с лесной кошкой?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 Проделайте ту же работу со следующими абзацами.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 Найдите значение новых слов, используя словари, дополнительную литературу.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 Суммируйте то новое, что вы узнали из текста.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Составьте краткий пересказ из нижеследующих предложений, расположив их в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нужном порядке:</a:t>
            </a:r>
          </a:p>
          <a:p>
            <a:pPr>
              <a:buClr>
                <a:schemeClr val="accent3"/>
              </a:buCl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 настоящее время в мире насчитывается около 600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домашних кошек,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выве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Clr>
                <a:schemeClr val="accent3"/>
              </a:buClr>
              <a:defRPr/>
            </a:pP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дено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около 200 пород, от длинношёрстных до лишённых шерсти.</a:t>
            </a:r>
          </a:p>
          <a:p>
            <a:pPr>
              <a:buClr>
                <a:schemeClr val="accent3"/>
              </a:buClr>
              <a:defRPr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Дома́шняя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ко́шка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—  одно из наиболее популярных «животных-компаньонов».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С зоологической точки зрения домашняя кошка — млекопитающее семейства ко-</a:t>
            </a:r>
          </a:p>
          <a:p>
            <a:pPr>
              <a:buClr>
                <a:schemeClr val="accent3"/>
              </a:buClr>
              <a:defRPr/>
            </a:pP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шачьих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Она хищник, является подвидом лесной кошки.</a:t>
            </a:r>
          </a:p>
          <a:p>
            <a:pPr>
              <a:buClr>
                <a:schemeClr val="accent3"/>
              </a:buClr>
              <a:defRPr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-Являясь одиночным охотником на грызунов и других мелких животных, кошка — социальное животное, использующее для общения звуковые  сигналы и движения</a:t>
            </a:r>
          </a:p>
          <a:p>
            <a:pPr>
              <a:buClr>
                <a:schemeClr val="accent3"/>
              </a:buClr>
              <a:defRPr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тела .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214290"/>
            <a:ext cx="6563072" cy="785818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Список тем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547664" y="857232"/>
            <a:ext cx="7310616" cy="5572164"/>
          </a:xfrm>
        </p:spPr>
        <p:txBody>
          <a:bodyPr/>
          <a:lstStyle/>
          <a:p>
            <a:pPr algn="ctr">
              <a:buClr>
                <a:schemeClr val="accent3"/>
              </a:buCl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Подробный алгоритм реализации стратегии: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Стратегия ориентирована на обучение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интерпре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тации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текста, обобщение содержания и форму-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лирование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концептов книги в виде списка тем.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Начинать работу рекомендуется с выбора тех 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 из списка, которые близки к личностной 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интерпретации текста.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 Человеческие умения, вызывающие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уваже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других людей.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  Войны и стихийные бедствия.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  Связь человека с окружающим миром.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  Взаимоотношения человека и животных.</a:t>
            </a:r>
          </a:p>
          <a:p>
            <a:pPr>
              <a:buClr>
                <a:schemeClr val="accent3"/>
              </a:buClr>
              <a:defRPr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643042" y="571480"/>
            <a:ext cx="7215238" cy="5929354"/>
          </a:xfrm>
        </p:spPr>
        <p:txBody>
          <a:bodyPr/>
          <a:lstStyle/>
          <a:p>
            <a:pPr algn="just"/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учащийся выбирает одну тему для об-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суждения. Он представляет её, пользуясь </a:t>
            </a:r>
            <a:r>
              <a:rPr lang="ru-RU" alt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лом текста, книги. Остальные задают ему вопросы, соглашаются или нет с его точкой зрения.</a:t>
            </a:r>
          </a:p>
          <a:p>
            <a:pPr algn="just"/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Самостоятельный выбор темы крайне важен с 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психологической точки зрения. Представляя свою 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тему, ученик берёт на себя ответственность за её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подготовку. Он знает, что надо сказать, какие при-</a:t>
            </a:r>
          </a:p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 из текста привести, продумывает аргументы в пользу своей интерпретации прочитанного, учит-</a:t>
            </a:r>
          </a:p>
          <a:p>
            <a:pPr algn="just"/>
            <a:r>
              <a:rPr lang="ru-RU" alt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защищать своё видение текста.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0"/>
          </p:nvPr>
        </p:nvSpPr>
        <p:spPr>
          <a:xfrm>
            <a:off x="2134072" y="428604"/>
            <a:ext cx="6563072" cy="5564085"/>
          </a:xfrm>
        </p:spPr>
        <p:txBody>
          <a:bodyPr/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Какая пословица подходит к тексту?</a:t>
            </a: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(«Прыжок» Л.Н.Толстой)</a:t>
            </a:r>
          </a:p>
          <a:p>
            <a:endParaRPr lang="ru-RU" sz="2000" dirty="0" smtClean="0"/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Будь храбр по уму и сердцу.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Гордится отец, что сын — храбрец.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Кому потеха, а мне не до смеха.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смекнёт боец, там врагу конец.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Храбрый в трудный час победит.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Храбрый не тот, кто страха не знает, а кто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узнал и навстречу ему идет.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428728" y="1988840"/>
            <a:ext cx="7247728" cy="4226242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Происходят глобальные процессы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тизации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общества - увеличение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каждым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годом     в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геометрической прогрессии количества 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текстовой информации, предъявление новых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требований к ее анализу, систематизации и 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скорости ее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переработки – поставили теоретиков    и  практиков в области образования перед                 необходимостью разработки новых подходов к       обучению чтению.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38498" y="534757"/>
            <a:ext cx="7286676" cy="1928826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разработки и применения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новых подходов к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обучению чтению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0"/>
            <a:ext cx="6563072" cy="928670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Проверочный лист</a:t>
            </a:r>
          </a:p>
          <a:p>
            <a:pPr algn="ctr"/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571604" y="571480"/>
            <a:ext cx="7286676" cy="5421209"/>
          </a:xfrm>
        </p:spPr>
        <p:txBody>
          <a:bodyPr/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составляет учитель   2) учитель + дети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«Краткий пересказ»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1.Названа основная мысль текста.                                     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да-нет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2.Названы главные мысли текста и основные детали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 ключевые слова).                                                                                     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да-нет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3.Присутствует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логико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смысловая  структура текста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 части правильно следуют друг за другом).                                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да- нет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4.Имеются необходимые средства связи , объединяющие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главные мысли текста  (  абзацы связаны между собой).    </a:t>
            </a:r>
          </a:p>
          <a:p>
            <a:pPr>
              <a:defRPr/>
            </a:pP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да-нет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5)Содержание изложено своими словами с сохранением 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лексических единиц автора.                                                    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да-нет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214290"/>
            <a:ext cx="6563072" cy="1143008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285852" y="1142984"/>
            <a:ext cx="7858148" cy="4849705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Обучение стратегиям чтения развивает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умения взаимодействовать с текстом,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размыш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/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лять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 читаемом и прочитанном; оно включает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процедуры обучения пониманию, когда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читатель анализирует содержание текста и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способы работы с ним.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prosv.ru/Attachment.aspx?Id=282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7249"/>
            <a:ext cx="2013902" cy="268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cvartplus.ru/components/com_virtuemart/shop_image/product/_________________4ecf2dc0aece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2160239" cy="346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static.my-shop.ru/product/2/111/11040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489" y="820104"/>
            <a:ext cx="2090554" cy="275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www.cedim.ru/data/productsPhoto/39099/3b708433c5bb14b816e1851e78673f4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3" t="8937" r="19640" b="10473"/>
          <a:stretch/>
        </p:blipFill>
        <p:spPr bwMode="auto">
          <a:xfrm>
            <a:off x="2956310" y="1623876"/>
            <a:ext cx="2119746" cy="284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www.biblio-globus.us/photos1/1004/1004351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998" y="3246255"/>
            <a:ext cx="2011386" cy="273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static1.ozone.ru/multimedia/books_covers/c300/101058882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330" y="3768460"/>
            <a:ext cx="2074854" cy="279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://read.ru/covers_rr/big/383969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9745"/>
            <a:ext cx="2272742" cy="362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98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abirint.ru/books/351483/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197126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lr.ru/prof/reader/images/ImagesPages/Knig-polka/pranzo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52" y="357196"/>
            <a:ext cx="2327629" cy="354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4" t="2912" r="14606" b="5381"/>
          <a:stretch/>
        </p:blipFill>
        <p:spPr bwMode="auto">
          <a:xfrm>
            <a:off x="1835696" y="2852936"/>
            <a:ext cx="2015368" cy="339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://www.nlr.ru/prof/reader/images/ImagesPages/Knig-polka/melentiev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852936"/>
            <a:ext cx="2188792" cy="339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44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70808"/>
            <a:ext cx="7571184" cy="1300804"/>
          </a:xfrm>
        </p:spPr>
        <p:txBody>
          <a:bodyPr/>
          <a:lstStyle/>
          <a:p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643042" y="1571612"/>
            <a:ext cx="7143800" cy="4421077"/>
          </a:xfrm>
        </p:spPr>
        <p:txBody>
          <a:bodyPr/>
          <a:lstStyle/>
          <a:p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Сметанникова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Наталья  Николаевна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Кандидат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наук, профессор, директор учебно-методического центра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БЕСТТ. Инициатор создания Русской ассоциации чтения 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дент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РАЧ. Представитель России в Европейском комитете Между-  народной ассоциации чтения и Федерации европейских ассоциаций (IDEC/FELA). Является автором и разработчиком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стратегиального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подхода к обучению чтения на родном и иностранном языках.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более пятидесяти научных и научно-практических работ,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которых «Стратегия воспитания лидеров чтения», «Страте-</a:t>
            </a:r>
          </a:p>
          <a:p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гиальный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подход к обучению чтению» и «Обучения стратегиям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чтения».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500042"/>
            <a:ext cx="6563072" cy="857256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Используемые ресурсы: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500166" y="1285860"/>
            <a:ext cx="7358114" cy="4706829"/>
          </a:xfrm>
        </p:spPr>
        <p:txBody>
          <a:bodyPr/>
          <a:lstStyle/>
          <a:p>
            <a:pPr marL="457200" indent="-457200" eaLnBrk="0" hangingPunct="0">
              <a:buAutoNum type="arabicPeriod"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Куропятник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И.В. Чтение как стратегически важная </a:t>
            </a:r>
          </a:p>
          <a:p>
            <a:pPr marL="457200" indent="-457200" eaLnBrk="0" hangingPunct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компетентность для молодых людей// Педагогическая мастер-</a:t>
            </a:r>
          </a:p>
          <a:p>
            <a:pPr marL="457200" indent="-457200" eaLnBrk="0" hangingPunct="0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Все для учителя. – 2012. - № 6</a:t>
            </a:r>
          </a:p>
          <a:p>
            <a:pPr eaLnBrk="0" hangingPunct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Федеральный государственный образовательный стандарт</a:t>
            </a:r>
          </a:p>
          <a:p>
            <a:pPr eaLnBrk="0" hangingPunct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основного общего образования. // </a:t>
            </a:r>
          </a:p>
          <a:p>
            <a:pPr eaLnBrk="0" hangingPunct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[Электронный ресурс] http://standart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edu.ru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/catalog.aspx?CatalogId=959. </a:t>
            </a:r>
          </a:p>
          <a:p>
            <a:pPr eaLnBrk="0" hangingPunct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4.Климанова Л. Обучение чтению в начальных классах/</a:t>
            </a:r>
          </a:p>
          <a:p>
            <a:pPr eaLnBrk="0" hangingPunct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/Школа 2007г.</a:t>
            </a:r>
          </a:p>
          <a:p>
            <a:pPr marL="457200" indent="-457200" eaLnBrk="0" hangingPunct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5.Сметанникова Н.Н.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Стратегиальный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подход к</a:t>
            </a:r>
          </a:p>
          <a:p>
            <a:pPr marL="457200" indent="-457200" eaLnBrk="0" hangingPunct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обучению чтению. - М., Школьная библиотека,2005.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44824"/>
            <a:ext cx="8136904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>
                <a:solidFill>
                  <a:srgbClr val="FF0000"/>
                </a:solidFill>
                <a:latin typeface="Arial Black" pitchFamily="34" charset="0"/>
              </a:rPr>
              <a:t>3</a:t>
            </a:r>
            <a:r>
              <a:rPr lang="ru-RU" sz="11500" dirty="0" smtClean="0">
                <a:solidFill>
                  <a:schemeClr val="tx1"/>
                </a:solidFill>
                <a:latin typeface="Arial Black" pitchFamily="34" charset="0"/>
              </a:rPr>
              <a:t>  -  </a:t>
            </a:r>
            <a:r>
              <a:rPr lang="ru-RU" sz="11500" dirty="0" smtClean="0">
                <a:solidFill>
                  <a:srgbClr val="00B050"/>
                </a:solidFill>
                <a:latin typeface="Arial Black" pitchFamily="34" charset="0"/>
              </a:rPr>
              <a:t>2 </a:t>
            </a:r>
            <a:r>
              <a:rPr lang="ru-RU" sz="11500" dirty="0" smtClean="0">
                <a:solidFill>
                  <a:schemeClr val="tx1"/>
                </a:solidFill>
                <a:latin typeface="Arial Black" pitchFamily="34" charset="0"/>
              </a:rPr>
              <a:t> -  </a:t>
            </a:r>
            <a:r>
              <a:rPr lang="ru-RU" sz="9600" dirty="0" smtClean="0">
                <a:solidFill>
                  <a:srgbClr val="0070C0"/>
                </a:solidFill>
                <a:latin typeface="Arial Black" pitchFamily="34" charset="0"/>
              </a:rPr>
              <a:t>1</a:t>
            </a:r>
            <a:endParaRPr lang="ru-RU" sz="9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445413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3 стратегии которые меня заинтересовали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3581400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2 мысли, которые меня тревожат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156176" y="3434862"/>
            <a:ext cx="29523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Стратегия, которую я использую в первую очередь</a:t>
            </a:r>
            <a:endParaRPr lang="ru-RU" sz="28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0"/>
          </p:nvPr>
        </p:nvSpPr>
        <p:spPr>
          <a:xfrm>
            <a:off x="1043608" y="1916832"/>
            <a:ext cx="7344816" cy="396044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04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62843" y="1340768"/>
            <a:ext cx="8034337" cy="31543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</a:rPr>
              <a:t>Благодарю за внимание и понимание!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endParaRPr lang="ru-RU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7842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7524328" cy="1069514"/>
          </a:xfrm>
        </p:spPr>
        <p:txBody>
          <a:bodyPr/>
          <a:lstStyle/>
          <a:p>
            <a:r>
              <a:rPr lang="ru-RU" sz="24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разработки и применения </a:t>
            </a:r>
            <a:r>
              <a:rPr lang="en-US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новых подходов к обучению чтению</a:t>
            </a: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619672" y="1628800"/>
            <a:ext cx="7072362" cy="4849705"/>
          </a:xfrm>
        </p:spPr>
        <p:txBody>
          <a:bodyPr/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обучения чтению становится наиболее актуальной в свете модернизации образования.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Навыки читательской деятельности всех граждан нашей страны в последние годы становятся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пред-метом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пристального внимания со стороны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дарства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«Наше общество стало катастрофически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мало читать. Снижение читательского интереса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регистрируют во всем мире, но это вовсе не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Россия должна следовать такому тренду,» - заявил в одном из своих выступлений Президент РФ  В.В.Путин.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928670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Исследования PISA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357290" y="714356"/>
            <a:ext cx="7572428" cy="6143645"/>
          </a:xfrm>
        </p:spPr>
        <p:txBody>
          <a:bodyPr/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результатам международного исследования PISA (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Programmer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Student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Assessment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обучающиеся российских школ в своем большинстве: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умеют работать с информацией: сопоставлять, соотносить, 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искать, конкретизировать, прогнозировать;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умеют анализировать самостоятельно описанную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ситуацию;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умеют составлять развёрнутый ответ в виде текста,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лять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анализировать детали;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умеют использовать разные типы чтения: просмотровый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(ознакомительный), поисковый (с ориентацией на отбор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ной информации), аналитический;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могут ответить на вопросы, предполагающие многократное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возращение к условию с целью получить из него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ную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информацию;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могут определить замысел и цели автора текста.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10527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196752"/>
            <a:ext cx="6768752" cy="936104"/>
          </a:xfrm>
        </p:spPr>
        <p:txBody>
          <a:bodyPr/>
          <a:lstStyle/>
          <a:p>
            <a:pPr algn="ctr"/>
            <a:r>
              <a:rPr lang="ru-RU" b="1" dirty="0" smtClean="0"/>
              <a:t> PISA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международные  исследования </a:t>
            </a:r>
            <a:r>
              <a:rPr lang="ru-RU" b="1" dirty="0" smtClean="0"/>
              <a:t>                                      по </a:t>
            </a:r>
            <a:r>
              <a:rPr lang="ru-RU" b="1" dirty="0"/>
              <a:t>качеству </a:t>
            </a:r>
            <a:r>
              <a:rPr lang="ru-RU" b="1" dirty="0" smtClean="0"/>
              <a:t>чтения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691680" y="2132856"/>
            <a:ext cx="7128792" cy="3859833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b="1" dirty="0">
                <a:solidFill>
                  <a:schemeClr val="tx1"/>
                </a:solidFill>
              </a:rPr>
              <a:t>2000 </a:t>
            </a:r>
            <a:r>
              <a:rPr lang="ru-RU" sz="3600" b="1" dirty="0" smtClean="0">
                <a:solidFill>
                  <a:schemeClr val="tx1"/>
                </a:solidFill>
              </a:rPr>
              <a:t>г.</a:t>
            </a:r>
            <a:r>
              <a:rPr lang="ru-RU" sz="3200" b="1" dirty="0" smtClean="0">
                <a:solidFill>
                  <a:schemeClr val="tx1"/>
                </a:solidFill>
              </a:rPr>
              <a:t>  - </a:t>
            </a:r>
            <a:r>
              <a:rPr lang="ru-RU" sz="3200" dirty="0">
                <a:solidFill>
                  <a:schemeClr val="tx1"/>
                </a:solidFill>
              </a:rPr>
              <a:t>наши дети </a:t>
            </a:r>
            <a:r>
              <a:rPr lang="ru-RU" sz="3200" b="1" dirty="0">
                <a:solidFill>
                  <a:schemeClr val="tx1"/>
                </a:solidFill>
              </a:rPr>
              <a:t>9 и 14 лет</a:t>
            </a:r>
            <a:r>
              <a:rPr lang="ru-RU" sz="3200" dirty="0">
                <a:solidFill>
                  <a:schemeClr val="tx1"/>
                </a:solidFill>
              </a:rPr>
              <a:t> заняли </a:t>
            </a:r>
            <a:r>
              <a:rPr lang="ru-RU" sz="4000" b="1" dirty="0">
                <a:solidFill>
                  <a:srgbClr val="FF0000"/>
                </a:solidFill>
              </a:rPr>
              <a:t>27-е</a:t>
            </a:r>
            <a:r>
              <a:rPr lang="ru-RU" sz="3200" b="1" dirty="0">
                <a:solidFill>
                  <a:srgbClr val="FF0000"/>
                </a:solidFill>
              </a:rPr>
              <a:t> место </a:t>
            </a:r>
            <a:r>
              <a:rPr lang="ru-RU" sz="3200" dirty="0">
                <a:solidFill>
                  <a:schemeClr val="tx1"/>
                </a:solidFill>
              </a:rPr>
              <a:t>в списке из </a:t>
            </a:r>
            <a:r>
              <a:rPr lang="ru-RU" sz="3200" b="1" dirty="0">
                <a:solidFill>
                  <a:schemeClr val="tx1"/>
                </a:solidFill>
              </a:rPr>
              <a:t>32 </a:t>
            </a:r>
            <a:r>
              <a:rPr lang="ru-RU" sz="3200" dirty="0">
                <a:solidFill>
                  <a:schemeClr val="tx1"/>
                </a:solidFill>
              </a:rPr>
              <a:t>стран.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>
                <a:solidFill>
                  <a:schemeClr val="tx1"/>
                </a:solidFill>
              </a:rPr>
              <a:t>2003 г. - 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33-е</a:t>
            </a:r>
            <a:r>
              <a:rPr lang="ru-RU" sz="3200" b="1" dirty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из </a:t>
            </a:r>
            <a:r>
              <a:rPr lang="ru-RU" sz="3200" b="1" dirty="0">
                <a:solidFill>
                  <a:schemeClr val="tx1"/>
                </a:solidFill>
              </a:rPr>
              <a:t>42</a:t>
            </a:r>
            <a:r>
              <a:rPr lang="ru-RU" sz="3200" dirty="0">
                <a:solidFill>
                  <a:schemeClr val="tx1"/>
                </a:solidFill>
              </a:rPr>
              <a:t>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>
                <a:solidFill>
                  <a:schemeClr val="tx1"/>
                </a:solidFill>
              </a:rPr>
              <a:t>2009 г.</a:t>
            </a:r>
            <a:r>
              <a:rPr lang="ru-RU" sz="3600" dirty="0">
                <a:solidFill>
                  <a:schemeClr val="tx1"/>
                </a:solidFill>
              </a:rPr>
              <a:t>-</a:t>
            </a:r>
            <a:r>
              <a:rPr lang="ru-RU" sz="3200" dirty="0">
                <a:solidFill>
                  <a:schemeClr val="tx1"/>
                </a:solidFill>
              </a:rPr>
              <a:t> на </a:t>
            </a:r>
            <a:r>
              <a:rPr lang="ru-RU" sz="4000" b="1" dirty="0">
                <a:solidFill>
                  <a:srgbClr val="FF0000"/>
                </a:solidFill>
              </a:rPr>
              <a:t>42-м месте </a:t>
            </a:r>
            <a:r>
              <a:rPr lang="ru-RU" sz="3200" dirty="0">
                <a:solidFill>
                  <a:schemeClr val="tx1"/>
                </a:solidFill>
              </a:rPr>
              <a:t>из </a:t>
            </a:r>
            <a:r>
              <a:rPr lang="ru-RU" sz="3200" dirty="0" smtClean="0">
                <a:solidFill>
                  <a:schemeClr val="tx1"/>
                </a:solidFill>
              </a:rPr>
              <a:t>   </a:t>
            </a:r>
            <a:r>
              <a:rPr lang="ru-RU" sz="3200" b="1" dirty="0" smtClean="0">
                <a:solidFill>
                  <a:schemeClr val="tx1"/>
                </a:solidFill>
              </a:rPr>
              <a:t>65 </a:t>
            </a:r>
            <a:r>
              <a:rPr lang="ru-RU" sz="3200" dirty="0">
                <a:solidFill>
                  <a:schemeClr val="tx1"/>
                </a:solidFill>
              </a:rPr>
              <a:t>стран.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574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36" t="57353" r="24991" b="16089"/>
          <a:stretch/>
        </p:blipFill>
        <p:spPr bwMode="auto">
          <a:xfrm>
            <a:off x="2267744" y="1916832"/>
            <a:ext cx="576064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155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</TotalTime>
  <Words>2929</Words>
  <Application>Microsoft Office PowerPoint</Application>
  <PresentationFormat>Экран (4:3)</PresentationFormat>
  <Paragraphs>483</Paragraphs>
  <Slides>57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57</vt:i4>
      </vt:variant>
    </vt:vector>
  </HeadingPairs>
  <TitlesOfParts>
    <vt:vector size="60" baseType="lpstr">
      <vt:lpstr>Office Theme</vt:lpstr>
      <vt:lpstr>Custom Design</vt:lpstr>
      <vt:lpstr>Тема1</vt:lpstr>
      <vt:lpstr>Презентация PowerPoint</vt:lpstr>
      <vt:lpstr> </vt:lpstr>
      <vt:lpstr>Презентация PowerPoint</vt:lpstr>
      <vt:lpstr>Презентация PowerPoint</vt:lpstr>
      <vt:lpstr> </vt:lpstr>
      <vt:lpstr> Актуальность разработки и применения  новых подходов к обучению чтению</vt:lpstr>
      <vt:lpstr>Исследования PISA</vt:lpstr>
      <vt:lpstr>Презентация PowerPoint</vt:lpstr>
      <vt:lpstr>Презентация PowerPoint</vt:lpstr>
      <vt:lpstr>Каковы причины стойкого неприятия  читательской деятельности школьников? </vt:lpstr>
      <vt:lpstr>Презентация PowerPoint</vt:lpstr>
      <vt:lpstr>Презентация PowerPoint</vt:lpstr>
      <vt:lpstr>Презентация PowerPoint</vt:lpstr>
      <vt:lpstr> Смысловое чтение – фундамент всех    обозна-  ченных  в стандарте УУД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 и понимание! 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Танюшка</cp:lastModifiedBy>
  <cp:revision>119</cp:revision>
  <dcterms:created xsi:type="dcterms:W3CDTF">2014-04-01T16:35:38Z</dcterms:created>
  <dcterms:modified xsi:type="dcterms:W3CDTF">2018-11-22T16:59:32Z</dcterms:modified>
</cp:coreProperties>
</file>