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2"/>
  </p:notesMasterIdLst>
  <p:handoutMasterIdLst>
    <p:handoutMasterId r:id="rId43"/>
  </p:handoutMasterIdLst>
  <p:sldIdLst>
    <p:sldId id="293" r:id="rId2"/>
    <p:sldId id="294" r:id="rId3"/>
    <p:sldId id="295" r:id="rId4"/>
    <p:sldId id="296" r:id="rId5"/>
    <p:sldId id="297" r:id="rId6"/>
    <p:sldId id="298" r:id="rId7"/>
    <p:sldId id="342" r:id="rId8"/>
    <p:sldId id="299" r:id="rId9"/>
    <p:sldId id="310" r:id="rId10"/>
    <p:sldId id="311" r:id="rId11"/>
    <p:sldId id="312" r:id="rId12"/>
    <p:sldId id="344" r:id="rId13"/>
    <p:sldId id="301" r:id="rId14"/>
    <p:sldId id="313" r:id="rId15"/>
    <p:sldId id="339" r:id="rId16"/>
    <p:sldId id="345" r:id="rId17"/>
    <p:sldId id="340" r:id="rId18"/>
    <p:sldId id="346" r:id="rId19"/>
    <p:sldId id="302" r:id="rId20"/>
    <p:sldId id="303" r:id="rId21"/>
    <p:sldId id="314" r:id="rId22"/>
    <p:sldId id="304" r:id="rId23"/>
    <p:sldId id="305" r:id="rId24"/>
    <p:sldId id="334" r:id="rId25"/>
    <p:sldId id="306" r:id="rId26"/>
    <p:sldId id="307" r:id="rId27"/>
    <p:sldId id="308" r:id="rId28"/>
    <p:sldId id="309" r:id="rId29"/>
    <p:sldId id="316" r:id="rId30"/>
    <p:sldId id="315" r:id="rId31"/>
    <p:sldId id="317" r:id="rId32"/>
    <p:sldId id="318" r:id="rId33"/>
    <p:sldId id="322" r:id="rId34"/>
    <p:sldId id="319" r:id="rId35"/>
    <p:sldId id="343" r:id="rId36"/>
    <p:sldId id="320" r:id="rId37"/>
    <p:sldId id="326" r:id="rId38"/>
    <p:sldId id="331" r:id="rId39"/>
    <p:sldId id="337" r:id="rId40"/>
    <p:sldId id="341" r:id="rId41"/>
  </p:sldIdLst>
  <p:sldSz cx="9906000" cy="6858000" type="A4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5943" autoAdjust="0"/>
  </p:normalViewPr>
  <p:slideViewPr>
    <p:cSldViewPr>
      <p:cViewPr>
        <p:scale>
          <a:sx n="69" d="100"/>
          <a:sy n="69" d="100"/>
        </p:scale>
        <p:origin x="-2652" y="-114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7F3ABB1-EAD9-47FE-BFC4-9BAAF8EAB73F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C62A875-6960-4386-AB79-25936E64BD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1928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4A3BDA4-6CC0-43FD-868A-B5D9318264D8}" type="datetimeFigureOut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E76A5FE-DEF2-4C65-A699-F96E336EC9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4212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7898B77-0710-44D0-AC90-584E09952DA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69DC30-EE1F-4036-B739-F79CB248862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34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52CB7B-220E-44C0-9BEC-9B73539410C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45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455F1C-CE85-4C5D-96E4-FD84B44ABAA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7D9EBE-0CC3-46BD-BC22-4F57C62CF87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2715C6-EF03-47EA-9927-D12D5C9C5B6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ECF19B-F450-4241-8DFB-3FBB1FB17BB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28F0BD-B6F0-448C-AA89-4C1B44B8038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63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51FEA8-6C62-4F58-AFD6-AC374A7EFFC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73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4745DB-3855-4242-95BF-19CD0189EAA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83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28C6C0-979A-45D6-86A2-DA46A854322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3FF62F-2F18-4AF3-A29C-410FFC5FBFA0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5970588"/>
            <a:ext cx="9906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-9525" y="6053138"/>
            <a:ext cx="2436813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2555875" y="6043613"/>
            <a:ext cx="735012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559050" y="4038600"/>
            <a:ext cx="701675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559050" y="6050037"/>
            <a:ext cx="72644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>
          <a:xfrm>
            <a:off x="82550" y="6069013"/>
            <a:ext cx="222885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F4395AC-77CA-41D4-A3B2-7F067002D807}" type="datetime1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259013" y="236538"/>
            <a:ext cx="635635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ru-RU"/>
              <a:t>Урок 2</a:t>
            </a:r>
          </a:p>
        </p:txBody>
      </p:sp>
      <p:sp>
        <p:nvSpPr>
          <p:cNvPr id="1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667750" y="228600"/>
            <a:ext cx="90805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810E98F-43A2-422F-A273-037CBF72D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032B9-D16B-4721-8C93-8EEB28862500}" type="datetime1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Урок 2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482B1-FA37-4E98-A534-97E0DB4A1D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6604000" y="0"/>
            <a:ext cx="347663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6653213" y="609600"/>
            <a:ext cx="24765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653213" y="0"/>
            <a:ext cx="24765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99300" y="609616"/>
            <a:ext cx="222885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609601"/>
            <a:ext cx="602615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7099300" y="6248400"/>
            <a:ext cx="23939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6D07AC-FD1C-49F0-9F7A-555986E739FC}" type="datetime1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95300" y="6248400"/>
            <a:ext cx="60372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Урок 2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6511132" y="134143"/>
            <a:ext cx="533400" cy="2651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F316A2-2718-4C29-8BB2-9209F8930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702" y="228600"/>
            <a:ext cx="883285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63702" y="1600200"/>
            <a:ext cx="883285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F826B-A4D3-4B1B-944C-2DC285B3473D}" type="datetime1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Урок 2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47D0E-95F2-4C88-A27C-E3CB8556B9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white">
          <a:xfrm>
            <a:off x="0" y="1524000"/>
            <a:ext cx="9906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0" y="1600200"/>
            <a:ext cx="140335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1485900" y="1600200"/>
            <a:ext cx="84201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85909" y="2743209"/>
            <a:ext cx="7716706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900" y="1600200"/>
            <a:ext cx="8255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CA7E5-8BFE-441B-9162-DD9C7F119A5E}" type="datetime1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8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40335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08A7739-E3FD-4945-B417-2A43410C3D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Урок 2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60400" y="1589567"/>
            <a:ext cx="421005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5248643" y="1589567"/>
            <a:ext cx="421005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6A7F99D-8651-414B-BCA0-B90E571716C2}" type="datetime1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6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73A92AB-4D35-421D-88BC-6E389B98A5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Урок 2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7850" y="273065"/>
            <a:ext cx="8832850" cy="86995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60400" y="2438400"/>
            <a:ext cx="421005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5200650" y="2438400"/>
            <a:ext cx="421005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60400" y="1752600"/>
            <a:ext cx="421005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5200650" y="1752600"/>
            <a:ext cx="421005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9AFB264-393A-433A-8E45-B53BC1D72E6A}" type="datetime1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53B9967-B5A9-4F2C-913F-F2ABCA3F7F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Урок 2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21419-03D0-4201-A6E0-87CD7D9C20A2}" type="datetime1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Урок 2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19E91-A267-4C23-94BF-093AC3E86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B60F8-3575-4EF3-98DA-73D33B8BFB07}" type="datetime1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Урок 2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7785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E213066-39DB-4FBB-AD0D-AF8A0323B9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400" y="273065"/>
            <a:ext cx="8750300" cy="869951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60400" y="1752600"/>
            <a:ext cx="173355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559050" y="1752600"/>
            <a:ext cx="69342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5EAC4-9559-4E2F-A7E6-6FCE9C4E82DE}" type="datetime1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Урок 2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E8F67-9547-4EB0-8FBE-E487D29A7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white">
          <a:xfrm>
            <a:off x="-9525" y="4572000"/>
            <a:ext cx="9906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-9525" y="4664075"/>
            <a:ext cx="158432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674813" y="4654550"/>
            <a:ext cx="8231187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1568450" y="0"/>
            <a:ext cx="109538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33550" y="5486400"/>
            <a:ext cx="79248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3550" y="4648200"/>
            <a:ext cx="79248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690624" y="0"/>
            <a:ext cx="8215376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11"/>
          <p:cNvSpPr>
            <a:spLocks noGrp="1"/>
          </p:cNvSpPr>
          <p:nvPr>
            <p:ph type="dt" sz="half" idx="10"/>
          </p:nvPr>
        </p:nvSpPr>
        <p:spPr>
          <a:xfrm>
            <a:off x="6769100" y="6248400"/>
            <a:ext cx="288925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B679FFA-6976-4499-9B4F-AFCB25AAE619}" type="datetime1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10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56845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5B89DA5D-7525-47FB-8352-47B763EFFB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733550" y="6248400"/>
            <a:ext cx="4953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Урок 2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660400" y="228600"/>
            <a:ext cx="88328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63575" y="1600200"/>
            <a:ext cx="88328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604000" y="6248400"/>
            <a:ext cx="288925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366E009-8A02-4BBF-8BC0-BADB26ECDA37}" type="datetime1">
              <a:rPr lang="ru-RU"/>
              <a:pPr>
                <a:defRPr/>
              </a:pPr>
              <a:t>05.02.2019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60400" y="6248400"/>
            <a:ext cx="587216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Урок 2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5075"/>
            <a:ext cx="9906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79525"/>
            <a:ext cx="57785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39763" y="1279525"/>
            <a:ext cx="9266237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7785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1F51AA-E507-4159-9411-FBEBA735A2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3" r:id="rId1"/>
    <p:sldLayoutId id="2147483799" r:id="rId2"/>
    <p:sldLayoutId id="2147483804" r:id="rId3"/>
    <p:sldLayoutId id="2147483805" r:id="rId4"/>
    <p:sldLayoutId id="2147483806" r:id="rId5"/>
    <p:sldLayoutId id="2147483800" r:id="rId6"/>
    <p:sldLayoutId id="2147483807" r:id="rId7"/>
    <p:sldLayoutId id="2147483801" r:id="rId8"/>
    <p:sldLayoutId id="2147483808" r:id="rId9"/>
    <p:sldLayoutId id="2147483802" r:id="rId10"/>
    <p:sldLayoutId id="2147483809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D2DA7A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FADA7A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&#1047;&#1072;&#1076;&#1072;&#1085;&#1080;&#1103;%20&#1082;%20&#1091;&#1088;&#1086;&#1082;&#1072;&#1084;%20&#1056;&#1077;&#1079;&#1072;&#1087;&#1082;&#1080;&#1085;&#1086;&#1081;/&#1050;%20&#1091;&#1088;&#1086;&#1082;&#1091;%202/&#1054;%20&#1090;&#1077;&#1084;&#1087;&#1077;&#1088;&#1072;&#1084;&#1077;&#1085;&#1090;&#1072;&#1093;.docx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1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hyperlink" Target="http://www.genesis-book.ru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одзаголовок 2"/>
          <p:cNvSpPr>
            <a:spLocks noGrp="1"/>
          </p:cNvSpPr>
          <p:nvPr>
            <p:ph type="body" idx="1"/>
          </p:nvPr>
        </p:nvSpPr>
        <p:spPr>
          <a:xfrm>
            <a:off x="1485900" y="2743200"/>
            <a:ext cx="7716838" cy="3471863"/>
          </a:xfrm>
        </p:spPr>
        <p:txBody>
          <a:bodyPr/>
          <a:lstStyle/>
          <a:p>
            <a:pPr eaLnBrk="1" hangingPunct="1"/>
            <a:endParaRPr lang="en-US" sz="3500" b="1" dirty="0" smtClean="0">
              <a:solidFill>
                <a:srgbClr val="FFC000"/>
              </a:solidFill>
            </a:endParaRPr>
          </a:p>
          <a:p>
            <a:pPr algn="ctr" eaLnBrk="1" hangingPunct="1"/>
            <a:r>
              <a:rPr lang="ru-RU" sz="3500" b="1" dirty="0" smtClean="0">
                <a:solidFill>
                  <a:srgbClr val="FFC000"/>
                </a:solidFill>
              </a:rPr>
              <a:t>ТЕМПЕРАМЕНТ  </a:t>
            </a:r>
            <a:r>
              <a:rPr lang="ru-RU" sz="3500" b="1" dirty="0" smtClean="0">
                <a:solidFill>
                  <a:srgbClr val="FFC000"/>
                </a:solidFill>
              </a:rPr>
              <a:t>И  ПРОФЕССИЯ.</a:t>
            </a:r>
          </a:p>
          <a:p>
            <a:pPr algn="ctr" eaLnBrk="1" hangingPunct="1"/>
            <a:r>
              <a:rPr lang="ru-RU" sz="3500" b="1" dirty="0" smtClean="0">
                <a:solidFill>
                  <a:srgbClr val="FFC000"/>
                </a:solidFill>
              </a:rPr>
              <a:t>ОПРЕДЕЛЕНИЕ  ТЕМПЕРАМЕНТА.</a:t>
            </a: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Психология и выбор профессии</a:t>
            </a:r>
          </a:p>
        </p:txBody>
      </p:sp>
      <p:sp>
        <p:nvSpPr>
          <p:cNvPr id="10244" name="Нижний колонтитул 3"/>
          <p:cNvSpPr>
            <a:spLocks noGrp="1"/>
          </p:cNvSpPr>
          <p:nvPr>
            <p:ph type="ftr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/>
              <a:t>Урок 2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848265"/>
              </p:ext>
            </p:extLst>
          </p:nvPr>
        </p:nvGraphicFramePr>
        <p:xfrm>
          <a:off x="238125" y="285750"/>
          <a:ext cx="9429815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1928826"/>
                <a:gridCol w="2071702"/>
                <a:gridCol w="2286016"/>
                <a:gridCol w="1571635"/>
              </a:tblGrid>
              <a:tr h="100013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Темперамент </a:t>
                      </a:r>
                    </a:p>
                    <a:p>
                      <a:pPr algn="ctr"/>
                      <a:r>
                        <a:rPr lang="ru-RU" dirty="0" smtClean="0"/>
                        <a:t>по Гиппократу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Похож  на киногероя из фильма </a:t>
                      </a:r>
                    </a:p>
                    <a:p>
                      <a:pPr algn="ctr"/>
                      <a:r>
                        <a:rPr lang="ru-RU" dirty="0" smtClean="0"/>
                        <a:t>«Три мушкетёра и </a:t>
                      </a:r>
                      <a:r>
                        <a:rPr lang="ru-RU" dirty="0" err="1" smtClean="0"/>
                        <a:t>д</a:t>
                      </a:r>
                      <a:r>
                        <a:rPr lang="en-US" dirty="0" smtClean="0"/>
                        <a:t>’</a:t>
                      </a:r>
                      <a:r>
                        <a:rPr lang="ru-RU" dirty="0" err="1" smtClean="0"/>
                        <a:t>Артаньян</a:t>
                      </a:r>
                      <a:r>
                        <a:rPr lang="ru-RU" dirty="0" smtClean="0"/>
                        <a:t>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Краткая </a:t>
                      </a:r>
                    </a:p>
                    <a:p>
                      <a:pPr algn="ctr"/>
                      <a:r>
                        <a:rPr lang="ru-RU" dirty="0" smtClean="0"/>
                        <a:t>характеристика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Свойства</a:t>
                      </a:r>
                    </a:p>
                    <a:p>
                      <a:pPr algn="ctr"/>
                      <a:r>
                        <a:rPr lang="ru-RU" dirty="0" smtClean="0"/>
                        <a:t>нервной системы</a:t>
                      </a:r>
                    </a:p>
                    <a:p>
                      <a:pPr algn="ctr"/>
                      <a:r>
                        <a:rPr lang="ru-RU" dirty="0" smtClean="0"/>
                        <a:t>По Павлову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Выдающиеся личности</a:t>
                      </a:r>
                      <a:endParaRPr lang="ru-RU" dirty="0"/>
                    </a:p>
                  </a:txBody>
                  <a:tcPr/>
                </a:tc>
              </a:tr>
              <a:tr h="3039109">
                <a:tc>
                  <a:txBody>
                    <a:bodyPr/>
                    <a:lstStyle/>
                    <a:p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ХОЛЕРИК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2000" b="0" dirty="0" smtClean="0"/>
                    </a:p>
                    <a:p>
                      <a:pPr algn="l"/>
                      <a:endParaRPr lang="ru-RU" sz="2000" b="0" dirty="0" smtClean="0"/>
                    </a:p>
                    <a:p>
                      <a:pPr algn="l"/>
                      <a:r>
                        <a:rPr lang="ru-RU" sz="2000" b="0" dirty="0" smtClean="0"/>
                        <a:t>Д</a:t>
                      </a:r>
                      <a:r>
                        <a:rPr lang="en-US" sz="2000" b="0" dirty="0" smtClean="0"/>
                        <a:t>’</a:t>
                      </a:r>
                      <a:r>
                        <a:rPr lang="ru-RU" sz="2000" b="0" dirty="0" smtClean="0"/>
                        <a:t>артаньян</a:t>
                      </a:r>
                      <a:endParaRPr lang="ru-RU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Очень энергичный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Вспыльчивый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Эмоциональный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Напористый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Чувствительный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Сильный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Неуравновешенный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Подвижный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baseline="0" dirty="0" smtClean="0"/>
                        <a:t>             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dirty="0" smtClean="0"/>
                        <a:t>  Пётр Первый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</a:t>
                      </a:r>
                    </a:p>
                    <a:p>
                      <a:r>
                        <a:rPr lang="ru-RU" dirty="0" smtClean="0"/>
                        <a:t>    Пушкин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Суворов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456" name="Picture 4" descr="C:\Documents and Settings\Oxana.HOME-26D7B77438\Рабочий стол\пет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3438" y="1785938"/>
            <a:ext cx="871537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7" name="Picture 5" descr="C:\Documents and Settings\Oxana.HOME-26D7B77438\Рабочий стол\пушки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0" y="3357563"/>
            <a:ext cx="962025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8" name="Picture 6" descr="C:\Documents and Settings\Oxana.HOME-26D7B77438\Рабочий стол\сув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0" y="4929188"/>
            <a:ext cx="904875" cy="117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38125" y="6143625"/>
            <a:ext cx="5715000" cy="36988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Кому   из  ваших  знакомых  соответствует  этот  образ?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3513103"/>
            <a:ext cx="3490739" cy="2630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/>
              <a:t>Урок 2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053057"/>
              </p:ext>
            </p:extLst>
          </p:nvPr>
        </p:nvGraphicFramePr>
        <p:xfrm>
          <a:off x="238125" y="285750"/>
          <a:ext cx="9429815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  <a:gridCol w="1857388"/>
                <a:gridCol w="2071702"/>
                <a:gridCol w="2286016"/>
                <a:gridCol w="1571635"/>
              </a:tblGrid>
              <a:tr h="100013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Темперамент </a:t>
                      </a:r>
                    </a:p>
                    <a:p>
                      <a:pPr algn="ctr"/>
                      <a:r>
                        <a:rPr lang="ru-RU" dirty="0" smtClean="0"/>
                        <a:t>по Гиппократу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Похож на киногероя из фильма </a:t>
                      </a:r>
                    </a:p>
                    <a:p>
                      <a:pPr algn="ctr"/>
                      <a:r>
                        <a:rPr lang="ru-RU" dirty="0" smtClean="0"/>
                        <a:t>«Три мушкетёра и </a:t>
                      </a:r>
                      <a:r>
                        <a:rPr lang="ru-RU" dirty="0" err="1" smtClean="0"/>
                        <a:t>д</a:t>
                      </a:r>
                      <a:r>
                        <a:rPr lang="en-US" dirty="0" smtClean="0"/>
                        <a:t>’</a:t>
                      </a:r>
                      <a:r>
                        <a:rPr lang="ru-RU" dirty="0" err="1" smtClean="0"/>
                        <a:t>Артаньян</a:t>
                      </a:r>
                      <a:r>
                        <a:rPr lang="ru-RU" dirty="0" smtClean="0"/>
                        <a:t>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Краткая </a:t>
                      </a:r>
                    </a:p>
                    <a:p>
                      <a:pPr algn="ctr"/>
                      <a:r>
                        <a:rPr lang="ru-RU" dirty="0" smtClean="0"/>
                        <a:t>характеристика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Свойства</a:t>
                      </a:r>
                    </a:p>
                    <a:p>
                      <a:pPr algn="ctr"/>
                      <a:r>
                        <a:rPr lang="ru-RU" dirty="0" smtClean="0"/>
                        <a:t>нервной системы</a:t>
                      </a:r>
                    </a:p>
                    <a:p>
                      <a:pPr algn="ctr"/>
                      <a:r>
                        <a:rPr lang="ru-RU" dirty="0" smtClean="0"/>
                        <a:t>По Павлову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Выдающиеся личности</a:t>
                      </a:r>
                      <a:endParaRPr lang="ru-RU" dirty="0"/>
                    </a:p>
                  </a:txBody>
                  <a:tcPr/>
                </a:tc>
              </a:tr>
              <a:tr h="3039109">
                <a:tc>
                  <a:txBody>
                    <a:bodyPr/>
                    <a:lstStyle/>
                    <a:p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МЕЛАНХОЛИК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2000" b="0" dirty="0" smtClean="0"/>
                    </a:p>
                    <a:p>
                      <a:pPr algn="l"/>
                      <a:endParaRPr lang="ru-RU" sz="2000" b="0" dirty="0" smtClean="0"/>
                    </a:p>
                    <a:p>
                      <a:pPr algn="l"/>
                      <a:endParaRPr lang="ru-RU" sz="2000" b="0" dirty="0" smtClean="0"/>
                    </a:p>
                    <a:p>
                      <a:pPr algn="l"/>
                      <a:r>
                        <a:rPr lang="ru-RU" sz="2000" b="0" dirty="0" err="1" smtClean="0"/>
                        <a:t>Арамис</a:t>
                      </a:r>
                      <a:endParaRPr lang="ru-RU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Замкнутый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Ранимый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Сдержанный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Задумчивый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Грустный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Слабый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Неуравновешенный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Сдержанный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baseline="0" dirty="0" smtClean="0"/>
                        <a:t>             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dirty="0" smtClean="0"/>
                        <a:t>  Лермонтов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</a:t>
                      </a:r>
                    </a:p>
                    <a:p>
                      <a:r>
                        <a:rPr lang="ru-RU" dirty="0" smtClean="0"/>
                        <a:t>       Блок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  Гоголь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9479" name="Picture 2" descr="C:\Documents and Settings\Oxana.HOME-26D7B77438\Рабочий стол\лер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3438" y="1785938"/>
            <a:ext cx="798512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0" name="Picture 3" descr="C:\Documents and Settings\Oxana.HOME-26D7B77438\Рабочий стол\бло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0" y="3286125"/>
            <a:ext cx="85725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81" name="Picture 4" descr="C:\Documents and Settings\Oxana.HOME-26D7B77438\Рабочий стол\гогол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0" y="4857750"/>
            <a:ext cx="908050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38125" y="6143625"/>
            <a:ext cx="5715000" cy="36988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Кому   из  ваших  знакомых  соответствует  этот  образ?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46" y="3501008"/>
            <a:ext cx="3476923" cy="2607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Урок 2</a:t>
            </a:r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96" y="26622"/>
            <a:ext cx="9108504" cy="6831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711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/>
              <a:t>Урок 2</a:t>
            </a:r>
          </a:p>
        </p:txBody>
      </p:sp>
      <p:pic>
        <p:nvPicPr>
          <p:cNvPr id="21507" name="Picture 2" descr="C:\Documents and Settings\Oxana.HOME-26D7B77438\Рабочий стол\схема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075" y="214313"/>
            <a:ext cx="9720263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75" y="0"/>
            <a:ext cx="9242425" cy="1219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Задание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FFC000"/>
                </a:solidFill>
              </a:rPr>
              <a:t>Определение темперамента </a:t>
            </a:r>
            <a:r>
              <a:rPr lang="ru-RU" sz="1600" dirty="0" smtClean="0">
                <a:solidFill>
                  <a:srgbClr val="FFC000"/>
                </a:solidFill>
              </a:rPr>
              <a:t>(модификация Личностного опросника </a:t>
            </a:r>
            <a:r>
              <a:rPr lang="ru-RU" sz="1600" dirty="0" err="1" smtClean="0">
                <a:solidFill>
                  <a:srgbClr val="FFC000"/>
                </a:solidFill>
              </a:rPr>
              <a:t>Г.Айзенка</a:t>
            </a:r>
            <a:r>
              <a:rPr lang="ru-RU" sz="1600" dirty="0" smtClean="0">
                <a:solidFill>
                  <a:srgbClr val="FFC000"/>
                </a:solidFill>
              </a:rPr>
              <a:t>)</a:t>
            </a:r>
            <a:endParaRPr lang="ru-RU" sz="2700" b="1" dirty="0">
              <a:solidFill>
                <a:srgbClr val="FFC000"/>
              </a:solidFill>
            </a:endParaRPr>
          </a:p>
        </p:txBody>
      </p:sp>
      <p:sp>
        <p:nvSpPr>
          <p:cNvPr id="22531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80974" y="1857364"/>
            <a:ext cx="9072621" cy="4643470"/>
          </a:xfrm>
        </p:spPr>
        <p:txBody>
          <a:bodyPr>
            <a:normAutofit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600" dirty="0" smtClean="0"/>
              <a:t>Вам будет зачитан ряд утверждений, касающихся ваших чувств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600" dirty="0" smtClean="0"/>
              <a:t>   и реакций в различных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600" dirty="0" smtClean="0"/>
              <a:t>   ситуациях.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3600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600" dirty="0" smtClean="0"/>
              <a:t>Если вы согласны с утверждением, поставьте в бланке рядом с его номером «+», если нет «-»</a:t>
            </a:r>
            <a:endParaRPr lang="ru-RU" sz="3600" b="1" dirty="0">
              <a:ln w="9000" cmpd="sng">
                <a:solidFill>
                  <a:srgbClr val="FFFF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pic>
        <p:nvPicPr>
          <p:cNvPr id="22533" name="Picture 1" descr="C:\Documents and Settings\Oxana.HOME-26D7B77438\Рабочий стол\Рег.бланк к опр.Айзен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0313" y="2643188"/>
            <a:ext cx="297656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sp>
        <p:nvSpPr>
          <p:cNvPr id="23555" name="TextBox 6"/>
          <p:cNvSpPr txBox="1">
            <a:spLocks noChangeArrowheads="1"/>
          </p:cNvSpPr>
          <p:nvPr/>
        </p:nvSpPr>
        <p:spPr bwMode="auto">
          <a:xfrm>
            <a:off x="344488" y="260350"/>
            <a:ext cx="9361487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Calibri" pitchFamily="34" charset="0"/>
              </a:rPr>
              <a:t>1.   Я  часто испытываю потребность в новых впечатлениях. </a:t>
            </a:r>
          </a:p>
          <a:p>
            <a:r>
              <a:rPr lang="ru-RU" sz="2800" dirty="0">
                <a:latin typeface="Calibri" pitchFamily="34" charset="0"/>
              </a:rPr>
              <a:t>2.   Мне бывает трудно отказаться от своих планов.</a:t>
            </a:r>
          </a:p>
          <a:p>
            <a:r>
              <a:rPr lang="ru-RU" sz="2800" dirty="0">
                <a:latin typeface="Calibri" pitchFamily="34" charset="0"/>
              </a:rPr>
              <a:t>3.   Обычно я действую и говорю быстро, долго не раздумывая.</a:t>
            </a:r>
          </a:p>
          <a:p>
            <a:r>
              <a:rPr lang="ru-RU" sz="2800" dirty="0">
                <a:latin typeface="Calibri" pitchFamily="34" charset="0"/>
              </a:rPr>
              <a:t>4.   Иногда я чувствую себя несчастным без всякой причины.</a:t>
            </a:r>
          </a:p>
          <a:p>
            <a:r>
              <a:rPr lang="ru-RU" sz="2800" dirty="0">
                <a:latin typeface="Calibri" pitchFamily="34" charset="0"/>
              </a:rPr>
              <a:t>5</a:t>
            </a:r>
            <a:r>
              <a:rPr lang="ru-RU" sz="2800" b="1" dirty="0">
                <a:latin typeface="Calibri" pitchFamily="34" charset="0"/>
              </a:rPr>
              <a:t>.   На спор я могу  совершить необычный поступок.</a:t>
            </a:r>
            <a:endParaRPr lang="ru-RU" sz="2800" dirty="0">
              <a:latin typeface="Calibri" pitchFamily="34" charset="0"/>
            </a:endParaRPr>
          </a:p>
          <a:p>
            <a:r>
              <a:rPr lang="ru-RU" sz="2800" dirty="0">
                <a:latin typeface="Calibri" pitchFamily="34" charset="0"/>
              </a:rPr>
              <a:t>6.   Иногда я нарушаю свои обещания. </a:t>
            </a:r>
          </a:p>
          <a:p>
            <a:r>
              <a:rPr lang="ru-RU" sz="2800" dirty="0">
                <a:latin typeface="Calibri" pitchFamily="34" charset="0"/>
              </a:rPr>
              <a:t>7.   У меня часто  меняется настроение.</a:t>
            </a:r>
          </a:p>
          <a:p>
            <a:r>
              <a:rPr lang="ru-RU" sz="2800" dirty="0">
                <a:latin typeface="Calibri" pitchFamily="34" charset="0"/>
              </a:rPr>
              <a:t>8.   Мне нравятся азартные игры. </a:t>
            </a:r>
          </a:p>
          <a:p>
            <a:r>
              <a:rPr lang="ru-RU" sz="2800" dirty="0">
                <a:latin typeface="Calibri" pitchFamily="34" charset="0"/>
              </a:rPr>
              <a:t>9.   У меня бывает учащенное  сердцебиение.</a:t>
            </a:r>
          </a:p>
          <a:p>
            <a:r>
              <a:rPr lang="ru-RU" sz="2800" dirty="0">
                <a:latin typeface="Calibri" pitchFamily="34" charset="0"/>
              </a:rPr>
              <a:t>10.  </a:t>
            </a:r>
            <a:r>
              <a:rPr lang="ru-RU" sz="2800" b="1" dirty="0">
                <a:latin typeface="Calibri" pitchFamily="34" charset="0"/>
              </a:rPr>
              <a:t>Я часто переживаю из-за того, что сказал или сделал что-то не так.</a:t>
            </a:r>
            <a:r>
              <a:rPr lang="ru-RU" sz="2800" dirty="0">
                <a:latin typeface="Calibri" pitchFamily="34" charset="0"/>
              </a:rPr>
              <a:t> </a:t>
            </a:r>
          </a:p>
          <a:p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500042"/>
            <a:ext cx="9906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alibri" pitchFamily="34" charset="0"/>
              </a:rPr>
              <a:t>11.  Мне нравится работа, которая требует быстроты.</a:t>
            </a:r>
          </a:p>
          <a:p>
            <a:r>
              <a:rPr lang="ru-RU" sz="2800" dirty="0" smtClean="0">
                <a:latin typeface="Calibri" pitchFamily="34" charset="0"/>
              </a:rPr>
              <a:t>12.  Мне приходилось плохо отзываться о своих знакомых. </a:t>
            </a:r>
          </a:p>
          <a:p>
            <a:r>
              <a:rPr lang="ru-RU" sz="2800" dirty="0" smtClean="0">
                <a:latin typeface="Calibri" pitchFamily="34" charset="0"/>
              </a:rPr>
              <a:t>13.  Меня  легко обидеть.</a:t>
            </a:r>
          </a:p>
          <a:p>
            <a:r>
              <a:rPr lang="ru-RU" sz="2800" dirty="0" smtClean="0">
                <a:latin typeface="Calibri" pitchFamily="34" charset="0"/>
              </a:rPr>
              <a:t>14.  Лучше иметь много приятелей, чем мало друзей.</a:t>
            </a:r>
          </a:p>
          <a:p>
            <a:r>
              <a:rPr lang="ru-RU" sz="2800" dirty="0" smtClean="0">
                <a:latin typeface="Calibri" pitchFamily="34" charset="0"/>
              </a:rPr>
              <a:t>15.  </a:t>
            </a:r>
            <a:r>
              <a:rPr lang="ru-RU" sz="2800" b="1" dirty="0" smtClean="0">
                <a:latin typeface="Calibri" pitchFamily="34" charset="0"/>
              </a:rPr>
              <a:t>Временами меня переполняет энергии, а иногда все валится из рук.</a:t>
            </a:r>
            <a:endParaRPr lang="ru-RU" sz="2800" dirty="0" smtClean="0">
              <a:latin typeface="Calibri" pitchFamily="34" charset="0"/>
            </a:endParaRPr>
          </a:p>
          <a:p>
            <a:r>
              <a:rPr lang="ru-RU" sz="2800" dirty="0" smtClean="0">
                <a:latin typeface="Calibri" pitchFamily="34" charset="0"/>
              </a:rPr>
              <a:t>16.  Мне  приятнее  находится в компании, чем  быть одному. </a:t>
            </a:r>
          </a:p>
          <a:p>
            <a:r>
              <a:rPr lang="ru-RU" sz="2800" dirty="0" smtClean="0">
                <a:latin typeface="Calibri" pitchFamily="34" charset="0"/>
              </a:rPr>
              <a:t>17.  Я долго переживаю неудачу.</a:t>
            </a:r>
          </a:p>
          <a:p>
            <a:r>
              <a:rPr lang="ru-RU" sz="2800" dirty="0" smtClean="0">
                <a:latin typeface="Calibri" pitchFamily="34" charset="0"/>
              </a:rPr>
              <a:t>18.  У меня бывают  мысли, которые хотелось бы скрыть от других. </a:t>
            </a:r>
          </a:p>
          <a:p>
            <a:r>
              <a:rPr lang="ru-RU" sz="2800" dirty="0" smtClean="0">
                <a:latin typeface="Calibri" pitchFamily="34" charset="0"/>
              </a:rPr>
              <a:t>19.  Я могу  дать волю своим чувствам и от души повеселиться в компании.</a:t>
            </a:r>
          </a:p>
          <a:p>
            <a:r>
              <a:rPr lang="ru-RU" sz="2800" dirty="0" smtClean="0">
                <a:latin typeface="Calibri" pitchFamily="34" charset="0"/>
              </a:rPr>
              <a:t>20.  </a:t>
            </a:r>
            <a:r>
              <a:rPr lang="ru-RU" sz="2800" b="1" dirty="0" smtClean="0">
                <a:latin typeface="Calibri" pitchFamily="34" charset="0"/>
              </a:rPr>
              <a:t>Мои нервы часто  натянуты до предела.</a:t>
            </a:r>
            <a:endParaRPr lang="ru-RU" sz="2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Нижний колонтитул 1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273050" y="260350"/>
            <a:ext cx="963295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>
                <a:latin typeface="Calibri" pitchFamily="34" charset="0"/>
              </a:rPr>
              <a:t>21.  Думаю, что меня считают веселым  человеком.</a:t>
            </a:r>
          </a:p>
          <a:p>
            <a:r>
              <a:rPr lang="ru-RU" sz="2800" dirty="0">
                <a:latin typeface="Calibri" pitchFamily="34" charset="0"/>
              </a:rPr>
              <a:t>22.  Я часто жалею о сказанных или несказанных вовремя словах.</a:t>
            </a:r>
          </a:p>
          <a:p>
            <a:r>
              <a:rPr lang="ru-RU" sz="2800" dirty="0">
                <a:latin typeface="Calibri" pitchFamily="34" charset="0"/>
              </a:rPr>
              <a:t>23.  На грубость я отвечаю грубостью.</a:t>
            </a:r>
          </a:p>
          <a:p>
            <a:r>
              <a:rPr lang="ru-RU" sz="2800" dirty="0">
                <a:latin typeface="Calibri" pitchFamily="34" charset="0"/>
              </a:rPr>
              <a:t>24.  Я могу опоздать.</a:t>
            </a:r>
          </a:p>
          <a:p>
            <a:r>
              <a:rPr lang="ru-RU" sz="2800" dirty="0">
                <a:latin typeface="Calibri" pitchFamily="34" charset="0"/>
              </a:rPr>
              <a:t>25</a:t>
            </a:r>
            <a:r>
              <a:rPr lang="ru-RU" sz="2800" b="1" dirty="0">
                <a:latin typeface="Calibri" pitchFamily="34" charset="0"/>
              </a:rPr>
              <a:t>.  Обычно мне легко и приятно в шумной  компании.</a:t>
            </a:r>
            <a:endParaRPr lang="ru-RU" sz="2800" dirty="0">
              <a:latin typeface="Calibri" pitchFamily="34" charset="0"/>
            </a:endParaRPr>
          </a:p>
          <a:p>
            <a:r>
              <a:rPr lang="ru-RU" sz="2800" dirty="0">
                <a:latin typeface="Calibri" pitchFamily="34" charset="0"/>
              </a:rPr>
              <a:t>26.  Иногда  мне мешают уснуть разные мысли.</a:t>
            </a:r>
          </a:p>
          <a:p>
            <a:r>
              <a:rPr lang="ru-RU" sz="2800" dirty="0">
                <a:latin typeface="Calibri" pitchFamily="34" charset="0"/>
              </a:rPr>
              <a:t>27.  Мне проще спросить о чем-то у других, чем прочитать самому. </a:t>
            </a:r>
          </a:p>
          <a:p>
            <a:r>
              <a:rPr lang="ru-RU" sz="2800" dirty="0">
                <a:latin typeface="Calibri" pitchFamily="34" charset="0"/>
              </a:rPr>
              <a:t>28.  Я часто испытываю чувство вины.</a:t>
            </a:r>
          </a:p>
          <a:p>
            <a:r>
              <a:rPr lang="ru-RU" sz="2800" dirty="0">
                <a:latin typeface="Calibri" pitchFamily="34" charset="0"/>
              </a:rPr>
              <a:t>29.  Мне нравится быть в центре внимания. </a:t>
            </a:r>
          </a:p>
          <a:p>
            <a:r>
              <a:rPr lang="ru-RU" sz="2800" dirty="0">
                <a:latin typeface="Calibri" pitchFamily="34" charset="0"/>
              </a:rPr>
              <a:t>30.  </a:t>
            </a:r>
            <a:r>
              <a:rPr lang="ru-RU" sz="2800" b="1" dirty="0">
                <a:latin typeface="Calibri" pitchFamily="34" charset="0"/>
              </a:rPr>
              <a:t>Иногда я говорю о вещах, в которых не разбираюсь.</a:t>
            </a:r>
            <a:endParaRPr lang="ru-RU" sz="2800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500042"/>
            <a:ext cx="959647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alibri" pitchFamily="34" charset="0"/>
              </a:rPr>
              <a:t>31.  Мне часто  снятся кошмары.</a:t>
            </a:r>
          </a:p>
          <a:p>
            <a:r>
              <a:rPr lang="ru-RU" sz="2800" dirty="0" smtClean="0">
                <a:latin typeface="Calibri" pitchFamily="34" charset="0"/>
              </a:rPr>
              <a:t>32.  Мне легко  общаться  с незнакомым человеком.</a:t>
            </a:r>
          </a:p>
          <a:p>
            <a:r>
              <a:rPr lang="ru-RU" sz="2800" dirty="0" smtClean="0">
                <a:latin typeface="Calibri" pitchFamily="34" charset="0"/>
              </a:rPr>
              <a:t>33.  Иногда мне кажется, что я  чем-то хуже других.</a:t>
            </a:r>
          </a:p>
          <a:p>
            <a:r>
              <a:rPr lang="ru-RU" sz="2800" dirty="0" smtClean="0">
                <a:latin typeface="Calibri" pitchFamily="34" charset="0"/>
              </a:rPr>
              <a:t>34.  Думаю, что я – уверенный  в себе человек.</a:t>
            </a:r>
          </a:p>
          <a:p>
            <a:r>
              <a:rPr lang="ru-RU" sz="2800" dirty="0" smtClean="0">
                <a:latin typeface="Calibri" pitchFamily="34" charset="0"/>
              </a:rPr>
              <a:t>35.  </a:t>
            </a:r>
            <a:r>
              <a:rPr lang="ru-RU" sz="2800" b="1" dirty="0" smtClean="0">
                <a:latin typeface="Calibri" pitchFamily="34" charset="0"/>
              </a:rPr>
              <a:t>Меня задевает критика.</a:t>
            </a:r>
            <a:endParaRPr lang="ru-RU" sz="2800" dirty="0" smtClean="0">
              <a:latin typeface="Calibri" pitchFamily="34" charset="0"/>
            </a:endParaRPr>
          </a:p>
          <a:p>
            <a:r>
              <a:rPr lang="ru-RU" sz="2800" dirty="0" smtClean="0">
                <a:latin typeface="Calibri" pitchFamily="34" charset="0"/>
              </a:rPr>
              <a:t>36.  У меня есть кое-какие вредные привычки.</a:t>
            </a:r>
          </a:p>
          <a:p>
            <a:r>
              <a:rPr lang="ru-RU" sz="2800" dirty="0" smtClean="0">
                <a:latin typeface="Calibri" pitchFamily="34" charset="0"/>
              </a:rPr>
              <a:t>37.  Я могу внести оживление в скучную компанию.</a:t>
            </a:r>
          </a:p>
          <a:p>
            <a:r>
              <a:rPr lang="ru-RU" sz="2800" dirty="0" smtClean="0">
                <a:latin typeface="Calibri" pitchFamily="34" charset="0"/>
              </a:rPr>
              <a:t>38.  Я беспокоюсь о своем здоровье.</a:t>
            </a:r>
          </a:p>
          <a:p>
            <a:r>
              <a:rPr lang="ru-RU" sz="2800" dirty="0" smtClean="0">
                <a:latin typeface="Calibri" pitchFamily="34" charset="0"/>
              </a:rPr>
              <a:t>39.  Я люблю подшучивать над другими.</a:t>
            </a:r>
          </a:p>
          <a:p>
            <a:r>
              <a:rPr lang="ru-RU" sz="2800" dirty="0" smtClean="0">
                <a:latin typeface="Calibri" pitchFamily="34" charset="0"/>
              </a:rPr>
              <a:t>40.  Мне трудно ответить «нет», когда меня о чем-то просят.</a:t>
            </a:r>
            <a:endParaRPr lang="ru-RU" sz="2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9575" y="0"/>
            <a:ext cx="9496425" cy="12763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Обработка и интерпретация результатов</a:t>
            </a:r>
            <a:endParaRPr lang="ru-RU" dirty="0"/>
          </a:p>
        </p:txBody>
      </p:sp>
      <p:sp>
        <p:nvSpPr>
          <p:cNvPr id="25603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663575" y="1600200"/>
            <a:ext cx="8832850" cy="4900613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 smtClean="0">
                <a:solidFill>
                  <a:srgbClr val="92D050"/>
                </a:solidFill>
              </a:rPr>
              <a:t>1. Шкала Достоверности (Д ≤ 3)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b="1" dirty="0" smtClean="0">
                <a:solidFill>
                  <a:schemeClr val="tx1">
                    <a:lumMod val="85000"/>
                  </a:schemeClr>
                </a:solidFill>
              </a:rPr>
              <a:t>Посчитайте ОТРИЦАТЕЛЬНЫЕ ответы на вопросы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 smtClean="0">
                <a:solidFill>
                  <a:schemeClr val="tx1">
                    <a:lumMod val="85000"/>
                  </a:schemeClr>
                </a:solidFill>
              </a:rPr>
              <a:t>    6, 12, 18, 24, 30, 36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b="1" dirty="0" smtClean="0">
                <a:solidFill>
                  <a:schemeClr val="tx1">
                    <a:lumMod val="85000"/>
                  </a:schemeClr>
                </a:solidFill>
              </a:rPr>
              <a:t>Каждый ответ = 1 баллу.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b="1" dirty="0" smtClean="0">
                <a:solidFill>
                  <a:schemeClr val="tx1">
                    <a:lumMod val="85000"/>
                  </a:schemeClr>
                </a:solidFill>
              </a:rPr>
              <a:t>Чем меньше баллов  -  тем выше достоверность результатов теста.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b="1" dirty="0" smtClean="0">
                <a:solidFill>
                  <a:schemeClr val="tx1">
                    <a:lumMod val="85000"/>
                  </a:schemeClr>
                </a:solidFill>
              </a:rPr>
              <a:t>Если вы набрали </a:t>
            </a:r>
            <a:r>
              <a:rPr lang="ru-RU" b="1" u="sng" dirty="0" smtClean="0">
                <a:solidFill>
                  <a:schemeClr val="tx1">
                    <a:lumMod val="85000"/>
                  </a:schemeClr>
                </a:solidFill>
              </a:rPr>
              <a:t>больше 3-х </a:t>
            </a:r>
            <a:r>
              <a:rPr lang="ru-RU" b="1" dirty="0" smtClean="0">
                <a:solidFill>
                  <a:schemeClr val="tx1">
                    <a:lumMod val="85000"/>
                  </a:schemeClr>
                </a:solidFill>
              </a:rPr>
              <a:t>баллов – возможно, вы стремились давать «хорошие» ответы. </a:t>
            </a:r>
            <a:r>
              <a:rPr lang="ru-RU" b="1" u="sng" dirty="0" smtClean="0">
                <a:solidFill>
                  <a:schemeClr val="tx1">
                    <a:lumMod val="85000"/>
                  </a:schemeClr>
                </a:solidFill>
              </a:rPr>
              <a:t>Результаты теста недостоверны</a:t>
            </a:r>
            <a:r>
              <a:rPr lang="ru-RU" b="1" dirty="0" smtClean="0">
                <a:solidFill>
                  <a:schemeClr val="tx1">
                    <a:lumMod val="85000"/>
                  </a:schemeClr>
                </a:solidFill>
              </a:rPr>
              <a:t>. </a:t>
            </a:r>
            <a:endParaRPr lang="ru-RU" b="1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940050" y="357188"/>
            <a:ext cx="6635750" cy="52959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В БУДНИЧНЫХ РАДОСТЯХ И ГОРЕСТЯХ ЖИЗНИ НУЖНО БЫТЬ </a:t>
            </a:r>
            <a:r>
              <a:rPr lang="ru-RU" sz="3200" b="1" u="sng" dirty="0" smtClean="0"/>
              <a:t>САНГВИНИКОМ</a:t>
            </a:r>
            <a:r>
              <a:rPr lang="ru-RU" sz="3200" dirty="0" smtClean="0"/>
              <a:t>, </a:t>
            </a:r>
            <a:br>
              <a:rPr lang="ru-RU" sz="3200" dirty="0" smtClean="0"/>
            </a:br>
            <a:r>
              <a:rPr lang="ru-RU" sz="3200" dirty="0" smtClean="0">
                <a:solidFill>
                  <a:srgbClr val="FFFF00"/>
                </a:solidFill>
              </a:rPr>
              <a:t>В ВАЖНЫХ СОБЫТИЯХ ЖИЗНИ – </a:t>
            </a:r>
            <a:r>
              <a:rPr lang="ru-RU" sz="3200" b="1" u="sng" dirty="0" smtClean="0">
                <a:solidFill>
                  <a:srgbClr val="FFFF00"/>
                </a:solidFill>
              </a:rPr>
              <a:t>МЕЛАНХОЛИКОМ</a:t>
            </a:r>
            <a:r>
              <a:rPr lang="ru-RU" sz="3200" dirty="0" smtClean="0">
                <a:solidFill>
                  <a:srgbClr val="FFFF00"/>
                </a:solidFill>
              </a:rPr>
              <a:t>,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>
                <a:solidFill>
                  <a:srgbClr val="C00000"/>
                </a:solidFill>
              </a:rPr>
              <a:t>ОТНОСИТЕЛЬНО ВЛЕЧЕНИЙ, ГЛУБОКО ЗАТРАГИВАЮЩИХ НАШИ ИНТЕРЕСЫ, - </a:t>
            </a:r>
            <a:r>
              <a:rPr lang="ru-RU" sz="3200" b="1" u="sng" dirty="0" smtClean="0">
                <a:solidFill>
                  <a:srgbClr val="C00000"/>
                </a:solidFill>
              </a:rPr>
              <a:t>ХОЛЕРИКОМ</a:t>
            </a:r>
            <a:r>
              <a:rPr lang="ru-RU" sz="3200" dirty="0" smtClean="0">
                <a:solidFill>
                  <a:srgbClr val="C00000"/>
                </a:solidFill>
              </a:rPr>
              <a:t>,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>
                <a:solidFill>
                  <a:srgbClr val="92D050"/>
                </a:solidFill>
              </a:rPr>
              <a:t>И, НАКОНЕЦ, В ИСПОЛНЕНИИ РЕШЕНИЯ – </a:t>
            </a:r>
            <a:r>
              <a:rPr lang="ru-RU" sz="3200" b="1" dirty="0" smtClean="0">
                <a:solidFill>
                  <a:srgbClr val="92D050"/>
                </a:solidFill>
              </a:rPr>
              <a:t>ФЛЕГМАТИКОМ.</a:t>
            </a:r>
            <a:endParaRPr lang="ru-RU" sz="3200" b="1" dirty="0">
              <a:solidFill>
                <a:srgbClr val="92D05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559050" y="6049963"/>
            <a:ext cx="7264400" cy="685800"/>
          </a:xfrm>
        </p:spPr>
        <p:txBody>
          <a:bodyPr>
            <a:normAutofit fontScale="70000" lnSpcReduction="20000"/>
          </a:bodyPr>
          <a:lstStyle/>
          <a:p>
            <a:pPr algn="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100" b="1" dirty="0" smtClean="0"/>
              <a:t>Вильгельм ВУНДТ, </a:t>
            </a:r>
          </a:p>
          <a:p>
            <a:pPr algn="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немецкий психолог, физиолог и философ</a:t>
            </a:r>
            <a:endParaRPr lang="ru-RU" dirty="0"/>
          </a:p>
        </p:txBody>
      </p:sp>
      <p:sp>
        <p:nvSpPr>
          <p:cNvPr id="11268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pic>
        <p:nvPicPr>
          <p:cNvPr id="11269" name="Picture 3" descr="C:\Documents and Settings\Oxana.HOME-26D7B77438\Рабочий стол\1332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438" y="1500188"/>
            <a:ext cx="2293937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09563" y="1600200"/>
            <a:ext cx="9186862" cy="4495800"/>
          </a:xfrm>
        </p:spPr>
        <p:txBody>
          <a:bodyPr>
            <a:normAutofit fontScale="925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 smtClean="0">
                <a:solidFill>
                  <a:srgbClr val="92D050"/>
                </a:solidFill>
              </a:rPr>
              <a:t>2. Шкала «Интроверсия-Экстраверсия»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400" dirty="0" smtClean="0"/>
              <a:t>(ориентация на внутренний мир или внешние обстоятельства)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400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200" dirty="0" smtClean="0"/>
              <a:t>Посчитайте (зачеркните синей ручкой) количество ПОЛОЖИТЕЛЬНЫХ ответов на вопросы: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800" dirty="0" smtClean="0"/>
              <a:t>    1, 3, 5, 8, 11, 14, 16, 19, 21, 23, 25, 27, 29, 32, 34, 37, 39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800" dirty="0" smtClean="0"/>
              <a:t>    (горизонтальная ось на рисунке 1, стр.9)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800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2800" dirty="0" smtClean="0"/>
              <a:t> Запишите число на полях тетради.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09563" y="1600200"/>
            <a:ext cx="9186862" cy="4495800"/>
          </a:xfrm>
        </p:spPr>
        <p:txBody>
          <a:bodyPr>
            <a:normAutofit fontScale="925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 smtClean="0">
                <a:solidFill>
                  <a:srgbClr val="92D050"/>
                </a:solidFill>
              </a:rPr>
              <a:t>2. Шкала «Стабильность-Чувствительность»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400" dirty="0" smtClean="0"/>
              <a:t>(ориентация на внутренний мир или внешние обстоятельства)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400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200" dirty="0" smtClean="0"/>
              <a:t>Посчитайте (зачеркните красной ручкой) количество ПОЛОЖИТЕЛЬНЫХ ответов на вопросы: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800" dirty="0" smtClean="0"/>
              <a:t>    2, 4, 7, 9, 10, 13, 15, 17, 20, 22, 26, 28, 31, 33, 35, 38, 40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800" dirty="0" smtClean="0"/>
              <a:t>    (вертикальная ось на рисунке 1, стр.9)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2800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2800" dirty="0" smtClean="0"/>
              <a:t> Запишите число на полях тетради.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663575" y="228600"/>
            <a:ext cx="8832850" cy="990600"/>
          </a:xfrm>
        </p:spPr>
        <p:txBody>
          <a:bodyPr/>
          <a:lstStyle/>
          <a:p>
            <a:pPr eaLnBrk="1" hangingPunct="1"/>
            <a:r>
              <a:rPr lang="ru-RU" smtClean="0"/>
              <a:t>Рисунок 1, стр.9</a:t>
            </a:r>
          </a:p>
        </p:txBody>
      </p:sp>
      <p:sp>
        <p:nvSpPr>
          <p:cNvPr id="28675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sp>
        <p:nvSpPr>
          <p:cNvPr id="28676" name="Содержимое 3"/>
          <p:cNvSpPr>
            <a:spLocks noGrp="1"/>
          </p:cNvSpPr>
          <p:nvPr>
            <p:ph sz="quarter" idx="1"/>
          </p:nvPr>
        </p:nvSpPr>
        <p:spPr>
          <a:xfrm>
            <a:off x="663575" y="1600200"/>
            <a:ext cx="8832850" cy="4495800"/>
          </a:xfrm>
        </p:spPr>
        <p:txBody>
          <a:bodyPr/>
          <a:lstStyle/>
          <a:p>
            <a:pPr eaLnBrk="1" hangingPunct="1"/>
            <a:r>
              <a:rPr lang="ru-RU" smtClean="0"/>
              <a:t>Мы определили два параметра – экстраверсию и стабильность. Их соотношение поможет понять рисунок 1 на стр.9  в ваших тетрадях.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/>
            <a:r>
              <a:rPr lang="ru-RU" smtClean="0"/>
              <a:t>Отметив на осях обе точки, вы легко определите свой темперамент.</a:t>
            </a:r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Чем дальше вы от центра, тем ярче у вас выражены черты  данного темперамента.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/>
              <a:t>Урок 2</a:t>
            </a:r>
          </a:p>
        </p:txBody>
      </p:sp>
      <p:pic>
        <p:nvPicPr>
          <p:cNvPr id="29699" name="Содержимое 4" descr="1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725863" y="0"/>
            <a:ext cx="6180137" cy="6858000"/>
          </a:xfrm>
        </p:spPr>
      </p:pic>
      <p:sp>
        <p:nvSpPr>
          <p:cNvPr id="29700" name="TextBox 5"/>
          <p:cNvSpPr txBox="1">
            <a:spLocks noChangeArrowheads="1"/>
          </p:cNvSpPr>
          <p:nvPr/>
        </p:nvSpPr>
        <p:spPr bwMode="auto">
          <a:xfrm>
            <a:off x="166688" y="357188"/>
            <a:ext cx="3500437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</a:t>
            </a:r>
            <a:r>
              <a:rPr lang="ru-RU" sz="2400">
                <a:solidFill>
                  <a:srgbClr val="92D050"/>
                </a:solidFill>
                <a:latin typeface="Calibri" pitchFamily="34" charset="0"/>
              </a:rPr>
              <a:t>Точка -  на одной из двух осей – </a:t>
            </a:r>
          </a:p>
          <a:p>
            <a:r>
              <a:rPr lang="ru-RU" sz="2400">
                <a:latin typeface="Calibri" pitchFamily="34" charset="0"/>
              </a:rPr>
              <a:t>Вы  сочетаете  черты двух темпераментов.</a:t>
            </a:r>
          </a:p>
          <a:p>
            <a:endParaRPr lang="ru-RU" sz="2400">
              <a:latin typeface="Calibri" pitchFamily="34" charset="0"/>
            </a:endParaRPr>
          </a:p>
          <a:p>
            <a:endParaRPr lang="ru-RU" sz="2400">
              <a:latin typeface="Calibri" pitchFamily="34" charset="0"/>
            </a:endParaRPr>
          </a:p>
          <a:p>
            <a:endParaRPr lang="ru-RU" sz="2400">
              <a:latin typeface="Calibri" pitchFamily="34" charset="0"/>
            </a:endParaRPr>
          </a:p>
          <a:p>
            <a:r>
              <a:rPr lang="ru-RU" sz="2400">
                <a:solidFill>
                  <a:srgbClr val="92D050"/>
                </a:solidFill>
                <a:latin typeface="Calibri" pitchFamily="34" charset="0"/>
              </a:rPr>
              <a:t>Точка в центре  </a:t>
            </a:r>
            <a:r>
              <a:rPr lang="ru-RU" sz="2400">
                <a:latin typeface="Calibri" pitchFamily="34" charset="0"/>
              </a:rPr>
              <a:t>«яблочко» – </a:t>
            </a:r>
          </a:p>
          <a:p>
            <a:r>
              <a:rPr lang="ru-RU" sz="2400">
                <a:latin typeface="Calibri" pitchFamily="34" charset="0"/>
              </a:rPr>
              <a:t>Вы сочетаете черты всех четырёх темпераментов. Будем надеяться, что самые лучшие.</a:t>
            </a:r>
          </a:p>
        </p:txBody>
      </p:sp>
      <p:pic>
        <p:nvPicPr>
          <p:cNvPr id="29701" name="Picture 5" descr="C:\Documents and Settings\Oxana.HOME-26D7B77438\Рабочий стол\арами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67125" y="0"/>
            <a:ext cx="1285875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2" descr="C:\Documents and Settings\Oxana.HOME-26D7B77438\Рабочий стол\портос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82063" y="5834063"/>
            <a:ext cx="1023937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3" descr="C:\Documents and Settings\Oxana.HOME-26D7B77438\Рабочий стол\д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67750" y="0"/>
            <a:ext cx="12382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8" descr="C:\Documents and Settings\Oxana.HOME-26D7B77438\Рабочий стол\атос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7563" y="5857875"/>
            <a:ext cx="13335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Oxana.HOME-26D7B77438\Рабочий стол\График для Темперамен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6063" y="0"/>
            <a:ext cx="6873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Box 3"/>
          <p:cNvSpPr txBox="1">
            <a:spLocks noChangeArrowheads="1"/>
          </p:cNvSpPr>
          <p:nvPr/>
        </p:nvSpPr>
        <p:spPr bwMode="auto">
          <a:xfrm>
            <a:off x="1524000" y="2071688"/>
            <a:ext cx="2286000" cy="21240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1-6</a:t>
            </a:r>
            <a:r>
              <a:rPr lang="ru-RU" b="1">
                <a:solidFill>
                  <a:srgbClr val="FFFF00"/>
                </a:solidFill>
                <a:latin typeface="Calibri" pitchFamily="34" charset="0"/>
              </a:rPr>
              <a:t>  б.</a:t>
            </a:r>
          </a:p>
          <a:p>
            <a:pPr algn="ctr"/>
            <a:r>
              <a:rPr lang="ru-RU">
                <a:latin typeface="Calibri" pitchFamily="34" charset="0"/>
              </a:rPr>
              <a:t>Программирование,</a:t>
            </a:r>
          </a:p>
          <a:p>
            <a:pPr algn="ctr"/>
            <a:r>
              <a:rPr lang="ru-RU">
                <a:latin typeface="Calibri" pitchFamily="34" charset="0"/>
              </a:rPr>
              <a:t>Конструирование,</a:t>
            </a:r>
          </a:p>
          <a:p>
            <a:pPr algn="ctr"/>
            <a:r>
              <a:rPr lang="ru-RU">
                <a:latin typeface="Calibri" pitchFamily="34" charset="0"/>
              </a:rPr>
              <a:t>Творчество,</a:t>
            </a:r>
          </a:p>
          <a:p>
            <a:pPr algn="ctr"/>
            <a:r>
              <a:rPr lang="ru-RU">
                <a:latin typeface="Calibri" pitchFamily="34" charset="0"/>
              </a:rPr>
              <a:t>Работа с текстами, </a:t>
            </a:r>
          </a:p>
          <a:p>
            <a:pPr algn="ctr"/>
            <a:r>
              <a:rPr lang="ru-RU">
                <a:latin typeface="Calibri" pitchFamily="34" charset="0"/>
              </a:rPr>
              <a:t>животными, растениями</a:t>
            </a:r>
          </a:p>
        </p:txBody>
      </p:sp>
      <p:sp>
        <p:nvSpPr>
          <p:cNvPr id="30724" name="TextBox 5"/>
          <p:cNvSpPr txBox="1">
            <a:spLocks noChangeArrowheads="1"/>
          </p:cNvSpPr>
          <p:nvPr/>
        </p:nvSpPr>
        <p:spPr bwMode="auto">
          <a:xfrm>
            <a:off x="6024563" y="2143125"/>
            <a:ext cx="1928812" cy="21240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12-17 б.</a:t>
            </a:r>
          </a:p>
          <a:p>
            <a:pPr algn="ctr"/>
            <a:r>
              <a:rPr lang="ru-RU">
                <a:latin typeface="Calibri" pitchFamily="34" charset="0"/>
              </a:rPr>
              <a:t>Профессии, </a:t>
            </a:r>
          </a:p>
          <a:p>
            <a:pPr algn="ctr"/>
            <a:r>
              <a:rPr lang="ru-RU">
                <a:latin typeface="Calibri" pitchFamily="34" charset="0"/>
              </a:rPr>
              <a:t>связанные с частыми встречами, </a:t>
            </a:r>
          </a:p>
          <a:p>
            <a:pPr algn="ctr"/>
            <a:r>
              <a:rPr lang="ru-RU">
                <a:latin typeface="Calibri" pitchFamily="34" charset="0"/>
              </a:rPr>
              <a:t>переговорами,</a:t>
            </a:r>
          </a:p>
          <a:p>
            <a:pPr algn="ctr"/>
            <a:r>
              <a:rPr lang="ru-RU">
                <a:latin typeface="Calibri" pitchFamily="34" charset="0"/>
              </a:rPr>
              <a:t>консультациями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38563" y="5000625"/>
            <a:ext cx="2357437" cy="157003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  <a:latin typeface="+mn-lt"/>
                <a:cs typeface="+mn-cs"/>
              </a:rPr>
              <a:t>1-6</a:t>
            </a:r>
            <a:r>
              <a:rPr lang="ru-RU" b="1" dirty="0">
                <a:solidFill>
                  <a:srgbClr val="FFFF00"/>
                </a:solidFill>
                <a:latin typeface="+mn-lt"/>
                <a:cs typeface="+mn-cs"/>
              </a:rPr>
              <a:t>  б.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Профессии,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требующие самоконтроля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и умения рисковать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0" y="0"/>
            <a:ext cx="1928813" cy="1846263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FFFF00"/>
                </a:solidFill>
                <a:latin typeface="+mn-lt"/>
                <a:cs typeface="+mn-cs"/>
              </a:rPr>
              <a:t>12-17 б.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Все профессии социальной сферы или связанные с искусством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95688" y="1785938"/>
            <a:ext cx="2571750" cy="3214687"/>
          </a:xfrm>
          <a:prstGeom prst="rect">
            <a:avLst/>
          </a:prstGeom>
          <a:ln w="63500">
            <a:solidFill>
              <a:srgbClr val="7030A0">
                <a:alpha val="71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728" name="TextBox 4"/>
          <p:cNvSpPr txBox="1">
            <a:spLocks noChangeArrowheads="1"/>
          </p:cNvSpPr>
          <p:nvPr/>
        </p:nvSpPr>
        <p:spPr bwMode="auto">
          <a:xfrm>
            <a:off x="3738563" y="1857375"/>
            <a:ext cx="2214562" cy="1846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  <a:latin typeface="Calibri" pitchFamily="34" charset="0"/>
              </a:rPr>
              <a:t>7-11 б.</a:t>
            </a:r>
          </a:p>
          <a:p>
            <a:pPr algn="ctr"/>
            <a:r>
              <a:rPr lang="ru-RU">
                <a:latin typeface="Calibri" pitchFamily="34" charset="0"/>
              </a:rPr>
              <a:t>Профессии, связан-ные с общением, </a:t>
            </a:r>
          </a:p>
          <a:p>
            <a:pPr algn="ctr"/>
            <a:r>
              <a:rPr lang="ru-RU">
                <a:latin typeface="Calibri" pitchFamily="34" charset="0"/>
              </a:rPr>
              <a:t>но и требующие </a:t>
            </a:r>
          </a:p>
          <a:p>
            <a:pPr algn="ctr"/>
            <a:r>
              <a:rPr lang="ru-RU">
                <a:latin typeface="Calibri" pitchFamily="34" charset="0"/>
              </a:rPr>
              <a:t>умения работать в одиночку.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67125" y="3714750"/>
            <a:ext cx="2428875" cy="120015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Обслуживание, обучение, воспитание, медицина, управление</a:t>
            </a:r>
          </a:p>
        </p:txBody>
      </p:sp>
      <p:pic>
        <p:nvPicPr>
          <p:cNvPr id="30730" name="Picture 5" descr="C:\Documents and Settings\Oxana.HOME-26D7B77438\Рабочий стол\арами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500" y="214313"/>
            <a:ext cx="1285875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1" name="Picture 3" descr="C:\Documents and Settings\Oxana.HOME-26D7B77438\Рабочий стол\д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188" y="285750"/>
            <a:ext cx="12382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2" name="Picture 8" descr="C:\Documents and Settings\Oxana.HOME-26D7B77438\Рабочий стол\атос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52500" y="5357813"/>
            <a:ext cx="13335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3" name="Picture 2" descr="C:\Documents and Settings\Oxana.HOME-26D7B77438\Рабочий стол\портос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39063" y="5214938"/>
            <a:ext cx="1023937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4 квадрата на рисунке – это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 action="ppaction://hlinkfile"/>
              </a:rPr>
              <a:t>4 темперамента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b="1" dirty="0" smtClean="0"/>
              <a:t> </a:t>
            </a:r>
            <a:r>
              <a:rPr lang="ru-RU" sz="3100" b="1" dirty="0" smtClean="0">
                <a:solidFill>
                  <a:srgbClr val="92D050"/>
                </a:solidFill>
              </a:rPr>
              <a:t>Верхний правый квадрат. </a:t>
            </a:r>
            <a:r>
              <a:rPr lang="ru-RU" sz="3100" b="1" u="sng" dirty="0" smtClean="0">
                <a:solidFill>
                  <a:srgbClr val="92D050"/>
                </a:solidFill>
              </a:rPr>
              <a:t>Холерический темперамент</a:t>
            </a:r>
            <a:r>
              <a:rPr lang="ru-RU" sz="3100" dirty="0" smtClean="0">
                <a:solidFill>
                  <a:srgbClr val="92D050"/>
                </a:solidFill>
              </a:rPr>
              <a:t>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600" dirty="0"/>
          </a:p>
        </p:txBody>
      </p:sp>
      <p:sp>
        <p:nvSpPr>
          <p:cNvPr id="31747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09563" y="1643063"/>
            <a:ext cx="9358312" cy="4929187"/>
          </a:xfrm>
        </p:spPr>
        <p:txBody>
          <a:bodyPr>
            <a:normAutofit fontScale="77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100" dirty="0" smtClean="0"/>
              <a:t>Люди этого темперамента быстры, подвижны, возбудимы.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100" dirty="0" smtClean="0"/>
              <a:t>У холерика выразительная мимика, живая речь, резкие движения.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100" dirty="0" smtClean="0"/>
              <a:t>Его чувства обычно быстро возникают и ярко проявляются.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100" dirty="0" smtClean="0"/>
              <a:t>Холерик с увлечением берется за дело, работает с подъемом, преодолевая трудности.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100" dirty="0" smtClean="0"/>
              <a:t>Когда запас энергии истощается, настроение резко падает.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100" dirty="0" smtClean="0"/>
              <a:t>В общении с людьми холерик может быть резок, провоцируя конфликтные ситуации.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100" dirty="0" smtClean="0"/>
              <a:t>Поскольку потребность в общении у холериков повышена, они часто выбирают профессии, связанные с общением, — </a:t>
            </a:r>
            <a:r>
              <a:rPr lang="ru-RU" sz="3100" dirty="0" smtClean="0">
                <a:solidFill>
                  <a:srgbClr val="92D050"/>
                </a:solidFill>
              </a:rPr>
              <a:t>сфера обслуживания, юриспруденция, политика, администрирование</a:t>
            </a:r>
            <a:r>
              <a:rPr lang="ru-RU" sz="3100" dirty="0" smtClean="0"/>
              <a:t>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100" dirty="0" smtClean="0"/>
              <a:t>А  это как раз те виды деятельности, которые требуют от человека умения эффективно общаться.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xfrm>
            <a:off x="-663624" y="8109520"/>
            <a:ext cx="5872163" cy="365125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742655"/>
              </p:ext>
            </p:extLst>
          </p:nvPr>
        </p:nvGraphicFramePr>
        <p:xfrm>
          <a:off x="2360712" y="-31302"/>
          <a:ext cx="7248525" cy="6429375"/>
        </p:xfrm>
        <a:graphic>
          <a:graphicData uri="http://schemas.openxmlformats.org/drawingml/2006/table">
            <a:tbl>
              <a:tblPr/>
              <a:tblGrid>
                <a:gridCol w="7248525"/>
              </a:tblGrid>
              <a:tr h="6429375">
                <a:tc>
                  <a:txBody>
                    <a:bodyPr/>
                    <a:lstStyle/>
                    <a:p>
                      <a:pPr marL="339725" marR="0" lvl="0" indent="28257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8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Холериком был Александр Суворов. </a:t>
                      </a:r>
                    </a:p>
                    <a:p>
                      <a:pPr marL="339725" marR="0" lvl="0" indent="28257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8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природы он имел слабое здоровье и в детстве приводил в ужас родителей, обливаясь поздней осенью на улице холодной водой. </a:t>
                      </a:r>
                    </a:p>
                    <a:p>
                      <a:pPr marL="339725" marR="0" lvl="0" indent="28257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8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Ему удалось закалить не только тело, но и дух. </a:t>
                      </a:r>
                    </a:p>
                    <a:p>
                      <a:pPr marL="339725" marR="0" lvl="0" indent="28257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8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Став великим полководцем, он ни в чем не уступал своим солдатам, разделяя с ними все тяготы походной жизни и удивляя своей энергией и </a:t>
                      </a:r>
                      <a:r>
                        <a:rPr kumimoji="0" lang="ru-RU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целеустремленностью</a:t>
                      </a:r>
                      <a:r>
                        <a:rPr kumimoji="0" lang="ru-RU" sz="12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2529" name="Рисунок 1" descr="сув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9537" y="714356"/>
            <a:ext cx="1881166" cy="24690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3" descr="C:\Documents and Settings\Oxana.HOME-26D7B77438\Рабочий стол\д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3844" y="5286388"/>
            <a:ext cx="1500198" cy="120015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663575" y="0"/>
            <a:ext cx="8832850" cy="121920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92D050"/>
                </a:solidFill>
              </a:rPr>
              <a:t>Нижний левый квадрат. </a:t>
            </a:r>
            <a:r>
              <a:rPr lang="ru-RU" sz="2800" b="1" u="sng" smtClean="0">
                <a:solidFill>
                  <a:srgbClr val="92D050"/>
                </a:solidFill>
              </a:rPr>
              <a:t>Флегматический темперамент</a:t>
            </a:r>
            <a:endParaRPr lang="ru-RU" sz="2800" smtClean="0">
              <a:solidFill>
                <a:srgbClr val="92D050"/>
              </a:solidFill>
            </a:endParaRPr>
          </a:p>
        </p:txBody>
      </p:sp>
      <p:sp>
        <p:nvSpPr>
          <p:cNvPr id="33795" name="Содержимое 3"/>
          <p:cNvSpPr>
            <a:spLocks noGrp="1"/>
          </p:cNvSpPr>
          <p:nvPr>
            <p:ph sz="quarter" idx="1"/>
          </p:nvPr>
        </p:nvSpPr>
        <p:spPr>
          <a:xfrm>
            <a:off x="404813" y="1571625"/>
            <a:ext cx="9501187" cy="5043488"/>
          </a:xfrm>
        </p:spPr>
        <p:txBody>
          <a:bodyPr/>
          <a:lstStyle/>
          <a:p>
            <a:pPr eaLnBrk="1" hangingPunct="1"/>
            <a:r>
              <a:rPr lang="ru-RU" sz="2200" smtClean="0"/>
              <a:t>Флегматики медлительны и уравновешенны. </a:t>
            </a:r>
          </a:p>
          <a:p>
            <a:pPr eaLnBrk="1" hangingPunct="1"/>
            <a:r>
              <a:rPr lang="ru-RU" sz="2200" smtClean="0"/>
              <a:t>Они, как правило, доводят начатое дело до конца. </a:t>
            </a:r>
          </a:p>
          <a:p>
            <a:pPr eaLnBrk="1" hangingPunct="1"/>
            <a:r>
              <a:rPr lang="ru-RU" sz="2200" smtClean="0"/>
              <a:t>Их чувства глубоки, но скрыты от посторонних глаз. </a:t>
            </a:r>
          </a:p>
          <a:p>
            <a:pPr eaLnBrk="1" hangingPunct="1"/>
            <a:r>
              <a:rPr lang="ru-RU" sz="2200" smtClean="0"/>
              <a:t>Флегматика трудно вывести из себя. </a:t>
            </a:r>
          </a:p>
          <a:p>
            <a:pPr eaLnBrk="1" hangingPunct="1"/>
            <a:r>
              <a:rPr lang="ru-RU" sz="2200" smtClean="0"/>
              <a:t>Человеку флегматического темперамента легко выработать выдержку, хладнокровие, спокойствие. </a:t>
            </a:r>
          </a:p>
          <a:p>
            <a:pPr eaLnBrk="1" hangingPunct="1"/>
            <a:r>
              <a:rPr lang="ru-RU" sz="2200" smtClean="0"/>
              <a:t>Но флегматику следует развивать недостающие ему качества — большую подвижность, активность, не допускать, чтобы он проявлял безразличие к деятельности, вялость, инертность, которые очень легко могут сформироваться в определенных условиях. </a:t>
            </a:r>
          </a:p>
          <a:p>
            <a:pPr eaLnBrk="1" hangingPunct="1"/>
            <a:r>
              <a:rPr lang="ru-RU" sz="2200" smtClean="0"/>
              <a:t>У  флегматиков есть склонность к систематической работе, умение концентрироваться на поставленной задаче, вдумчивость — необходимые профессиональные качества </a:t>
            </a:r>
            <a:r>
              <a:rPr lang="ru-RU" sz="2200" smtClean="0">
                <a:solidFill>
                  <a:srgbClr val="92D050"/>
                </a:solidFill>
              </a:rPr>
              <a:t>ученого, исследователя.</a:t>
            </a:r>
          </a:p>
          <a:p>
            <a:pPr eaLnBrk="1" hangingPunct="1"/>
            <a:endParaRPr lang="ru-RU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738438" y="214313"/>
          <a:ext cx="6643687" cy="6072188"/>
        </p:xfrm>
        <a:graphic>
          <a:graphicData uri="http://schemas.openxmlformats.org/drawingml/2006/table">
            <a:tbl>
              <a:tblPr/>
              <a:tblGrid>
                <a:gridCol w="6643687"/>
              </a:tblGrid>
              <a:tr h="6072188">
                <a:tc>
                  <a:txBody>
                    <a:bodyPr/>
                    <a:lstStyle/>
                    <a:p>
                      <a:pPr marL="249238" marR="0" lvl="0" indent="20637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Полной противоположностью Суворову был флегматик Кутузов. Вероятно, его темперамент оказал влияние на выбор стратегии в войне с Наполеоном. </a:t>
                      </a:r>
                    </a:p>
                    <a:p>
                      <a:pPr marL="249238" marR="0" lvl="0" indent="206375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Флегматики миролюбивы, но до тех пор, пока не затронуты их интересы. Флегматизм не помешал полководцу Кутузову одержать победу над Наполеоном.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481" name="Рисунок 2" descr="ку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5286" y="642918"/>
            <a:ext cx="1748351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8" descr="C:\Documents and Settings\Oxana.HOME-26D7B77438\Рабочий стол\атос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2409" y="4786336"/>
            <a:ext cx="1785950" cy="13394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2"/>
          <p:cNvSpPr>
            <a:spLocks noGrp="1"/>
          </p:cNvSpPr>
          <p:nvPr>
            <p:ph type="title"/>
          </p:nvPr>
        </p:nvSpPr>
        <p:spPr>
          <a:xfrm>
            <a:off x="663575" y="228600"/>
            <a:ext cx="9242425" cy="99060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92D050"/>
                </a:solidFill>
              </a:rPr>
              <a:t>Нижний правый квадрат. </a:t>
            </a:r>
            <a:r>
              <a:rPr lang="ru-RU" sz="2800" b="1" u="sng" smtClean="0">
                <a:solidFill>
                  <a:srgbClr val="92D050"/>
                </a:solidFill>
              </a:rPr>
              <a:t>Сангвинический темперамент</a:t>
            </a:r>
            <a:endParaRPr lang="ru-RU" sz="2800" smtClean="0">
              <a:solidFill>
                <a:srgbClr val="92D050"/>
              </a:solidFill>
            </a:endParaRPr>
          </a:p>
        </p:txBody>
      </p:sp>
      <p:sp>
        <p:nvSpPr>
          <p:cNvPr id="35843" name="Нижний колонтитул 1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238125" y="1785938"/>
            <a:ext cx="9286875" cy="4495800"/>
          </a:xfrm>
        </p:spPr>
        <p:txBody>
          <a:bodyPr>
            <a:normAutofit fontScale="92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Сангвиник быстро сходится с людьми, жизнерадостен, легко переключается с одного вида деятельности на другой, но не любит однообразной работы.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Он без труда контролирует свои эмоции, быстро осваивается в новой обстановке, любит общение.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У сангвиника скоро возникают чувства радости, горя, привязанности и враждебности, но эти чувства неглубоки.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Настроение сангвиника быстро меняется, но, как правило, преобладает хорошее настроение.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Сангвинический темперамент не накладывает </a:t>
            </a:r>
            <a:r>
              <a:rPr lang="ru-RU" dirty="0" smtClean="0">
                <a:solidFill>
                  <a:srgbClr val="92D050"/>
                </a:solidFill>
              </a:rPr>
              <a:t>никаких ограничений на выбор профессии.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66750" y="214313"/>
            <a:ext cx="8750300" cy="8699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ГИППОКРАТ  </a:t>
            </a:r>
            <a:br>
              <a:rPr lang="ru-RU" dirty="0" smtClean="0"/>
            </a:br>
            <a:r>
              <a:rPr lang="ru-RU" sz="3600" i="1" dirty="0" smtClean="0"/>
              <a:t>( </a:t>
            </a:r>
            <a:r>
              <a:rPr lang="en-US" sz="3600" b="1" i="1" dirty="0" smtClean="0"/>
              <a:t>V</a:t>
            </a:r>
            <a:r>
              <a:rPr lang="ru-RU" sz="3600" i="1" dirty="0" smtClean="0"/>
              <a:t>век до нашей  эры. Греческий врач и педагог )</a:t>
            </a:r>
            <a:endParaRPr lang="ru-RU" sz="3600" i="1" dirty="0"/>
          </a:p>
        </p:txBody>
      </p:sp>
      <p:sp>
        <p:nvSpPr>
          <p:cNvPr id="12291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sp>
        <p:nvSpPr>
          <p:cNvPr id="12292" name="Содержимое 5"/>
          <p:cNvSpPr>
            <a:spLocks noGrp="1"/>
          </p:cNvSpPr>
          <p:nvPr>
            <p:ph sz="quarter" idx="1"/>
          </p:nvPr>
        </p:nvSpPr>
        <p:spPr>
          <a:xfrm>
            <a:off x="2595563" y="1928813"/>
            <a:ext cx="6934200" cy="3000375"/>
          </a:xfrm>
        </p:spPr>
        <p:txBody>
          <a:bodyPr/>
          <a:lstStyle/>
          <a:p>
            <a:pPr eaLnBrk="1" hangingPunct="1"/>
            <a:r>
              <a:rPr lang="ru-RU" sz="3600" smtClean="0"/>
              <a:t>В роду Гиппократа было около 17 поколений врачей</a:t>
            </a:r>
          </a:p>
          <a:p>
            <a:pPr eaLnBrk="1" hangingPunct="1">
              <a:buFont typeface="Wingdings" pitchFamily="2" charset="2"/>
              <a:buNone/>
            </a:pPr>
            <a:endParaRPr lang="ru-RU" sz="3600" smtClean="0"/>
          </a:p>
          <a:p>
            <a:pPr eaLnBrk="1" hangingPunct="1"/>
            <a:r>
              <a:rPr lang="ru-RU" sz="3600" smtClean="0"/>
              <a:t>Описал все ныне известные типы людей: сангвиника, холерика, меланхолика и флегматика.</a:t>
            </a:r>
          </a:p>
        </p:txBody>
      </p:sp>
      <p:pic>
        <p:nvPicPr>
          <p:cNvPr id="12293" name="Picture 3" descr="C:\Documents and Settings\Oxana.HOME-26D7B77438\Рабочий стол\hippocra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563" y="2643188"/>
            <a:ext cx="2043112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Нижний колонтитул 1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095625" y="285750"/>
          <a:ext cx="6429375" cy="5929313"/>
        </p:xfrm>
        <a:graphic>
          <a:graphicData uri="http://schemas.openxmlformats.org/drawingml/2006/table">
            <a:tbl>
              <a:tblPr/>
              <a:tblGrid>
                <a:gridCol w="6429375"/>
              </a:tblGrid>
              <a:tr h="5929313">
                <a:tc>
                  <a:txBody>
                    <a:bodyPr/>
                    <a:lstStyle/>
                    <a:p>
                      <a:pPr marL="473075" marR="0" lvl="0" indent="288925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56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Известный, полководец Наполеон был сангвиником. Этот тип темперамента считается самым сильным. Однако он не спас Наполеона от поражения, которое нанес ему флегматик  Кутузов.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48129" name="Рисунок 3" descr="нап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3848" y="500042"/>
            <a:ext cx="1965015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2" descr="C:\Documents and Settings\Oxana.HOME-26D7B77438\Рабочий стол\портос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6720" y="4500570"/>
            <a:ext cx="1643074" cy="16430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3"/>
          <p:cNvSpPr>
            <a:spLocks noGrp="1"/>
          </p:cNvSpPr>
          <p:nvPr>
            <p:ph type="title"/>
          </p:nvPr>
        </p:nvSpPr>
        <p:spPr>
          <a:xfrm>
            <a:off x="663575" y="0"/>
            <a:ext cx="9242425" cy="1219200"/>
          </a:xfrm>
        </p:spPr>
        <p:txBody>
          <a:bodyPr/>
          <a:lstStyle/>
          <a:p>
            <a:pPr eaLnBrk="1" hangingPunct="1"/>
            <a:r>
              <a:rPr lang="ru-RU" sz="2800" b="1" smtClean="0">
                <a:solidFill>
                  <a:srgbClr val="92D050"/>
                </a:solidFill>
              </a:rPr>
              <a:t>Верхний левый квадрат. </a:t>
            </a:r>
            <a:r>
              <a:rPr lang="ru-RU" sz="2800" b="1" u="sng" smtClean="0">
                <a:solidFill>
                  <a:srgbClr val="92D050"/>
                </a:solidFill>
              </a:rPr>
              <a:t>Меланхолический темперамент</a:t>
            </a:r>
            <a:endParaRPr lang="ru-RU" sz="2800" smtClean="0">
              <a:solidFill>
                <a:srgbClr val="92D050"/>
              </a:solidFill>
            </a:endParaRPr>
          </a:p>
        </p:txBody>
      </p:sp>
      <p:sp>
        <p:nvSpPr>
          <p:cNvPr id="37891" name="Нижний колонтитул 1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sp>
        <p:nvSpPr>
          <p:cNvPr id="16" name="Содержимое 15"/>
          <p:cNvSpPr>
            <a:spLocks noGrp="1"/>
          </p:cNvSpPr>
          <p:nvPr>
            <p:ph sz="quarter" idx="1"/>
          </p:nvPr>
        </p:nvSpPr>
        <p:spPr>
          <a:xfrm>
            <a:off x="238125" y="1714500"/>
            <a:ext cx="9258300" cy="4495800"/>
          </a:xfrm>
        </p:spPr>
        <p:txBody>
          <a:bodyPr>
            <a:normAutofit fontScale="92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Чувства и эмоциональные состояния у людей меланхолического темперамента отличаются глубиной, большой силой и длительностью.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Меланхолики» тяжело переносят обиды, огорчения, хотя внешне это может слабо проявляться.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Они избегают новых людей, чувствуют себя неловко в новой обстановке.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В привычной и спокойной обстановке люди с таким темпераментом работают очень продуктивно.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Меланхоликам свойственны глубина и постоянство, тонкость восприятия.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>
          <a:xfrm>
            <a:off x="663575" y="0"/>
            <a:ext cx="8832850" cy="1219200"/>
          </a:xfrm>
        </p:spPr>
        <p:txBody>
          <a:bodyPr/>
          <a:lstStyle/>
          <a:p>
            <a:pPr algn="ctr" eaLnBrk="1" hangingPunct="1"/>
            <a:r>
              <a:rPr lang="ru-RU" sz="3600" smtClean="0"/>
              <a:t>Почему  среди  меланхоликов </a:t>
            </a:r>
            <a:br>
              <a:rPr lang="ru-RU" sz="3600" smtClean="0"/>
            </a:br>
            <a:r>
              <a:rPr lang="ru-RU" sz="3600" smtClean="0"/>
              <a:t>нет  прославленных  полководцев?</a:t>
            </a:r>
          </a:p>
        </p:txBody>
      </p:sp>
      <p:sp>
        <p:nvSpPr>
          <p:cNvPr id="38915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38125" y="2071688"/>
            <a:ext cx="9358313" cy="4381648"/>
          </a:xfrm>
        </p:spPr>
        <p:txBody>
          <a:bodyPr>
            <a:normAutofit fontScale="850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Высокая чувствительность в сочетании с потребностью в одиночестве рождает не полководцев, а творцов.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Большинство поэтов, художников, музыкантов — меланхолики.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Их произведения — память об их чувствах и переживаниях.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/>
              <a:t>Силой своего таланта они заставляют других переживать свое счастье и свое страдание.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dirty="0" smtClean="0">
                <a:solidFill>
                  <a:srgbClr val="92D050"/>
                </a:solidFill>
              </a:rPr>
              <a:t>Однако не бывает правил без исключений. Холерический темперамент не помешал Пушкину стать великим поэтом. Знаменитый французский писатель А. Дюма был сангвиником.</a:t>
            </a:r>
            <a:r>
              <a:rPr lang="ru-RU" b="1" dirty="0" smtClean="0">
                <a:solidFill>
                  <a:srgbClr val="FFC000"/>
                </a:solidFill>
              </a:rPr>
              <a:t>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            (п.4: Темперамент – </a:t>
            </a:r>
            <a:r>
              <a:rPr lang="ru-RU" b="1" u="sng" dirty="0" smtClean="0">
                <a:solidFill>
                  <a:srgbClr val="FFC000"/>
                </a:solidFill>
                <a:uFill>
                  <a:solidFill>
                    <a:srgbClr val="FF0000"/>
                  </a:solidFill>
                </a:uFill>
              </a:rPr>
              <a:t>не влияет</a:t>
            </a:r>
            <a:r>
              <a:rPr lang="ru-RU" b="1" dirty="0" smtClean="0">
                <a:solidFill>
                  <a:srgbClr val="FFC000"/>
                </a:solidFill>
                <a:uFill>
                  <a:solidFill>
                    <a:srgbClr val="FF0000"/>
                  </a:solidFill>
                </a:uFill>
              </a:rPr>
              <a:t> </a:t>
            </a:r>
            <a:r>
              <a:rPr lang="ru-RU" b="1" dirty="0" smtClean="0">
                <a:solidFill>
                  <a:srgbClr val="FFC000"/>
                </a:solidFill>
              </a:rPr>
              <a:t>на интересы, успешность,    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dirty="0" smtClean="0">
                <a:solidFill>
                  <a:srgbClr val="FFC000"/>
                </a:solidFill>
              </a:rPr>
              <a:t>            интеллект и деловые качества)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38917" name="Picture 5" descr="C:\Documents and Settings\Oxana.HOME-26D7B77438\Рабочий стол\арами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0" y="1671638"/>
            <a:ext cx="1524000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/>
              <a:t>Урок 2</a:t>
            </a:r>
          </a:p>
        </p:txBody>
      </p:sp>
      <p:pic>
        <p:nvPicPr>
          <p:cNvPr id="39939" name="Содержимое 4" descr="1.jpg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725863" y="0"/>
            <a:ext cx="6180137" cy="6858000"/>
          </a:xfrm>
        </p:spPr>
      </p:pic>
      <p:sp>
        <p:nvSpPr>
          <p:cNvPr id="39940" name="TextBox 5"/>
          <p:cNvSpPr txBox="1">
            <a:spLocks noChangeArrowheads="1"/>
          </p:cNvSpPr>
          <p:nvPr/>
        </p:nvSpPr>
        <p:spPr bwMode="auto">
          <a:xfrm>
            <a:off x="309563" y="500063"/>
            <a:ext cx="3500437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libri" pitchFamily="34" charset="0"/>
              </a:rPr>
              <a:t> </a:t>
            </a:r>
            <a:r>
              <a:rPr lang="ru-RU" sz="2800">
                <a:latin typeface="Calibri" pitchFamily="34" charset="0"/>
              </a:rPr>
              <a:t>Помните его "Три мушкетера"? Атос, Портос, Арамис и д'Артаньян как раз и представляют четыре темперамента. </a:t>
            </a:r>
          </a:p>
          <a:p>
            <a:endParaRPr lang="ru-RU" sz="2800">
              <a:latin typeface="Calibri" pitchFamily="34" charset="0"/>
            </a:endParaRPr>
          </a:p>
          <a:p>
            <a:r>
              <a:rPr lang="ru-RU" sz="2800">
                <a:latin typeface="Calibri" pitchFamily="34" charset="0"/>
              </a:rPr>
              <a:t>Они дополняют друг друга, как четыре стихии или четыре времени года, и поэтому непобедимы.</a:t>
            </a:r>
          </a:p>
        </p:txBody>
      </p:sp>
      <p:pic>
        <p:nvPicPr>
          <p:cNvPr id="39941" name="Picture 5" descr="C:\Documents and Settings\Oxana.HOME-26D7B77438\Рабочий стол\арами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67125" y="0"/>
            <a:ext cx="1285875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2" descr="C:\Documents and Settings\Oxana.HOME-26D7B77438\Рабочий стол\портос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82063" y="5834063"/>
            <a:ext cx="1023937" cy="102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Picture 3" descr="C:\Documents and Settings\Oxana.HOME-26D7B77438\Рабочий стол\д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67750" y="0"/>
            <a:ext cx="12382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4" name="Picture 8" descr="C:\Documents and Settings\Oxana.HOME-26D7B77438\Рабочий стол\атос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7563" y="5857875"/>
            <a:ext cx="13335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663575" y="0"/>
            <a:ext cx="8832850" cy="1219200"/>
          </a:xfrm>
        </p:spPr>
        <p:txBody>
          <a:bodyPr/>
          <a:lstStyle/>
          <a:p>
            <a:pPr eaLnBrk="1" hangingPunct="1"/>
            <a:r>
              <a:rPr lang="ru-RU" sz="3200" smtClean="0"/>
              <a:t>Любая группа людей работает эффективнее, если в ней есть представители всех темпераментов</a:t>
            </a:r>
          </a:p>
        </p:txBody>
      </p:sp>
      <p:sp>
        <p:nvSpPr>
          <p:cNvPr id="40963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/>
              <a:t>Урок 2</a:t>
            </a:r>
          </a:p>
        </p:txBody>
      </p:sp>
      <p:sp>
        <p:nvSpPr>
          <p:cNvPr id="40964" name="Содержимое 3"/>
          <p:cNvSpPr>
            <a:spLocks noGrp="1"/>
          </p:cNvSpPr>
          <p:nvPr>
            <p:ph sz="quarter" idx="1"/>
          </p:nvPr>
        </p:nvSpPr>
        <p:spPr>
          <a:xfrm>
            <a:off x="1738313" y="1928813"/>
            <a:ext cx="7686675" cy="4380507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92D050"/>
                </a:solidFill>
              </a:rPr>
              <a:t>Меланхолики</a:t>
            </a:r>
            <a:r>
              <a:rPr lang="ru-RU" b="1" dirty="0" smtClean="0"/>
              <a:t> </a:t>
            </a:r>
            <a:r>
              <a:rPr lang="ru-RU" dirty="0" smtClean="0"/>
              <a:t>первыми чувствуют, в каком направлении надо начинать поиск. </a:t>
            </a:r>
          </a:p>
          <a:p>
            <a:pPr eaLnBrk="1" hangingPunct="1"/>
            <a:r>
              <a:rPr lang="ru-RU" b="1" dirty="0" smtClean="0">
                <a:solidFill>
                  <a:srgbClr val="92D050"/>
                </a:solidFill>
              </a:rPr>
              <a:t>Холерики</a:t>
            </a:r>
            <a:r>
              <a:rPr lang="ru-RU" b="1" dirty="0" smtClean="0"/>
              <a:t> </a:t>
            </a:r>
            <a:r>
              <a:rPr lang="ru-RU" dirty="0" smtClean="0"/>
              <a:t>выполняют функции бесстрашных разведчиков. </a:t>
            </a:r>
          </a:p>
          <a:p>
            <a:pPr eaLnBrk="1" hangingPunct="1"/>
            <a:r>
              <a:rPr lang="ru-RU" b="1" dirty="0" smtClean="0">
                <a:solidFill>
                  <a:srgbClr val="92D050"/>
                </a:solidFill>
              </a:rPr>
              <a:t>Сангвиники</a:t>
            </a:r>
            <a:r>
              <a:rPr lang="ru-RU" b="1" dirty="0" smtClean="0"/>
              <a:t> </a:t>
            </a:r>
            <a:r>
              <a:rPr lang="ru-RU" dirty="0" smtClean="0"/>
              <a:t>являются источником положительных эмоций и постоянно генерируют неожиданные идеи. </a:t>
            </a:r>
          </a:p>
          <a:p>
            <a:pPr eaLnBrk="1" hangingPunct="1"/>
            <a:r>
              <a:rPr lang="ru-RU" b="1" dirty="0" smtClean="0">
                <a:solidFill>
                  <a:srgbClr val="92D050"/>
                </a:solidFill>
              </a:rPr>
              <a:t>Флегматики</a:t>
            </a:r>
            <a:r>
              <a:rPr lang="ru-RU" b="1" dirty="0" smtClean="0"/>
              <a:t> </a:t>
            </a:r>
            <a:r>
              <a:rPr lang="ru-RU" dirty="0" smtClean="0"/>
              <a:t>анализируют информацию и предлагают взвешенное решение.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40965" name="Picture 5" descr="C:\Documents and Settings\Oxana.HOME-26D7B77438\Рабочий стол\арами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563" y="1785938"/>
            <a:ext cx="1285875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3" descr="C:\Documents and Settings\Oxana.HOME-26D7B77438\Рабочий стол\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563" y="2928938"/>
            <a:ext cx="123825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2" descr="C:\Documents and Settings\Oxana.HOME-26D7B77438\Рабочий стол\порто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9563" y="4143375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8" descr="C:\Documents and Settings\Oxana.HOME-26D7B77438\Рабочий стол\атос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8125" y="5572125"/>
            <a:ext cx="142875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961112" y="6381328"/>
            <a:ext cx="648072" cy="2623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Урок 2</a:t>
            </a:r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36" y="341860"/>
            <a:ext cx="7997734" cy="651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412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1219200"/>
          </a:xfrm>
        </p:spPr>
        <p:txBody>
          <a:bodyPr/>
          <a:lstStyle/>
          <a:p>
            <a:pPr eaLnBrk="1" hangingPunct="1"/>
            <a:r>
              <a:rPr lang="ru-RU" sz="3600" smtClean="0"/>
              <a:t>В чистом виде темпераменты встречаются редко </a:t>
            </a:r>
            <a:endParaRPr lang="ru-RU" smtClean="0"/>
          </a:p>
        </p:txBody>
      </p:sp>
      <p:sp>
        <p:nvSpPr>
          <p:cNvPr id="41987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/>
              <a:t>Урок 2</a:t>
            </a:r>
          </a:p>
        </p:txBody>
      </p:sp>
      <p:sp>
        <p:nvSpPr>
          <p:cNvPr id="41988" name="Содержимое 3"/>
          <p:cNvSpPr>
            <a:spLocks noGrp="1"/>
          </p:cNvSpPr>
          <p:nvPr>
            <p:ph sz="quarter" idx="1"/>
          </p:nvPr>
        </p:nvSpPr>
        <p:spPr>
          <a:xfrm>
            <a:off x="663575" y="1600201"/>
            <a:ext cx="8832850" cy="4709119"/>
          </a:xfrm>
        </p:spPr>
        <p:txBody>
          <a:bodyPr/>
          <a:lstStyle/>
          <a:p>
            <a:pPr eaLnBrk="1" hangingPunct="1"/>
            <a:r>
              <a:rPr lang="ru-RU" sz="3200" dirty="0" smtClean="0"/>
              <a:t>В каждом человеке есть что-то от холерика, сангвиника, флегматика и меланхолика. </a:t>
            </a:r>
          </a:p>
          <a:p>
            <a:pPr eaLnBrk="1" hangingPunct="1"/>
            <a:r>
              <a:rPr lang="ru-RU" sz="3200" dirty="0" smtClean="0"/>
              <a:t>Вопрос, кем лучше быть, не имеет смысла, как и вопрос, какое время года лучше.</a:t>
            </a:r>
          </a:p>
          <a:p>
            <a:pPr eaLnBrk="1" hangingPunct="1"/>
            <a:r>
              <a:rPr lang="ru-RU" sz="3200" dirty="0" smtClean="0"/>
              <a:t> В каждом есть свои плюсы и свои минусы. </a:t>
            </a:r>
          </a:p>
          <a:p>
            <a:pPr eaLnBrk="1" hangingPunct="1"/>
            <a:r>
              <a:rPr lang="ru-RU" sz="3200" dirty="0" smtClean="0"/>
              <a:t>Надо их шить и действовать, выбирая эффективную модель поведения в зависимости от ситуации, не идя на поводу у природных качеств, а развивая их.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5889104" y="6237312"/>
            <a:ext cx="72008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9125" y="214313"/>
            <a:ext cx="9286875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Конспект  </a:t>
            </a:r>
            <a:r>
              <a:rPr lang="ru-RU" sz="3600" dirty="0" smtClean="0"/>
              <a:t>занятия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700" b="1" dirty="0" smtClean="0">
                <a:solidFill>
                  <a:srgbClr val="C00000"/>
                </a:solidFill>
              </a:rPr>
              <a:t>ТЕМПЕРАМЕНТ  И  ПРОФЕССИЯ.  ОПРЕДЕЛЕНИЕ  ТЕМПЕРАМЕНТА.</a:t>
            </a:r>
          </a:p>
        </p:txBody>
      </p:sp>
      <p:sp>
        <p:nvSpPr>
          <p:cNvPr id="46083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/>
              <a:t>Урок 2</a:t>
            </a:r>
          </a:p>
        </p:txBody>
      </p:sp>
      <p:sp>
        <p:nvSpPr>
          <p:cNvPr id="7" name="Содержимое 3"/>
          <p:cNvSpPr>
            <a:spLocks noGrp="1"/>
          </p:cNvSpPr>
          <p:nvPr>
            <p:ph sz="quarter" idx="1"/>
          </p:nvPr>
        </p:nvSpPr>
        <p:spPr>
          <a:xfrm>
            <a:off x="666750" y="1785938"/>
            <a:ext cx="8832850" cy="4495800"/>
          </a:xfrm>
        </p:spPr>
        <p:txBody>
          <a:bodyPr>
            <a:normAutofit fontScale="92500"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 smtClean="0">
                <a:solidFill>
                  <a:srgbClr val="FFC000"/>
                </a:solidFill>
              </a:rPr>
              <a:t>Темперамент – качество врождённое, а не приобретённое.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ru-RU" b="1" dirty="0" smtClean="0">
                <a:solidFill>
                  <a:srgbClr val="FFC000"/>
                </a:solidFill>
              </a:rPr>
              <a:t>Т – обеспечивает  скорость,  силу  и  уравновешенность  наших  реакций.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2"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ru-RU" b="1" dirty="0" smtClean="0">
                <a:solidFill>
                  <a:srgbClr val="FFC000"/>
                </a:solidFill>
              </a:rPr>
              <a:t>Т – проявляется в мышлении, речи, манере общения.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2"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2"/>
              <a:defRPr/>
            </a:pPr>
            <a:r>
              <a:rPr lang="ru-RU" b="1" dirty="0" smtClean="0">
                <a:solidFill>
                  <a:srgbClr val="FFC000"/>
                </a:solidFill>
              </a:rPr>
              <a:t>Т – </a:t>
            </a:r>
            <a:r>
              <a:rPr lang="ru-RU" b="1" u="sng" dirty="0" smtClean="0">
                <a:solidFill>
                  <a:srgbClr val="FFC000"/>
                </a:solidFill>
                <a:uFill>
                  <a:solidFill>
                    <a:srgbClr val="FF0000"/>
                  </a:solidFill>
                </a:uFill>
              </a:rPr>
              <a:t>не влияет</a:t>
            </a:r>
            <a:r>
              <a:rPr lang="ru-RU" b="1" dirty="0" smtClean="0">
                <a:solidFill>
                  <a:srgbClr val="FFC000"/>
                </a:solidFill>
                <a:uFill>
                  <a:solidFill>
                    <a:srgbClr val="FF0000"/>
                  </a:solidFill>
                </a:uFill>
              </a:rPr>
              <a:t> </a:t>
            </a:r>
            <a:r>
              <a:rPr lang="ru-RU" b="1" dirty="0" smtClean="0">
                <a:solidFill>
                  <a:srgbClr val="FFC000"/>
                </a:solidFill>
              </a:rPr>
              <a:t>на интересы, успешность, интеллект и деловые качества.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89104" y="6309320"/>
            <a:ext cx="57606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mtClean="0"/>
              <a:t>Урок 2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81000" y="1928813"/>
            <a:ext cx="9286875" cy="4714875"/>
          </a:xfrm>
        </p:spPr>
        <p:txBody>
          <a:bodyPr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5"/>
              <a:defRPr/>
            </a:pPr>
            <a:r>
              <a:rPr lang="ru-RU" dirty="0" smtClean="0">
                <a:solidFill>
                  <a:srgbClr val="FFC000"/>
                </a:solidFill>
              </a:rPr>
              <a:t>Доброта и жестокость, трудолюбие и лень, аккуратность и неряшливость — все эти черты характера не заложены от природы, а формируются на протяжении всей жизни.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6"/>
              <a:defRPr/>
            </a:pPr>
            <a:r>
              <a:rPr lang="ru-RU" dirty="0" smtClean="0">
                <a:solidFill>
                  <a:srgbClr val="92D050"/>
                </a:solidFill>
              </a:rPr>
              <a:t>Умным или глупым, честным или лживым, талантливым или бездарным может быть человек с любым темпераментом. 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 startAt="7"/>
              <a:defRPr/>
            </a:pPr>
            <a:r>
              <a:rPr lang="ru-RU" dirty="0" smtClean="0">
                <a:solidFill>
                  <a:srgbClr val="FFC000"/>
                </a:solidFill>
              </a:rPr>
              <a:t>Успешность человека зависит не от его темперамента, а от способностей, знаний, навыков и направленности личности.	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889104" y="6309320"/>
            <a:ext cx="64807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38313" y="4714875"/>
            <a:ext cx="7924800" cy="685800"/>
          </a:xfrm>
        </p:spPr>
        <p:txBody>
          <a:bodyPr>
            <a:normAutofit fontScale="92500" lnSpcReduction="1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FFFF00"/>
                </a:solidFill>
              </a:rPr>
              <a:t>Всем  спасибо  за  внимание !!!</a:t>
            </a:r>
            <a:endParaRPr lang="ru-RU" sz="4400" b="1" dirty="0">
              <a:solidFill>
                <a:srgbClr val="FFFF00"/>
              </a:solidFill>
            </a:endParaRPr>
          </a:p>
        </p:txBody>
      </p:sp>
      <p:sp>
        <p:nvSpPr>
          <p:cNvPr id="48131" name="Нижний колонтитул 2"/>
          <p:cNvSpPr>
            <a:spLocks noGrp="1"/>
          </p:cNvSpPr>
          <p:nvPr>
            <p:ph type="ftr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sp>
        <p:nvSpPr>
          <p:cNvPr id="2" name="Рисунок 1"/>
          <p:cNvSpPr>
            <a:spLocks noGrp="1"/>
          </p:cNvSpPr>
          <p:nvPr>
            <p:ph type="pic" idx="1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4"/>
          <p:cNvSpPr>
            <a:spLocks noGrp="1"/>
          </p:cNvSpPr>
          <p:nvPr>
            <p:ph type="title"/>
          </p:nvPr>
        </p:nvSpPr>
        <p:spPr>
          <a:xfrm>
            <a:off x="2024063" y="0"/>
            <a:ext cx="7881937" cy="1143000"/>
          </a:xfrm>
        </p:spPr>
        <p:txBody>
          <a:bodyPr/>
          <a:lstStyle/>
          <a:p>
            <a:pPr algn="ctr" eaLnBrk="1" hangingPunct="1"/>
            <a:r>
              <a:rPr lang="ru-RU" sz="3600" smtClean="0"/>
              <a:t>Гиппократ  сравнивал  четыре  типа темперамента  с  четырьмя  стихиями</a:t>
            </a:r>
            <a:endParaRPr lang="ru-RU" smtClean="0"/>
          </a:p>
        </p:txBody>
      </p:sp>
      <p:sp>
        <p:nvSpPr>
          <p:cNvPr id="13315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sp>
        <p:nvSpPr>
          <p:cNvPr id="13316" name="Текст 11"/>
          <p:cNvSpPr>
            <a:spLocks noGrp="1"/>
          </p:cNvSpPr>
          <p:nvPr>
            <p:ph type="body" idx="2"/>
          </p:nvPr>
        </p:nvSpPr>
        <p:spPr>
          <a:xfrm>
            <a:off x="452438" y="1785938"/>
            <a:ext cx="4286250" cy="4357687"/>
          </a:xfrm>
        </p:spPr>
        <p:txBody>
          <a:bodyPr/>
          <a:lstStyle/>
          <a:p>
            <a:pPr eaLnBrk="1" hangingPunct="1"/>
            <a:r>
              <a:rPr lang="ru-RU" sz="3200" i="1" smtClean="0">
                <a:solidFill>
                  <a:srgbClr val="002060"/>
                </a:solidFill>
              </a:rPr>
              <a:t>Гармония  четырёх стихий  создаёт  жизнь на  Земле, </a:t>
            </a:r>
          </a:p>
          <a:p>
            <a:pPr eaLnBrk="1" hangingPunct="1"/>
            <a:r>
              <a:rPr lang="ru-RU" sz="3200" i="1" smtClean="0">
                <a:solidFill>
                  <a:srgbClr val="002060"/>
                </a:solidFill>
              </a:rPr>
              <a:t>гармония  четырёх начал  в  человеке позволяет  жить  ему полноценной  жизнью</a:t>
            </a:r>
          </a:p>
        </p:txBody>
      </p:sp>
      <p:sp>
        <p:nvSpPr>
          <p:cNvPr id="13317" name="Содержимое 5"/>
          <p:cNvSpPr>
            <a:spLocks noGrp="1"/>
          </p:cNvSpPr>
          <p:nvPr>
            <p:ph sz="quarter" idx="1"/>
          </p:nvPr>
        </p:nvSpPr>
        <p:spPr>
          <a:xfrm>
            <a:off x="4953000" y="1752600"/>
            <a:ext cx="4540250" cy="4419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	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4000" smtClean="0"/>
              <a:t>	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4294967295"/>
          </p:nvPr>
        </p:nvGraphicFramePr>
        <p:xfrm>
          <a:off x="5095876" y="1714486"/>
          <a:ext cx="4429156" cy="4429156"/>
        </p:xfrm>
        <a:graphic>
          <a:graphicData uri="http://schemas.openxmlformats.org/drawingml/2006/table">
            <a:tbl>
              <a:tblPr bandRow="1">
                <a:tableStyleId>{37CE84F3-28C3-443E-9E96-99CF82512B78}</a:tableStyleId>
              </a:tblPr>
              <a:tblGrid>
                <a:gridCol w="1785950"/>
                <a:gridCol w="2643206"/>
              </a:tblGrid>
              <a:tr h="1107289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n>
                          <a:solidFill>
                            <a:srgbClr val="FF0000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n>
                            <a:solidFill>
                              <a:srgbClr val="FF0000"/>
                            </a:solidFill>
                          </a:ln>
                        </a:rPr>
                        <a:t>ХОЛЕРИК</a:t>
                      </a:r>
                      <a:endParaRPr lang="ru-RU" sz="2800" b="1" dirty="0">
                        <a:ln>
                          <a:solidFill>
                            <a:srgbClr val="FF0000"/>
                          </a:solidFill>
                        </a:ln>
                      </a:endParaRPr>
                    </a:p>
                  </a:txBody>
                  <a:tcPr/>
                </a:tc>
              </a:tr>
              <a:tr h="1107289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n>
                          <a:solidFill>
                            <a:schemeClr val="accent5">
                              <a:lumMod val="75000"/>
                            </a:schemeClr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n>
                            <a:solidFill>
                              <a:schemeClr val="accent5">
                                <a:lumMod val="75000"/>
                              </a:schemeClr>
                            </a:solidFill>
                          </a:ln>
                        </a:rPr>
                        <a:t>ФЛЕГМАТИК</a:t>
                      </a:r>
                      <a:endParaRPr lang="ru-RU" sz="2800" b="1" dirty="0">
                        <a:ln>
                          <a:solidFill>
                            <a:schemeClr val="accent5">
                              <a:lumMod val="75000"/>
                            </a:schemeClr>
                          </a:solidFill>
                        </a:ln>
                      </a:endParaRPr>
                    </a:p>
                  </a:txBody>
                  <a:tcPr/>
                </a:tc>
              </a:tr>
              <a:tr h="1107289"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n>
                          <a:solidFill>
                            <a:srgbClr val="0070C0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n>
                            <a:solidFill>
                              <a:srgbClr val="0070C0"/>
                            </a:solidFill>
                          </a:ln>
                        </a:rPr>
                        <a:t>МЕЛАНХОЛИК</a:t>
                      </a:r>
                      <a:endParaRPr lang="ru-RU" sz="2800" b="1" dirty="0">
                        <a:ln>
                          <a:solidFill>
                            <a:srgbClr val="0070C0"/>
                          </a:solidFill>
                        </a:ln>
                      </a:endParaRPr>
                    </a:p>
                  </a:txBody>
                  <a:tcPr/>
                </a:tc>
              </a:tr>
              <a:tr h="1107289"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САНГВИНИК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3319" name="Picture 3" descr="C:\Documents and Settings\Oxana.HOME-26D7B77438\Рабочий стол\огон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5875" y="1714500"/>
            <a:ext cx="1500188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4" descr="C:\Documents and Settings\Oxana.HOME-26D7B77438\Рабочий стол\воздух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5875" y="5000625"/>
            <a:ext cx="15176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5" descr="C:\Documents and Settings\Oxana.HOME-26D7B77438\Рабочий стол\земл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95875" y="2786063"/>
            <a:ext cx="15001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6" descr="C:\Documents and Settings\Oxana.HOME-26D7B77438\Рабочий стол\вод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95875" y="3929063"/>
            <a:ext cx="1500188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7" descr="C:\Documents and Settings\Oxana.HOME-26D7B77438\Рабочий стол\DSC_053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18415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12192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i="1" u="sng" spc="200" dirty="0" smtClean="0"/>
              <a:t>Литература:</a:t>
            </a:r>
            <a:r>
              <a:rPr lang="ru-RU" sz="3200" spc="200" dirty="0" smtClean="0"/>
              <a:t/>
            </a:r>
            <a:br>
              <a:rPr lang="ru-RU" sz="3200" spc="200" dirty="0" smtClean="0"/>
            </a:br>
            <a:r>
              <a:rPr lang="ru-RU" sz="2800" spc="200" dirty="0" smtClean="0"/>
              <a:t>Г.В.</a:t>
            </a:r>
            <a:r>
              <a:rPr lang="ru-RU" sz="2800" b="1" spc="200" dirty="0" smtClean="0"/>
              <a:t>Резапкина, Психология и выбор профессии</a:t>
            </a:r>
            <a:endParaRPr lang="ru-RU" sz="3200" b="1" spc="200" dirty="0"/>
          </a:p>
        </p:txBody>
      </p:sp>
      <p:sp>
        <p:nvSpPr>
          <p:cNvPr id="49155" name="Содержимое 3"/>
          <p:cNvSpPr>
            <a:spLocks noGrp="1"/>
          </p:cNvSpPr>
          <p:nvPr>
            <p:ph sz="quarter" idx="2"/>
          </p:nvPr>
        </p:nvSpPr>
        <p:spPr>
          <a:xfrm>
            <a:off x="4875213" y="1785938"/>
            <a:ext cx="4597400" cy="4572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Издательство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«ГЕНЕЗИС»</a:t>
            </a:r>
          </a:p>
          <a:p>
            <a:pPr eaLnBrk="1" hangingPunct="1">
              <a:buFont typeface="Wingdings" pitchFamily="2" charset="2"/>
              <a:buNone/>
            </a:pPr>
            <a:endParaRPr lang="en-US" sz="3600" smtClean="0"/>
          </a:p>
          <a:p>
            <a:pPr eaLnBrk="1" hangingPunct="1">
              <a:buFont typeface="Wingdings" pitchFamily="2" charset="2"/>
              <a:buNone/>
            </a:pPr>
            <a:r>
              <a:rPr lang="ru-RU" sz="3600" smtClean="0"/>
              <a:t>(495) 682-60-51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600" smtClean="0"/>
              <a:t>(495) 682-54-42</a:t>
            </a:r>
            <a:endParaRPr lang="en-US" sz="3600" smtClean="0"/>
          </a:p>
          <a:p>
            <a:pPr eaLnBrk="1" hangingPunct="1">
              <a:buFont typeface="Wingdings" pitchFamily="2" charset="2"/>
              <a:buNone/>
            </a:pPr>
            <a:endParaRPr lang="en-US" sz="3600" smtClean="0">
              <a:hlinkClick r:id="rId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3600" smtClean="0">
                <a:hlinkClick r:id="rId2"/>
              </a:rPr>
              <a:t>www.genesis-book.ru</a:t>
            </a:r>
            <a:r>
              <a:rPr lang="en-US" sz="3600" smtClean="0"/>
              <a:t> </a:t>
            </a:r>
            <a:endParaRPr lang="ru-RU" sz="3200" smtClean="0"/>
          </a:p>
        </p:txBody>
      </p:sp>
      <p:sp>
        <p:nvSpPr>
          <p:cNvPr id="37893" name="Нижний колонтитул 6"/>
          <p:cNvSpPr>
            <a:spLocks noGrp="1"/>
          </p:cNvSpPr>
          <p:nvPr>
            <p:ph type="ftr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pic>
        <p:nvPicPr>
          <p:cNvPr id="49157" name="Picture 6" descr="C:\Users\Oxana\Desktop\1887705_Psihologiya_i_vybor_professii_programma_predprofilnoj_podgotovki_Uchebno-metodicheskoe_posobi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3" y="1844675"/>
            <a:ext cx="2574925" cy="337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8" name="Picture 2" descr="C:\Documents and Settings\Oxana.HOME-26D7B77438\Рабочий стол\IMG_369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066925" y="3213100"/>
            <a:ext cx="2362200" cy="308133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5"/>
          <p:cNvSpPr>
            <a:spLocks noGrp="1"/>
          </p:cNvSpPr>
          <p:nvPr>
            <p:ph type="title"/>
          </p:nvPr>
        </p:nvSpPr>
        <p:spPr>
          <a:xfrm>
            <a:off x="309563" y="0"/>
            <a:ext cx="9245600" cy="1143000"/>
          </a:xfrm>
        </p:spPr>
        <p:txBody>
          <a:bodyPr/>
          <a:lstStyle/>
          <a:p>
            <a:pPr eaLnBrk="1" hangingPunct="1"/>
            <a:r>
              <a:rPr lang="ru-RU" smtClean="0"/>
              <a:t>Иван  Петрович  ПАВЛОВ  (1849-1936)</a:t>
            </a:r>
          </a:p>
        </p:txBody>
      </p:sp>
      <p:sp>
        <p:nvSpPr>
          <p:cNvPr id="14339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6667500" y="1785938"/>
            <a:ext cx="2643188" cy="4343400"/>
          </a:xfrm>
        </p:spPr>
        <p:txBody>
          <a:bodyPr>
            <a:normAutofit lnSpcReduction="10000"/>
          </a:bodyPr>
          <a:lstStyle/>
          <a:p>
            <a:pPr eaLnBrk="1" fontAlgn="auto" hangingPunct="1">
              <a:buFont typeface="Wingdings"/>
              <a:buNone/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«Греческий гений Гиппократ уловил в массе бесчисленных вариантов человеческого поведения капитальные черты»</a:t>
            </a:r>
          </a:p>
          <a:p>
            <a:pPr eaLnBrk="1" fontAlgn="auto" hangingPunct="1">
              <a:buFont typeface="Wingdings"/>
              <a:buNone/>
              <a:defRPr/>
            </a:pPr>
            <a:endParaRPr lang="ru-RU" dirty="0" smtClean="0"/>
          </a:p>
          <a:p>
            <a:pPr eaLnBrk="1" fontAlgn="auto" hangingPunct="1">
              <a:buFont typeface="Wingdings"/>
              <a:buNone/>
              <a:defRPr/>
            </a:pP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238125" y="1857375"/>
            <a:ext cx="3968750" cy="4419600"/>
          </a:xfrm>
        </p:spPr>
        <p:txBody>
          <a:bodyPr>
            <a:normAutofit fontScale="62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800" dirty="0" smtClean="0"/>
              <a:t>один из авторитетнейших учёных России, 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800" dirty="0" smtClean="0"/>
              <a:t>физиолог,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800" dirty="0" smtClean="0"/>
              <a:t>психолог,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800" dirty="0" smtClean="0"/>
              <a:t>создатель науки о  высшей нервной деятельности,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800" dirty="0" smtClean="0"/>
              <a:t>основатель крупнейшей российской физиологической школы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800" dirty="0" smtClean="0"/>
              <a:t>Лауреат Нобелевской премии 1904года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endParaRPr lang="ru-RU" dirty="0"/>
          </a:p>
        </p:txBody>
      </p:sp>
      <p:pic>
        <p:nvPicPr>
          <p:cNvPr id="14342" name="Picture 3" descr="C:\Documents and Settings\Oxana.HOME-26D7B77438\Рабочий стол\iCAQ0VMF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5750" y="2428875"/>
            <a:ext cx="2170113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575" y="0"/>
            <a:ext cx="8832850" cy="1219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Задание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FFC000"/>
                </a:solidFill>
              </a:rPr>
              <a:t>Темперамент   </a:t>
            </a:r>
            <a:r>
              <a:rPr lang="ru-RU" sz="3600" b="1" dirty="0" smtClean="0">
                <a:solidFill>
                  <a:srgbClr val="FFC000"/>
                </a:solidFill>
              </a:rPr>
              <a:t>и  свойства  нервной  системы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15363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381000" y="1857375"/>
            <a:ext cx="8643938" cy="4286250"/>
          </a:xfrm>
        </p:spPr>
        <p:txBody>
          <a:bodyPr>
            <a:normAutofit fontScale="850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600" dirty="0" smtClean="0"/>
              <a:t>Рассмотрите   таблицу  и  подумайте.  Какие  характеристики  точнее  всего  описывают: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3600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600" dirty="0" smtClean="0"/>
              <a:t>  ваш   темперамент, 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600" dirty="0" smtClean="0"/>
              <a:t>  темперамент  ваших  родителей, 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sz="3600" dirty="0" smtClean="0"/>
              <a:t>  темперамент  вашего  друга  или   подруги,    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600" dirty="0" smtClean="0"/>
              <a:t>     соседа  по  парте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sz="3600" dirty="0" smtClean="0"/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3600" b="1" dirty="0" smtClean="0"/>
              <a:t>Запишите  ответ  рядом  с  таблицей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Урок 2</a:t>
            </a:r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863" y="95250"/>
            <a:ext cx="5248275" cy="666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475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309387"/>
              </p:ext>
            </p:extLst>
          </p:nvPr>
        </p:nvGraphicFramePr>
        <p:xfrm>
          <a:off x="238125" y="285750"/>
          <a:ext cx="9429815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1928826"/>
                <a:gridCol w="2357454"/>
                <a:gridCol w="2000264"/>
                <a:gridCol w="1571635"/>
              </a:tblGrid>
              <a:tr h="100013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Темперамент </a:t>
                      </a:r>
                    </a:p>
                    <a:p>
                      <a:pPr algn="ctr"/>
                      <a:r>
                        <a:rPr lang="ru-RU" dirty="0" smtClean="0"/>
                        <a:t>по Гиппократу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Похож на киногероя из фильма </a:t>
                      </a:r>
                    </a:p>
                    <a:p>
                      <a:pPr algn="ctr"/>
                      <a:r>
                        <a:rPr lang="ru-RU" dirty="0" smtClean="0"/>
                        <a:t>«Три мушкетёра и </a:t>
                      </a:r>
                      <a:r>
                        <a:rPr lang="ru-RU" dirty="0" err="1" smtClean="0"/>
                        <a:t>д</a:t>
                      </a:r>
                      <a:r>
                        <a:rPr lang="en-US" dirty="0" smtClean="0"/>
                        <a:t>’</a:t>
                      </a:r>
                      <a:r>
                        <a:rPr lang="ru-RU" dirty="0" err="1" smtClean="0"/>
                        <a:t>Артаньян</a:t>
                      </a:r>
                      <a:r>
                        <a:rPr lang="ru-RU" dirty="0" smtClean="0"/>
                        <a:t>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Краткая </a:t>
                      </a:r>
                    </a:p>
                    <a:p>
                      <a:pPr algn="ctr"/>
                      <a:r>
                        <a:rPr lang="ru-RU" dirty="0" smtClean="0"/>
                        <a:t>характеристика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Свойства</a:t>
                      </a:r>
                    </a:p>
                    <a:p>
                      <a:pPr algn="ctr"/>
                      <a:r>
                        <a:rPr lang="ru-RU" dirty="0" smtClean="0"/>
                        <a:t>нервной системы</a:t>
                      </a:r>
                    </a:p>
                    <a:p>
                      <a:pPr algn="ctr"/>
                      <a:r>
                        <a:rPr lang="ru-RU" dirty="0" smtClean="0"/>
                        <a:t>По Павлову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Выдающиеся личности</a:t>
                      </a:r>
                      <a:endParaRPr lang="ru-RU" dirty="0"/>
                    </a:p>
                  </a:txBody>
                  <a:tcPr/>
                </a:tc>
              </a:tr>
              <a:tr h="3039109">
                <a:tc>
                  <a:txBody>
                    <a:bodyPr/>
                    <a:lstStyle/>
                    <a:p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endParaRPr lang="ru-RU" b="1" dirty="0" smtClean="0">
                        <a:solidFill>
                          <a:srgbClr val="C00000"/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ФЛЕГМАТИК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ru-RU" sz="2000" b="0" dirty="0" smtClean="0"/>
                    </a:p>
                    <a:p>
                      <a:pPr algn="l"/>
                      <a:endParaRPr lang="ru-RU" sz="2000" b="0" dirty="0" smtClean="0"/>
                    </a:p>
                    <a:p>
                      <a:pPr algn="l"/>
                      <a:r>
                        <a:rPr lang="ru-RU" sz="2000" b="0" dirty="0" err="1" smtClean="0"/>
                        <a:t>Атос</a:t>
                      </a:r>
                      <a:endParaRPr lang="ru-RU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Работоспособный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err="1" smtClean="0"/>
                        <a:t>Малоэмоциональный</a:t>
                      </a:r>
                      <a:endParaRPr lang="ru-RU" dirty="0" smtClean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Серьёзный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Надёжный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Спокойный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Сильный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Уравновешенный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Малоподвижный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baseline="0" dirty="0" smtClean="0"/>
                        <a:t>             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dirty="0" smtClean="0"/>
                        <a:t>     Кутузов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Крылов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Ньютон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407" name="Picture 5" descr="C:\Documents and Settings\Oxana.HOME-26D7B77438\Рабочий стол\ку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0" y="1785938"/>
            <a:ext cx="8636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8" name="Picture 6" descr="C:\Documents and Settings\Oxana.HOME-26D7B77438\Рабочий стол\крылов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0" y="3214688"/>
            <a:ext cx="85725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9" name="Picture 7" descr="C:\Documents and Settings\Oxana.HOME-26D7B77438\Рабочий стол\newton_b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0" y="4643438"/>
            <a:ext cx="8572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38125" y="5857875"/>
            <a:ext cx="5715000" cy="36988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Кому   из  ваших  знакомых  соответствует  этот  образ?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3166980"/>
            <a:ext cx="3487738" cy="2657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Нижний колонтитул 2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38125" y="1071563"/>
          <a:ext cx="9429815" cy="4929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36"/>
                <a:gridCol w="2071702"/>
                <a:gridCol w="2214578"/>
                <a:gridCol w="2000264"/>
                <a:gridCol w="1571635"/>
              </a:tblGrid>
              <a:tr h="160182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Темперамент </a:t>
                      </a:r>
                    </a:p>
                    <a:p>
                      <a:pPr algn="ctr"/>
                      <a:r>
                        <a:rPr lang="ru-RU" dirty="0" smtClean="0"/>
                        <a:t>по Гиппократу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Похож на киногероя из фильма </a:t>
                      </a:r>
                    </a:p>
                    <a:p>
                      <a:pPr algn="ctr"/>
                      <a:r>
                        <a:rPr lang="ru-RU" dirty="0" smtClean="0"/>
                        <a:t>«Три мушкетёра и </a:t>
                      </a:r>
                      <a:r>
                        <a:rPr lang="ru-RU" dirty="0" err="1" smtClean="0"/>
                        <a:t>д</a:t>
                      </a:r>
                      <a:r>
                        <a:rPr lang="en-US" dirty="0" smtClean="0"/>
                        <a:t>’</a:t>
                      </a:r>
                      <a:r>
                        <a:rPr lang="ru-RU" dirty="0" err="1" smtClean="0"/>
                        <a:t>Артаньян</a:t>
                      </a:r>
                      <a:r>
                        <a:rPr lang="ru-RU" dirty="0" smtClean="0"/>
                        <a:t>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Краткая </a:t>
                      </a:r>
                    </a:p>
                    <a:p>
                      <a:pPr algn="ctr"/>
                      <a:r>
                        <a:rPr lang="ru-RU" dirty="0" smtClean="0"/>
                        <a:t>характеристика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Свойства</a:t>
                      </a:r>
                    </a:p>
                    <a:p>
                      <a:pPr algn="ctr"/>
                      <a:r>
                        <a:rPr lang="ru-RU" dirty="0" smtClean="0"/>
                        <a:t>нервной системы</a:t>
                      </a:r>
                    </a:p>
                    <a:p>
                      <a:pPr algn="ctr"/>
                      <a:r>
                        <a:rPr lang="ru-RU" dirty="0" smtClean="0"/>
                        <a:t>По Павлову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Выдающиеся личности</a:t>
                      </a:r>
                      <a:endParaRPr lang="ru-RU" dirty="0"/>
                    </a:p>
                  </a:txBody>
                  <a:tcPr/>
                </a:tc>
              </a:tr>
              <a:tr h="332739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C00000"/>
                          </a:solidFill>
                        </a:rPr>
                        <a:t>САНГВИНИК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err="1" smtClean="0"/>
                        <a:t>Портос</a:t>
                      </a:r>
                      <a:endParaRPr lang="ru-RU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Активный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Энергичный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mtClean="0"/>
                        <a:t>Жизнерадостный</a:t>
                      </a:r>
                      <a:endParaRPr lang="ru-RU" dirty="0" smtClean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mtClean="0"/>
                        <a:t>Легкомысленный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mtClean="0"/>
                        <a:t>Беззаботный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Сильный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Уравновешенный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dirty="0" smtClean="0"/>
                        <a:t>Подвижный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baseline="0" dirty="0" smtClean="0"/>
                        <a:t>             </a:t>
                      </a:r>
                    </a:p>
                    <a:p>
                      <a:endParaRPr lang="ru-RU" baseline="0" dirty="0" smtClean="0"/>
                    </a:p>
                    <a:p>
                      <a:r>
                        <a:rPr lang="ru-RU" dirty="0" smtClean="0"/>
                        <a:t>     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 Наполеон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432" name="Picture 3" descr="C:\Documents and Settings\Oxana.HOME-26D7B77438\Рабочий стол\нап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0563" y="2643188"/>
            <a:ext cx="10572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38125" y="5643563"/>
            <a:ext cx="5715000" cy="369887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Кому   из  ваших  знакомых  соответствует  этот  образ?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2992240"/>
            <a:ext cx="2651323" cy="2651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зор на стекле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Узор на стекле</Template>
  <TotalTime>1105</TotalTime>
  <Words>2144</Words>
  <Application>Microsoft Office PowerPoint</Application>
  <PresentationFormat>Лист A4 (210x297 мм)</PresentationFormat>
  <Paragraphs>397</Paragraphs>
  <Slides>40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Узор на стекле</vt:lpstr>
      <vt:lpstr>Психология и выбор профессии</vt:lpstr>
      <vt:lpstr>В БУДНИЧНЫХ РАДОСТЯХ И ГОРЕСТЯХ ЖИЗНИ НУЖНО БЫТЬ САНГВИНИКОМ,  В ВАЖНЫХ СОБЫТИЯХ ЖИЗНИ – МЕЛАНХОЛИКОМ,  ОТНОСИТЕЛЬНО ВЛЕЧЕНИЙ, ГЛУБОКО ЗАТРАГИВАЮЩИХ НАШИ ИНТЕРЕСЫ, - ХОЛЕРИКОМ,  И, НАКОНЕЦ, В ИСПОЛНЕНИИ РЕШЕНИЯ – ФЛЕГМАТИКОМ.</vt:lpstr>
      <vt:lpstr>ГИППОКРАТ   ( Vвек до нашей  эры. Греческий врач и педагог )</vt:lpstr>
      <vt:lpstr>Гиппократ  сравнивал  четыре  типа темперамента  с  четырьмя  стихиями</vt:lpstr>
      <vt:lpstr>Иван  Петрович  ПАВЛОВ  (1849-1936)</vt:lpstr>
      <vt:lpstr>Задание   Темперамент   и  свойства  нервной  системы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Определение темперамента (модификация Личностного опросника Г.Айзенка)</vt:lpstr>
      <vt:lpstr>Презентация PowerPoint</vt:lpstr>
      <vt:lpstr>Презентация PowerPoint</vt:lpstr>
      <vt:lpstr>Презентация PowerPoint</vt:lpstr>
      <vt:lpstr>Презентация PowerPoint</vt:lpstr>
      <vt:lpstr>Обработка и интерпретация результатов</vt:lpstr>
      <vt:lpstr>Презентация PowerPoint</vt:lpstr>
      <vt:lpstr>Презентация PowerPoint</vt:lpstr>
      <vt:lpstr>Рисунок 1, стр.9</vt:lpstr>
      <vt:lpstr>Презентация PowerPoint</vt:lpstr>
      <vt:lpstr>Презентация PowerPoint</vt:lpstr>
      <vt:lpstr>4 квадрата на рисунке – это 4 темперамента  Верхний правый квадрат. Холерический темперамент. </vt:lpstr>
      <vt:lpstr>Презентация PowerPoint</vt:lpstr>
      <vt:lpstr>Нижний левый квадрат. Флегматический темперамент</vt:lpstr>
      <vt:lpstr>Презентация PowerPoint</vt:lpstr>
      <vt:lpstr>Нижний правый квадрат. Сангвинический темперамент</vt:lpstr>
      <vt:lpstr>Презентация PowerPoint</vt:lpstr>
      <vt:lpstr>Верхний левый квадрат. Меланхолический темперамент</vt:lpstr>
      <vt:lpstr>Почему  среди  меланхоликов  нет  прославленных  полководцев?</vt:lpstr>
      <vt:lpstr>Презентация PowerPoint</vt:lpstr>
      <vt:lpstr>Любая группа людей работает эффективнее, если в ней есть представители всех темпераментов</vt:lpstr>
      <vt:lpstr>Презентация PowerPoint</vt:lpstr>
      <vt:lpstr>В чистом виде темпераменты встречаются редко </vt:lpstr>
      <vt:lpstr>Конспект  занятия ТЕМПЕРАМЕНТ  И  ПРОФЕССИЯ.  ОПРЕДЕЛЕНИЕ  ТЕМПЕРАМЕНТА.</vt:lpstr>
      <vt:lpstr>Презентация PowerPoint</vt:lpstr>
      <vt:lpstr>Презентация PowerPoint</vt:lpstr>
      <vt:lpstr>Литература: Г.В.Резапкина, Психология и выбор профессии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Психология и выбор профессии</dc:title>
  <dc:creator>Detkovskaya O.V.</dc:creator>
  <cp:lastModifiedBy>Психология</cp:lastModifiedBy>
  <cp:revision>246</cp:revision>
  <dcterms:created xsi:type="dcterms:W3CDTF">2010-09-02T10:15:44Z</dcterms:created>
  <dcterms:modified xsi:type="dcterms:W3CDTF">2019-02-05T15:35:51Z</dcterms:modified>
</cp:coreProperties>
</file>