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57" r:id="rId4"/>
    <p:sldId id="258" r:id="rId5"/>
    <p:sldId id="259" r:id="rId6"/>
    <p:sldId id="260" r:id="rId7"/>
    <p:sldId id="270" r:id="rId8"/>
    <p:sldId id="27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2" r:id="rId18"/>
    <p:sldId id="275" r:id="rId19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4584-7226-423F-BF00-BE92F04D646A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5549-4D2F-417A-A6D6-BE51AA3B2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4584-7226-423F-BF00-BE92F04D646A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5549-4D2F-417A-A6D6-BE51AA3B2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4584-7226-423F-BF00-BE92F04D646A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5549-4D2F-417A-A6D6-BE51AA3B2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4584-7226-423F-BF00-BE92F04D646A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5549-4D2F-417A-A6D6-BE51AA3B2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4584-7226-423F-BF00-BE92F04D646A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5549-4D2F-417A-A6D6-BE51AA3B2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4584-7226-423F-BF00-BE92F04D646A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5549-4D2F-417A-A6D6-BE51AA3B2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4584-7226-423F-BF00-BE92F04D646A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5549-4D2F-417A-A6D6-BE51AA3B2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4584-7226-423F-BF00-BE92F04D646A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5549-4D2F-417A-A6D6-BE51AA3B2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4584-7226-423F-BF00-BE92F04D646A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5549-4D2F-417A-A6D6-BE51AA3B2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4584-7226-423F-BF00-BE92F04D646A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25549-4D2F-417A-A6D6-BE51AA3B2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54584-7226-423F-BF00-BE92F04D646A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A25549-4D2F-417A-A6D6-BE51AA3B26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054584-7226-423F-BF00-BE92F04D646A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A25549-4D2F-417A-A6D6-BE51AA3B26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057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Мониторинг уровня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УУД по предмету музыка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563888" y="4293096"/>
            <a:ext cx="5256584" cy="2160240"/>
          </a:xfrm>
        </p:spPr>
        <p:txBody>
          <a:bodyPr>
            <a:normAutofit/>
          </a:bodyPr>
          <a:lstStyle/>
          <a:p>
            <a:r>
              <a:rPr lang="ru-RU" dirty="0" smtClean="0"/>
              <a:t>МБОУ СОШ №4 </a:t>
            </a:r>
          </a:p>
          <a:p>
            <a:r>
              <a:rPr lang="ru-RU" dirty="0" err="1" smtClean="0"/>
              <a:t>г.Иркутска</a:t>
            </a:r>
            <a:endParaRPr lang="ru-RU" dirty="0" smtClean="0"/>
          </a:p>
          <a:p>
            <a:r>
              <a:rPr lang="ru-RU" dirty="0" err="1" smtClean="0"/>
              <a:t>Гаврикова</a:t>
            </a:r>
            <a:r>
              <a:rPr lang="ru-RU" dirty="0" smtClean="0"/>
              <a:t> Татьяна Михайловна,</a:t>
            </a:r>
          </a:p>
          <a:p>
            <a:r>
              <a:rPr lang="ru-RU" dirty="0" smtClean="0"/>
              <a:t>Школьник Евгения Олеговна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pPr algn="ctr"/>
            <a:r>
              <a:rPr lang="ru-RU" dirty="0" smtClean="0"/>
              <a:t>Предметные результаты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28800"/>
            <a:ext cx="4040188" cy="648072"/>
          </a:xfrm>
        </p:spPr>
        <p:txBody>
          <a:bodyPr/>
          <a:lstStyle/>
          <a:p>
            <a:pPr algn="ctr"/>
            <a:r>
              <a:rPr lang="ru-RU" dirty="0" smtClean="0"/>
              <a:t>Начальная школа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56793"/>
            <a:ext cx="4041775" cy="720080"/>
          </a:xfrm>
        </p:spPr>
        <p:txBody>
          <a:bodyPr/>
          <a:lstStyle/>
          <a:p>
            <a:pPr algn="ctr"/>
            <a:r>
              <a:rPr lang="ru-RU" dirty="0" smtClean="0"/>
              <a:t>Основная школа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07504" y="2348880"/>
            <a:ext cx="4248472" cy="4011440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</a:pPr>
            <a:r>
              <a:rPr lang="ru-RU" b="1" dirty="0" smtClean="0"/>
              <a:t>Формировани</a:t>
            </a:r>
            <a:r>
              <a:rPr lang="ru-RU" dirty="0" smtClean="0"/>
              <a:t>е восприятия различных </a:t>
            </a:r>
            <a:r>
              <a:rPr lang="ru-RU" b="1" dirty="0" smtClean="0"/>
              <a:t>музыкальных жанров</a:t>
            </a:r>
            <a:r>
              <a:rPr lang="ru-RU" dirty="0" smtClean="0"/>
              <a:t>, размышлений о музыкальных произведениях 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Формирование </a:t>
            </a:r>
            <a:r>
              <a:rPr lang="ru-RU" b="1" dirty="0" smtClean="0"/>
              <a:t>понимания ценностей отечественных народных музыкальных традиций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Развитие умения воплощать различные художественные образы в процессе </a:t>
            </a:r>
            <a:r>
              <a:rPr lang="ru-RU" b="1" dirty="0" smtClean="0"/>
              <a:t>ансамблевого и коллективного исполнения песенного репертуара</a:t>
            </a:r>
          </a:p>
          <a:p>
            <a:pPr>
              <a:spcBef>
                <a:spcPts val="0"/>
              </a:spcBef>
            </a:pPr>
            <a:r>
              <a:rPr lang="ru-RU" b="1" dirty="0" smtClean="0"/>
              <a:t>Формирование </a:t>
            </a:r>
            <a:r>
              <a:rPr lang="ru-RU" dirty="0" smtClean="0"/>
              <a:t>умения </a:t>
            </a:r>
            <a:r>
              <a:rPr lang="ru-RU" b="1" dirty="0" smtClean="0"/>
              <a:t>сопоставлять музыкальные образы </a:t>
            </a:r>
            <a:r>
              <a:rPr lang="ru-RU" dirty="0" smtClean="0"/>
              <a:t>в звучании  различных музыкальных инструментов</a:t>
            </a:r>
          </a:p>
          <a:p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211960" y="2204864"/>
            <a:ext cx="4824536" cy="446449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1600" dirty="0" smtClean="0"/>
              <a:t>Формирование основ музыкальной культуры  как </a:t>
            </a:r>
            <a:r>
              <a:rPr lang="ru-RU" sz="1600" smtClean="0"/>
              <a:t>неотъемлемой части </a:t>
            </a:r>
            <a:r>
              <a:rPr lang="ru-RU" sz="1600" dirty="0" smtClean="0"/>
              <a:t>общей</a:t>
            </a:r>
            <a:r>
              <a:rPr lang="en-US" sz="1600" dirty="0" smtClean="0"/>
              <a:t> </a:t>
            </a:r>
            <a:r>
              <a:rPr lang="ru-RU" sz="1600" dirty="0" smtClean="0"/>
              <a:t>культуры на основе </a:t>
            </a:r>
            <a:r>
              <a:rPr lang="ru-RU" sz="1600" b="1" dirty="0" smtClean="0"/>
              <a:t>социализации, самообразования, организации содержательного досуга</a:t>
            </a:r>
            <a:endParaRPr lang="ru-RU" sz="1600" dirty="0" smtClean="0"/>
          </a:p>
          <a:p>
            <a:pPr>
              <a:spcBef>
                <a:spcPts val="0"/>
              </a:spcBef>
            </a:pPr>
            <a:r>
              <a:rPr lang="ru-RU" sz="1600" b="1" dirty="0" smtClean="0"/>
              <a:t>Развитие образного и ассоциативного мышления</a:t>
            </a:r>
            <a:r>
              <a:rPr lang="ru-RU" sz="1600" dirty="0" smtClean="0"/>
              <a:t>, фантазии на основе восприятия и анализа музыкальных образов</a:t>
            </a:r>
          </a:p>
          <a:p>
            <a:pPr>
              <a:spcBef>
                <a:spcPts val="0"/>
              </a:spcBef>
            </a:pPr>
            <a:r>
              <a:rPr lang="ru-RU" sz="1600" dirty="0" smtClean="0"/>
              <a:t>Формирования </a:t>
            </a:r>
            <a:r>
              <a:rPr lang="ru-RU" sz="1600" b="1" dirty="0" smtClean="0"/>
              <a:t>мотивационной направленности на продуктивную музыкально-творческую деятельность</a:t>
            </a:r>
          </a:p>
          <a:p>
            <a:pPr>
              <a:spcBef>
                <a:spcPts val="0"/>
              </a:spcBef>
            </a:pPr>
            <a:r>
              <a:rPr lang="ru-RU" sz="1600" dirty="0" smtClean="0"/>
              <a:t>Развитие</a:t>
            </a:r>
            <a:r>
              <a:rPr lang="ru-RU" sz="1600" b="1" dirty="0" smtClean="0"/>
              <a:t> критического восприятия </a:t>
            </a:r>
            <a:r>
              <a:rPr lang="ru-RU" sz="1600" dirty="0" smtClean="0"/>
              <a:t>музыкальной информации, устойчивого интереса </a:t>
            </a:r>
            <a:r>
              <a:rPr lang="ru-RU" sz="1600" b="1" dirty="0" smtClean="0"/>
              <a:t>к музыке своего народа</a:t>
            </a:r>
          </a:p>
          <a:p>
            <a:pPr>
              <a:spcBef>
                <a:spcPts val="0"/>
              </a:spcBef>
            </a:pPr>
            <a:r>
              <a:rPr lang="ru-RU" sz="1600" dirty="0" smtClean="0"/>
              <a:t>Владение </a:t>
            </a:r>
            <a:r>
              <a:rPr lang="ru-RU" sz="1600" b="1" dirty="0" smtClean="0"/>
              <a:t>специальной терминологией</a:t>
            </a:r>
            <a:r>
              <a:rPr lang="ru-RU" sz="1600" dirty="0" smtClean="0"/>
              <a:t> </a:t>
            </a:r>
            <a:r>
              <a:rPr lang="ru-RU" sz="1400" dirty="0" smtClean="0"/>
              <a:t>музыкального искусства, навыками мультимедийных презентаций в процессе защиты исследовательских проектов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328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Мониторинг  уровня формирования УУД  на уроке музыки в 3 классе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543672"/>
          </a:xfrm>
        </p:spPr>
        <p:txBody>
          <a:bodyPr/>
          <a:lstStyle/>
          <a:p>
            <a:r>
              <a:rPr lang="en-US" dirty="0" smtClean="0"/>
              <a:t>I </a:t>
            </a:r>
            <a:r>
              <a:rPr lang="ru-RU" dirty="0" smtClean="0"/>
              <a:t>четверть: Кантата С . Прокофьева «Александр Невский»</a:t>
            </a:r>
          </a:p>
          <a:p>
            <a:r>
              <a:rPr lang="en-US" dirty="0" smtClean="0"/>
              <a:t>II </a:t>
            </a:r>
            <a:r>
              <a:rPr lang="ru-RU" dirty="0" smtClean="0"/>
              <a:t> четверть: «Настрою гусли на старинный лад…» Былина о Садко и Морском царе</a:t>
            </a:r>
          </a:p>
          <a:p>
            <a:r>
              <a:rPr lang="en-US" dirty="0" smtClean="0"/>
              <a:t>III </a:t>
            </a:r>
            <a:r>
              <a:rPr lang="ru-RU" dirty="0" smtClean="0"/>
              <a:t>четверть: В современных ритмах (мюзиклы)</a:t>
            </a:r>
          </a:p>
          <a:p>
            <a:r>
              <a:rPr lang="en-US" dirty="0" smtClean="0"/>
              <a:t>IV</a:t>
            </a:r>
            <a:r>
              <a:rPr lang="ru-RU" dirty="0" smtClean="0"/>
              <a:t> четверть: «Чудо - музыка». Острый ритм - джаза звуки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0483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II </a:t>
            </a:r>
            <a:r>
              <a:rPr lang="ru-RU" dirty="0" smtClean="0"/>
              <a:t> четверть: «Настрою гусли на старинный лад…» Былина о Садко и Морском царе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327648"/>
          </a:xfrm>
        </p:spPr>
        <p:txBody>
          <a:bodyPr/>
          <a:lstStyle/>
          <a:p>
            <a:r>
              <a:rPr lang="ru-RU" dirty="0" smtClean="0"/>
              <a:t>Комплексная работа:</a:t>
            </a:r>
            <a:endParaRPr lang="en-US" dirty="0" smtClean="0"/>
          </a:p>
          <a:p>
            <a:r>
              <a:rPr lang="ru-RU" dirty="0" smtClean="0"/>
              <a:t>1. Смысловое чтение </a:t>
            </a:r>
          </a:p>
          <a:p>
            <a:r>
              <a:rPr lang="ru-RU" dirty="0" smtClean="0"/>
              <a:t>2. Иллюстрация</a:t>
            </a:r>
          </a:p>
          <a:p>
            <a:r>
              <a:rPr lang="ru-RU" dirty="0" smtClean="0"/>
              <a:t>3. Слушание, анализ музыкального произведения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Какие УУД формируем: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sz="2800" b="1" dirty="0" smtClean="0"/>
              <a:t>Регулятивные: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формировать замысел и реализовывать его в исполнении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Выполнять музыкально- творческие задания по заданным правилам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Адекватно оценивать правильность выполнения задания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Какие УУД формируем: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Познавательные: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Использовать общие приемы решения исполнительской задачи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Отмечать характер народных песен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Устанавливать взаимосвязь между музыкой или литературой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Какие УУД формируем: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b="1" dirty="0" smtClean="0"/>
              <a:t>Коммуникативные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Координировать и принимать различные позиции во взаимодействии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Аргументировать свою позицию после </a:t>
            </a:r>
            <a:r>
              <a:rPr lang="ru-RU" smtClean="0"/>
              <a:t>прослушивания произведения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Принимать мнение, отличное от своей точки зрения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Критерии оценивания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Комплексная работа:</a:t>
            </a:r>
            <a:endParaRPr lang="en-US" dirty="0"/>
          </a:p>
          <a:p>
            <a:r>
              <a:rPr lang="ru-RU" dirty="0"/>
              <a:t>1. Смысловое чтение  </a:t>
            </a:r>
            <a:r>
              <a:rPr lang="ru-RU" dirty="0" smtClean="0"/>
              <a:t>- за каждое правильное выполненное задание 1 балл</a:t>
            </a:r>
            <a:endParaRPr lang="ru-RU" dirty="0"/>
          </a:p>
          <a:p>
            <a:r>
              <a:rPr lang="ru-RU" dirty="0"/>
              <a:t>2. </a:t>
            </a:r>
            <a:r>
              <a:rPr lang="ru-RU" dirty="0" smtClean="0"/>
              <a:t>Иллюстрация – наполняемость рисунка (на рисунке должно быть не менее 3 персонажей)</a:t>
            </a:r>
            <a:endParaRPr lang="ru-RU" dirty="0"/>
          </a:p>
          <a:p>
            <a:r>
              <a:rPr lang="ru-RU" dirty="0"/>
              <a:t>3. Слушание, анализ </a:t>
            </a:r>
            <a:r>
              <a:rPr lang="ru-RU" dirty="0" smtClean="0"/>
              <a:t>музыкального произведения – услышать сколько солистов, кто аккомпанирует.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Мониторинг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903712"/>
          </a:xfrm>
        </p:spPr>
        <p:txBody>
          <a:bodyPr/>
          <a:lstStyle/>
          <a:p>
            <a:r>
              <a:rPr lang="ru-RU" dirty="0" smtClean="0"/>
              <a:t>Система сбора, обработки и распространения информации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Мониторинг как  </a:t>
            </a:r>
            <a:r>
              <a:rPr lang="ru-RU" dirty="0"/>
              <a:t>обязательное условие отслеживания </a:t>
            </a:r>
            <a:r>
              <a:rPr lang="ru-RU" dirty="0" smtClean="0"/>
              <a:t> УУД</a:t>
            </a:r>
            <a:r>
              <a:rPr lang="ru-RU" dirty="0" smtClean="0"/>
              <a:t>, используем:</a:t>
            </a:r>
            <a:endParaRPr lang="ru-RU" dirty="0" smtClean="0"/>
          </a:p>
          <a:p>
            <a:r>
              <a:rPr lang="ru-RU" dirty="0" smtClean="0"/>
              <a:t>1) Традиционные формы (стартовый, промежуточный, </a:t>
            </a:r>
            <a:r>
              <a:rPr lang="ru-RU" dirty="0" smtClean="0"/>
              <a:t>итоговый контроль через тесты и музыкальные викторины) </a:t>
            </a:r>
            <a:endParaRPr lang="ru-RU" dirty="0" smtClean="0"/>
          </a:p>
          <a:p>
            <a:r>
              <a:rPr lang="ru-RU" dirty="0" smtClean="0"/>
              <a:t>2) </a:t>
            </a:r>
            <a:r>
              <a:rPr lang="ru-RU" dirty="0" smtClean="0"/>
              <a:t>Диагностические работы </a:t>
            </a:r>
            <a:r>
              <a:rPr lang="ru-RU" dirty="0" smtClean="0"/>
              <a:t>по определенным темам в каждой </a:t>
            </a:r>
            <a:r>
              <a:rPr lang="ru-RU" dirty="0" smtClean="0"/>
              <a:t>четверти с целью мониторинга УУД (структура </a:t>
            </a:r>
            <a:r>
              <a:rPr lang="ru-RU" dirty="0" smtClean="0"/>
              <a:t>одинаковая</a:t>
            </a:r>
            <a:r>
              <a:rPr lang="ru-RU" dirty="0" smtClean="0"/>
              <a:t>, </a:t>
            </a:r>
            <a:r>
              <a:rPr lang="ru-RU" dirty="0" smtClean="0"/>
              <a:t>темы </a:t>
            </a:r>
            <a:r>
              <a:rPr lang="ru-RU" dirty="0" smtClean="0"/>
              <a:t>разные)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530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Отличия ЗУН от УУД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fontAlgn="t">
              <a:buNone/>
            </a:pPr>
            <a:r>
              <a:rPr lang="ru-RU" b="1" dirty="0" smtClean="0"/>
              <a:t>  ЗУН</a:t>
            </a:r>
            <a:endParaRPr lang="ru-RU" dirty="0"/>
          </a:p>
          <a:p>
            <a:pPr fontAlgn="t"/>
            <a:r>
              <a:rPr lang="ru-RU" dirty="0"/>
              <a:t>Знания</a:t>
            </a:r>
          </a:p>
          <a:p>
            <a:pPr fontAlgn="t"/>
            <a:r>
              <a:rPr lang="ru-RU" dirty="0"/>
              <a:t>Умения</a:t>
            </a:r>
          </a:p>
          <a:p>
            <a:pPr fontAlgn="t"/>
            <a:r>
              <a:rPr lang="ru-RU" dirty="0"/>
              <a:t>Навыки</a:t>
            </a:r>
          </a:p>
          <a:p>
            <a:pPr marL="0" indent="0" fontAlgn="t">
              <a:buNone/>
            </a:pPr>
            <a:r>
              <a:rPr lang="ru-RU" b="1" dirty="0" smtClean="0"/>
              <a:t> От </a:t>
            </a:r>
            <a:r>
              <a:rPr lang="ru-RU" b="1" dirty="0"/>
              <a:t>знания к действию</a:t>
            </a:r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 fontAlgn="t">
              <a:buNone/>
            </a:pPr>
            <a:r>
              <a:rPr lang="ru-RU" b="1" dirty="0" smtClean="0"/>
              <a:t> УУД</a:t>
            </a:r>
            <a:endParaRPr lang="ru-RU" dirty="0"/>
          </a:p>
          <a:p>
            <a:pPr fontAlgn="t"/>
            <a:r>
              <a:rPr lang="ru-RU" dirty="0"/>
              <a:t>Универсальные </a:t>
            </a:r>
          </a:p>
          <a:p>
            <a:pPr fontAlgn="t"/>
            <a:r>
              <a:rPr lang="ru-RU" dirty="0"/>
              <a:t>Учебные </a:t>
            </a:r>
          </a:p>
          <a:p>
            <a:pPr fontAlgn="t"/>
            <a:r>
              <a:rPr lang="ru-RU" dirty="0"/>
              <a:t>Действия</a:t>
            </a:r>
          </a:p>
          <a:p>
            <a:pPr fontAlgn="t"/>
            <a:r>
              <a:rPr lang="ru-RU" b="1" dirty="0"/>
              <a:t>От действия к мысли</a:t>
            </a:r>
            <a:endParaRPr lang="ru-RU" dirty="0"/>
          </a:p>
          <a:p>
            <a:pPr fontAlgn="t"/>
            <a:r>
              <a:rPr lang="ru-RU" b="1" dirty="0"/>
              <a:t>УУД - Умение учиться</a:t>
            </a:r>
            <a:endParaRPr lang="ru-RU" dirty="0"/>
          </a:p>
          <a:p>
            <a:pPr fontAlgn="t"/>
            <a:r>
              <a:rPr lang="ru-RU" b="1" dirty="0"/>
              <a:t>УУД – совокупность способов действия учащегося обеспечивающих его способность к самостоятельному усвоению новых знаний и умений.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1111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0077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УУД (универсальные учебные действия)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759696"/>
          </a:xfrm>
        </p:spPr>
        <p:txBody>
          <a:bodyPr/>
          <a:lstStyle/>
          <a:p>
            <a:pPr marL="0" indent="0"/>
            <a:r>
              <a:rPr lang="ru-RU" dirty="0" smtClean="0"/>
              <a:t>Согласно ФГОС универсальные учебные действия – это обобщенные действия, порождающие широкую ориентацию учащихся в различных предметных областях познания и мотивацию к обучению.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dirty="0" smtClean="0"/>
              <a:t>УУД (универсальные учебные действия)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В широком </a:t>
            </a:r>
            <a:r>
              <a:rPr lang="ru-RU" dirty="0" smtClean="0"/>
              <a:t>значении термин «универсальные учебные действия» означает умение учиться, т.е. способность субъекта к саморазвитию и самосовершенствованию путем сознательного и активного присвоения нового социального опыта. </a:t>
            </a:r>
          </a:p>
          <a:p>
            <a:r>
              <a:rPr lang="ru-RU" b="1" dirty="0" smtClean="0"/>
              <a:t>В более узком </a:t>
            </a:r>
            <a:r>
              <a:rPr lang="ru-RU" dirty="0" smtClean="0"/>
              <a:t>этот термин можно определить как совокупность способов действия учащегося, обеспечивающих его способность к самостоятельному усвоению новых знаний и умений, включая организацию этого процесса.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Функции УУД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Обеспечение возможностей учащегося самостоятельно осуществлять деятельность учения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Сравнивать учебные цели, искать и использовать необходимые средства и способы их достижения, контролировать и оценивать процесс и результаты деятельности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Создание условий для гармоничного развития личности и её самореализации на основе готовности к непрерывному образованию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Обеспечение успешного усвоения знаний, формирование умений, навыков и компетентностей в любой предметной области.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Задачи УУД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  <a:tabLst>
                <a:tab pos="450850" algn="l"/>
              </a:tabLst>
            </a:pPr>
            <a:r>
              <a:rPr lang="ru-RU" sz="3600" dirty="0" smtClean="0"/>
              <a:t> Определение основных результатов обучения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Построение содержания учебных предметов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Определение функций, содержания и структуры УУД для каждого возраста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 Выделение </a:t>
            </a:r>
            <a:r>
              <a:rPr lang="ru-RU" sz="3600" dirty="0" err="1" smtClean="0"/>
              <a:t>возрастно</a:t>
            </a:r>
            <a:r>
              <a:rPr lang="ru-RU" sz="3600" dirty="0" smtClean="0"/>
              <a:t> – специфической формы и качественных показаний </a:t>
            </a:r>
            <a:r>
              <a:rPr lang="ru-RU" sz="3600" dirty="0" err="1" smtClean="0"/>
              <a:t>сформированности</a:t>
            </a:r>
            <a:r>
              <a:rPr lang="ru-RU" sz="3600" dirty="0" smtClean="0"/>
              <a:t> УУД в отношении познавательного и личностного развития учащихся.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Определение круга учебных предметов, в рамках которых оптимально могут быть сформированы конкретные виды УУД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Разработка системы типовых задач для диагностики </a:t>
            </a:r>
            <a:r>
              <a:rPr lang="ru-RU" sz="3600" dirty="0" err="1" smtClean="0"/>
              <a:t>сформированности</a:t>
            </a:r>
            <a:r>
              <a:rPr lang="ru-RU" sz="3600" dirty="0" smtClean="0"/>
              <a:t> УУД на каждом этапе образовательного процесса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Разработка системы задач и организация ориентировки учащихся в их решении, обеспечивающем формирование УУД.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Кольцо 18"/>
          <p:cNvSpPr/>
          <p:nvPr/>
        </p:nvSpPr>
        <p:spPr>
          <a:xfrm>
            <a:off x="1258888" y="981075"/>
            <a:ext cx="6189662" cy="3187700"/>
          </a:xfrm>
          <a:prstGeom prst="don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AutoShape 2"/>
          <p:cNvSpPr>
            <a:spLocks noChangeArrowheads="1"/>
          </p:cNvSpPr>
          <p:nvPr/>
        </p:nvSpPr>
        <p:spPr bwMode="auto">
          <a:xfrm>
            <a:off x="425450" y="2257425"/>
            <a:ext cx="2339975" cy="57626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Arial" pitchFamily="34" charset="0"/>
              </a:rPr>
              <a:t>Личностные УУД</a:t>
            </a:r>
            <a:endParaRPr lang="ru-RU" sz="2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AutoShape 3"/>
          <p:cNvSpPr>
            <a:spLocks noChangeArrowheads="1"/>
          </p:cNvSpPr>
          <p:nvPr/>
        </p:nvSpPr>
        <p:spPr bwMode="auto">
          <a:xfrm>
            <a:off x="3429000" y="2259013"/>
            <a:ext cx="2330450" cy="86836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20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УУД</a:t>
            </a:r>
          </a:p>
        </p:txBody>
      </p:sp>
      <p:sp>
        <p:nvSpPr>
          <p:cNvPr id="22" name="AutoShape 4"/>
          <p:cNvSpPr>
            <a:spLocks noChangeArrowheads="1"/>
          </p:cNvSpPr>
          <p:nvPr/>
        </p:nvSpPr>
        <p:spPr bwMode="auto">
          <a:xfrm>
            <a:off x="6189663" y="2259013"/>
            <a:ext cx="2376487" cy="6477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Arial" pitchFamily="34" charset="0"/>
              </a:rPr>
              <a:t>Предметные УУД</a:t>
            </a:r>
            <a:endParaRPr lang="ru-RU" sz="20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AutoShape 5"/>
          <p:cNvSpPr>
            <a:spLocks noChangeArrowheads="1"/>
          </p:cNvSpPr>
          <p:nvPr/>
        </p:nvSpPr>
        <p:spPr bwMode="auto">
          <a:xfrm>
            <a:off x="1258888" y="3584575"/>
            <a:ext cx="1800225" cy="431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Arial" pitchFamily="34" charset="0"/>
              </a:rPr>
              <a:t>Регулятивные</a:t>
            </a:r>
            <a:endParaRPr lang="ru-RU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AutoShape 6"/>
          <p:cNvSpPr>
            <a:spLocks noChangeArrowheads="1"/>
          </p:cNvSpPr>
          <p:nvPr/>
        </p:nvSpPr>
        <p:spPr bwMode="auto">
          <a:xfrm>
            <a:off x="6176963" y="3548063"/>
            <a:ext cx="1985962" cy="431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Arial" pitchFamily="34" charset="0"/>
              </a:rPr>
              <a:t>Познавательные</a:t>
            </a:r>
            <a:endParaRPr lang="ru-RU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AutoShape 7"/>
          <p:cNvSpPr>
            <a:spLocks noChangeArrowheads="1"/>
          </p:cNvSpPr>
          <p:nvPr/>
        </p:nvSpPr>
        <p:spPr bwMode="auto">
          <a:xfrm>
            <a:off x="3527425" y="3736975"/>
            <a:ext cx="2232025" cy="431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Arial" pitchFamily="34" charset="0"/>
              </a:rPr>
              <a:t>Коммуникативные</a:t>
            </a:r>
            <a:endParaRPr lang="ru-RU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AutoShape 2"/>
          <p:cNvSpPr>
            <a:spLocks noChangeArrowheads="1"/>
          </p:cNvSpPr>
          <p:nvPr/>
        </p:nvSpPr>
        <p:spPr bwMode="auto">
          <a:xfrm>
            <a:off x="3206750" y="4365625"/>
            <a:ext cx="3057525" cy="46831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</a:pPr>
            <a:r>
              <a:rPr 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 ИКТ-компетентность</a:t>
            </a:r>
            <a:endParaRPr lang="ru-RU" sz="2000" b="1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27" name="AutoShape 2"/>
          <p:cNvSpPr>
            <a:spLocks noChangeArrowheads="1"/>
          </p:cNvSpPr>
          <p:nvPr/>
        </p:nvSpPr>
        <p:spPr bwMode="auto">
          <a:xfrm>
            <a:off x="2268538" y="4999038"/>
            <a:ext cx="5108575" cy="87471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spcAft>
                <a:spcPts val="1000"/>
              </a:spcAft>
            </a:pPr>
            <a:r>
              <a:rPr lang="ru-RU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Основы учебно-исследовательской и проектной деятельности</a:t>
            </a:r>
            <a:endParaRPr lang="ru-RU" sz="2000" b="1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1808163" y="1196975"/>
            <a:ext cx="5141912" cy="6492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Универсальные учебные действия</a:t>
            </a:r>
          </a:p>
        </p:txBody>
      </p:sp>
      <p:sp>
        <p:nvSpPr>
          <p:cNvPr id="29" name="Стрелка вниз 28"/>
          <p:cNvSpPr/>
          <p:nvPr/>
        </p:nvSpPr>
        <p:spPr>
          <a:xfrm rot="2892260">
            <a:off x="2942431" y="3104357"/>
            <a:ext cx="428625" cy="493712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 rot="18578114">
            <a:off x="5819775" y="3113088"/>
            <a:ext cx="395288" cy="493712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>
            <a:off x="4379913" y="3194050"/>
            <a:ext cx="384175" cy="493713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32" name="Прямая со стрелкой 31"/>
          <p:cNvCxnSpPr/>
          <p:nvPr/>
        </p:nvCxnSpPr>
        <p:spPr>
          <a:xfrm flipH="1">
            <a:off x="2268538" y="1916113"/>
            <a:ext cx="215900" cy="2174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176963" y="1916113"/>
            <a:ext cx="266700" cy="21748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4572000" y="1819275"/>
            <a:ext cx="0" cy="41116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Прямоугольник 59"/>
          <p:cNvSpPr/>
          <p:nvPr/>
        </p:nvSpPr>
        <p:spPr>
          <a:xfrm>
            <a:off x="760413" y="528638"/>
            <a:ext cx="7623175" cy="46196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Система универсальных учебных действий</a:t>
            </a:r>
          </a:p>
        </p:txBody>
      </p:sp>
      <p:grpSp>
        <p:nvGrpSpPr>
          <p:cNvPr id="61" name="Группа 38"/>
          <p:cNvGrpSpPr>
            <a:grpSpLocks/>
          </p:cNvGrpSpPr>
          <p:nvPr/>
        </p:nvGrpSpPr>
        <p:grpSpPr bwMode="auto">
          <a:xfrm>
            <a:off x="2365375" y="2000250"/>
            <a:ext cx="4429125" cy="4071938"/>
            <a:chOff x="2365968" y="1428736"/>
            <a:chExt cx="4429156" cy="4071966"/>
          </a:xfrm>
        </p:grpSpPr>
        <p:sp>
          <p:nvSpPr>
            <p:cNvPr id="62" name="Овал 61"/>
            <p:cNvSpPr/>
            <p:nvPr/>
          </p:nvSpPr>
          <p:spPr>
            <a:xfrm>
              <a:off x="2866035" y="1785926"/>
              <a:ext cx="3429024" cy="3429024"/>
            </a:xfrm>
            <a:prstGeom prst="ellipse">
              <a:avLst/>
            </a:prstGeom>
            <a:noFill/>
            <a:ln w="762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4800" b="1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УУД</a:t>
              </a:r>
            </a:p>
          </p:txBody>
        </p:sp>
        <p:cxnSp>
          <p:nvCxnSpPr>
            <p:cNvPr id="63" name="Прямая соединительная линия 62"/>
            <p:cNvCxnSpPr/>
            <p:nvPr/>
          </p:nvCxnSpPr>
          <p:spPr>
            <a:xfrm>
              <a:off x="2365968" y="3500438"/>
              <a:ext cx="1285884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/>
            <p:nvPr/>
          </p:nvCxnSpPr>
          <p:spPr>
            <a:xfrm>
              <a:off x="5509240" y="3500438"/>
              <a:ext cx="1285884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/>
            <p:nvPr/>
          </p:nvCxnSpPr>
          <p:spPr>
            <a:xfrm rot="5400000" flipH="1" flipV="1">
              <a:off x="4080480" y="1928802"/>
              <a:ext cx="1000132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/>
            <p:nvPr/>
          </p:nvCxnSpPr>
          <p:spPr>
            <a:xfrm rot="5400000" flipH="1" flipV="1">
              <a:off x="4080480" y="5000637"/>
              <a:ext cx="1000132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Прямоугольник 66"/>
          <p:cNvSpPr/>
          <p:nvPr/>
        </p:nvSpPr>
        <p:spPr>
          <a:xfrm>
            <a:off x="571500" y="3273425"/>
            <a:ext cx="3429000" cy="3397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cs typeface="Arial" charset="0"/>
              </a:rPr>
              <a:t>Построение высказывания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571500" y="1243013"/>
            <a:ext cx="3429000" cy="33813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cs typeface="Arial" charset="0"/>
              </a:rPr>
              <a:t>Формулирование проблемы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571500" y="3644900"/>
            <a:ext cx="3429000" cy="3397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cs typeface="Arial" charset="0"/>
              </a:rPr>
              <a:t>Рефлексия деятельности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561628" y="2545701"/>
            <a:ext cx="3429000" cy="3397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cs typeface="Arial" charset="0"/>
              </a:rPr>
              <a:t>Структурирование информации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571500" y="1616075"/>
            <a:ext cx="3429000" cy="3381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cs typeface="Arial" charset="0"/>
              </a:rPr>
              <a:t>Поиск информации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571500" y="1987550"/>
            <a:ext cx="34290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cs typeface="Arial" charset="0"/>
              </a:rPr>
              <a:t>Определение </a:t>
            </a:r>
            <a:r>
              <a:rPr lang="ru-RU" sz="1600" b="1" dirty="0" smtClean="0">
                <a:cs typeface="Arial" charset="0"/>
              </a:rPr>
              <a:t>смысла  </a:t>
            </a:r>
            <a:r>
              <a:rPr lang="ru-RU" sz="1600" b="1" dirty="0">
                <a:cs typeface="Arial" charset="0"/>
              </a:rPr>
              <a:t>информации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571500" y="2901156"/>
            <a:ext cx="3429000" cy="33813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cs typeface="Arial" charset="0"/>
              </a:rPr>
              <a:t>Моделирование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571500" y="4733925"/>
            <a:ext cx="3429000" cy="33813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cs typeface="Arial" charset="0"/>
              </a:rPr>
              <a:t>Организация сотрудничества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574531" y="5722793"/>
            <a:ext cx="3429000" cy="33813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cs typeface="Arial" charset="0"/>
              </a:rPr>
              <a:t>Разрешение конфликтов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546822" y="6084745"/>
            <a:ext cx="3429000" cy="33813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cs typeface="Arial" charset="0"/>
              </a:rPr>
              <a:t>Умение выразить мысль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561628" y="5080722"/>
            <a:ext cx="3429000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cs typeface="Arial" charset="0"/>
              </a:rPr>
              <a:t>Управление поведением </a:t>
            </a:r>
            <a:r>
              <a:rPr lang="ru-RU" sz="1600" b="1" dirty="0" smtClean="0">
                <a:cs typeface="Arial" charset="0"/>
              </a:rPr>
              <a:t> партнера</a:t>
            </a:r>
            <a:endParaRPr lang="ru-RU" sz="1600" b="1" dirty="0">
              <a:cs typeface="Arial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571500" y="4314825"/>
            <a:ext cx="3429000" cy="33813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cs typeface="Arial" charset="0"/>
              </a:rPr>
              <a:t>Планирование сотрудничества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5143500" y="1243013"/>
            <a:ext cx="3429000" cy="33813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cs typeface="Arial" charset="0"/>
              </a:rPr>
              <a:t>Постановка цели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5143500" y="2122488"/>
            <a:ext cx="3429000" cy="33813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cs typeface="Arial" charset="0"/>
              </a:rPr>
              <a:t>Планирование деятельности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5143500" y="1671638"/>
            <a:ext cx="3429000" cy="33813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cs typeface="Arial" charset="0"/>
              </a:rPr>
              <a:t>Прогнозирование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5143500" y="2573338"/>
            <a:ext cx="3429000" cy="33813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cs typeface="Arial" charset="0"/>
              </a:rPr>
              <a:t>Контроль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5143500" y="3024188"/>
            <a:ext cx="3429000" cy="3397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cs typeface="Arial" charset="0"/>
              </a:rPr>
              <a:t>Коррекция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5143500" y="3475038"/>
            <a:ext cx="3429000" cy="3397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cs typeface="Arial" charset="0"/>
              </a:rPr>
              <a:t>Оценка</a:t>
            </a:r>
          </a:p>
        </p:txBody>
      </p:sp>
      <p:sp>
        <p:nvSpPr>
          <p:cNvPr id="85" name="Прямоугольник 84"/>
          <p:cNvSpPr/>
          <p:nvPr/>
        </p:nvSpPr>
        <p:spPr>
          <a:xfrm>
            <a:off x="5143500" y="4324350"/>
            <a:ext cx="3429000" cy="33972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cs typeface="Arial" charset="0"/>
              </a:rPr>
              <a:t>Самоопределение</a:t>
            </a:r>
          </a:p>
        </p:txBody>
      </p:sp>
      <p:sp>
        <p:nvSpPr>
          <p:cNvPr id="86" name="Прямоугольник 85"/>
          <p:cNvSpPr/>
          <p:nvPr/>
        </p:nvSpPr>
        <p:spPr>
          <a:xfrm>
            <a:off x="5143500" y="5167313"/>
            <a:ext cx="3429000" cy="33813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b="1" dirty="0" err="1">
                <a:cs typeface="Arial" charset="0"/>
              </a:rPr>
              <a:t>Смыслообразование</a:t>
            </a:r>
            <a:endParaRPr lang="ru-RU" sz="1600" b="1" dirty="0">
              <a:cs typeface="Arial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5143500" y="6019800"/>
            <a:ext cx="3429000" cy="33813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cs typeface="Arial" charset="0"/>
              </a:rPr>
              <a:t>Нравственная оценка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93663" y="1243013"/>
            <a:ext cx="406400" cy="4619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П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111125" y="4314825"/>
            <a:ext cx="371475" cy="4619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К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8651875" y="1243013"/>
            <a:ext cx="390525" cy="4619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Р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8647113" y="4314825"/>
            <a:ext cx="400050" cy="4619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Метапредметные</a:t>
            </a:r>
            <a:r>
              <a:rPr lang="ru-RU" dirty="0" smtClean="0"/>
              <a:t> результаты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Начальная школа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Основная школа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Овладение</a:t>
            </a:r>
            <a:r>
              <a:rPr lang="ru-RU" dirty="0" smtClean="0"/>
              <a:t> способностью принимать и сохранять цели и задачи учебной деятельности через собственные творческие замыслы; поиска средств их осуществления</a:t>
            </a:r>
          </a:p>
          <a:p>
            <a:r>
              <a:rPr lang="ru-RU" b="1" dirty="0" smtClean="0"/>
              <a:t>Освоение</a:t>
            </a:r>
            <a:r>
              <a:rPr lang="ru-RU" dirty="0" smtClean="0"/>
              <a:t> способов решения проблем творческого и поискового характера</a:t>
            </a:r>
          </a:p>
          <a:p>
            <a:r>
              <a:rPr lang="ru-RU" b="1" dirty="0" smtClean="0"/>
              <a:t>Формирование </a:t>
            </a:r>
            <a:r>
              <a:rPr lang="ru-RU" dirty="0" smtClean="0"/>
              <a:t>умения планировать, контролировать и оценивать учебные действия в соответствии с поставленной задачей и условиями ее реализации; определять наиболее эффективные способы достижения результатов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 smtClean="0"/>
              <a:t>Целеполагание</a:t>
            </a:r>
            <a:r>
              <a:rPr lang="ru-RU" dirty="0" smtClean="0"/>
              <a:t> в учебной деятельности: </a:t>
            </a:r>
            <a:r>
              <a:rPr lang="ru-RU" b="1" dirty="0" smtClean="0"/>
              <a:t>умение </a:t>
            </a:r>
            <a:r>
              <a:rPr lang="ru-RU" dirty="0" smtClean="0"/>
              <a:t>самостоятельно </a:t>
            </a:r>
            <a:r>
              <a:rPr lang="ru-RU" b="1" dirty="0" smtClean="0"/>
              <a:t>ставить новые учебные и познавательные задачи на основе развития познавательных мотивов и интересов</a:t>
            </a:r>
          </a:p>
          <a:p>
            <a:r>
              <a:rPr lang="ru-RU" b="1" dirty="0" smtClean="0"/>
              <a:t>Умение самостоятельно планировать альтернативные пути достижения целей, осознанно выбирать наиболее эффективные способы </a:t>
            </a:r>
            <a:r>
              <a:rPr lang="ru-RU" dirty="0" smtClean="0"/>
              <a:t>решения учебных и познавательных задач</a:t>
            </a:r>
          </a:p>
          <a:p>
            <a:r>
              <a:rPr lang="ru-RU" dirty="0" smtClean="0"/>
              <a:t>Умение осуществлять контроль по результату и по способу действия на уровне произвольного внимания и вносить необходимые коррективы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238</TotalTime>
  <Words>869</Words>
  <Application>Microsoft Office PowerPoint</Application>
  <PresentationFormat>Экран (4:3)</PresentationFormat>
  <Paragraphs>130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Constantia</vt:lpstr>
      <vt:lpstr>Times New Roman</vt:lpstr>
      <vt:lpstr>Wingdings 2</vt:lpstr>
      <vt:lpstr>Поток</vt:lpstr>
      <vt:lpstr>Мониторинг уровня сформированности УУД по предмету музыка</vt:lpstr>
      <vt:lpstr>Отличия ЗУН от УУД</vt:lpstr>
      <vt:lpstr>УУД (универсальные учебные действия)</vt:lpstr>
      <vt:lpstr>УУД (универсальные учебные действия)</vt:lpstr>
      <vt:lpstr>Функции УУД </vt:lpstr>
      <vt:lpstr>Задачи УУД </vt:lpstr>
      <vt:lpstr>Презентация PowerPoint</vt:lpstr>
      <vt:lpstr>Презентация PowerPoint</vt:lpstr>
      <vt:lpstr>Метапредметные результаты</vt:lpstr>
      <vt:lpstr>Предметные результаты</vt:lpstr>
      <vt:lpstr>Мониторинг  уровня формирования УУД  на уроке музыки в 3 классе</vt:lpstr>
      <vt:lpstr>II  четверть: «Настрою гусли на старинный лад…» Былина о Садко и Морском царе</vt:lpstr>
      <vt:lpstr>Какие УУД формируем:</vt:lpstr>
      <vt:lpstr>Какие УУД формируем:</vt:lpstr>
      <vt:lpstr>Какие УУД формируем:</vt:lpstr>
      <vt:lpstr>Критерии оценивания</vt:lpstr>
      <vt:lpstr>Мониторинг</vt:lpstr>
      <vt:lpstr>Вывод </vt:lpstr>
    </vt:vector>
  </TitlesOfParts>
  <Company>School4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Мониторинг уровня сформированности УУД по предмету музыка</dc:title>
  <dc:creator>teacher</dc:creator>
  <cp:lastModifiedBy>Сергей Гавриков</cp:lastModifiedBy>
  <cp:revision>28</cp:revision>
  <cp:lastPrinted>2018-12-14T14:35:58Z</cp:lastPrinted>
  <dcterms:created xsi:type="dcterms:W3CDTF">2018-12-13T04:11:55Z</dcterms:created>
  <dcterms:modified xsi:type="dcterms:W3CDTF">2018-12-14T22:52:52Z</dcterms:modified>
</cp:coreProperties>
</file>