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9" r:id="rId4"/>
    <p:sldId id="257" r:id="rId5"/>
    <p:sldId id="264" r:id="rId6"/>
    <p:sldId id="276" r:id="rId7"/>
    <p:sldId id="261" r:id="rId8"/>
    <p:sldId id="265" r:id="rId9"/>
    <p:sldId id="263" r:id="rId10"/>
    <p:sldId id="260" r:id="rId11"/>
    <p:sldId id="266" r:id="rId12"/>
    <p:sldId id="267" r:id="rId13"/>
    <p:sldId id="268" r:id="rId14"/>
    <p:sldId id="269" r:id="rId15"/>
    <p:sldId id="270" r:id="rId16"/>
    <p:sldId id="273" r:id="rId17"/>
    <p:sldId id="272" r:id="rId18"/>
    <p:sldId id="274" r:id="rId19"/>
  </p:sldIdLst>
  <p:sldSz cx="9144000" cy="6858000" type="screen4x3"/>
  <p:notesSz cx="6797675" cy="9928225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Буянкина Лилия</c:v>
                </c:pt>
                <c:pt idx="1">
                  <c:v>Конева Анастасия</c:v>
                </c:pt>
                <c:pt idx="2">
                  <c:v>Султанмутова Джамиля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4.5</c:v>
                </c:pt>
                <c:pt idx="1">
                  <c:v>4.04</c:v>
                </c:pt>
                <c:pt idx="2">
                  <c:v>4.1399999999999997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17E-496B-9C40-54DB3DFE4D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3.8273773470623884E-2"/>
          <c:y val="0.84124234470691139"/>
          <c:w val="0.94359897320527264"/>
          <c:h val="0.14288463942007248"/>
        </c:manualLayout>
      </c:layout>
      <c:overlay val="0"/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335035823224814E-2"/>
          <c:y val="1.3869999204644873E-2"/>
          <c:w val="0.95716346267527375"/>
          <c:h val="0.972222222222222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30E-4536-9414-1AC6F2F948E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30E-4536-9414-1AC6F2F948E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30E-4536-9414-1AC6F2F948EA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30E-4536-9414-1AC6F2F948EA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167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30E-4536-9414-1AC6F2F948EA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166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30E-4536-9414-1AC6F2F948EA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Ряд 7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hade val="51000"/>
                    <a:satMod val="130000"/>
                  </a:schemeClr>
                </a:gs>
                <a:gs pos="80000">
                  <a:schemeClr val="accent1">
                    <a:lumMod val="60000"/>
                    <a:shade val="93000"/>
                    <a:satMod val="130000"/>
                  </a:schemeClr>
                </a:gs>
                <a:gs pos="100000">
                  <a:schemeClr val="accent1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Лист1!$H$2:$H$5</c:f>
              <c:numCache>
                <c:formatCode>General</c:formatCode>
                <c:ptCount val="4"/>
                <c:pt idx="0">
                  <c:v>161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30E-4536-9414-1AC6F2F948EA}"/>
            </c:ext>
          </c:extLst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Ряд 8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shade val="51000"/>
                    <a:satMod val="130000"/>
                  </a:schemeClr>
                </a:gs>
                <a:gs pos="80000">
                  <a:schemeClr val="accent2">
                    <a:lumMod val="60000"/>
                    <a:shade val="93000"/>
                    <a:satMod val="130000"/>
                  </a:schemeClr>
                </a:gs>
                <a:gs pos="100000">
                  <a:schemeClr val="accent2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Лист1!$I$2:$I$5</c:f>
              <c:numCache>
                <c:formatCode>General</c:formatCode>
                <c:ptCount val="4"/>
                <c:pt idx="0">
                  <c:v>160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E30E-4536-9414-1AC6F2F948EA}"/>
            </c:ext>
          </c:extLst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Ряд 9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60000"/>
                    <a:shade val="51000"/>
                    <a:satMod val="130000"/>
                  </a:schemeClr>
                </a:gs>
                <a:gs pos="80000">
                  <a:schemeClr val="accent3">
                    <a:lumMod val="60000"/>
                    <a:shade val="93000"/>
                    <a:satMod val="130000"/>
                  </a:schemeClr>
                </a:gs>
                <a:gs pos="100000">
                  <a:schemeClr val="accent3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Лист1!$J$2:$J$5</c:f>
              <c:numCache>
                <c:formatCode>General</c:formatCode>
                <c:ptCount val="4"/>
                <c:pt idx="0">
                  <c:v>160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30E-4536-9414-1AC6F2F948EA}"/>
            </c:ext>
          </c:extLst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Ряд 10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shade val="51000"/>
                    <a:satMod val="130000"/>
                  </a:schemeClr>
                </a:gs>
                <a:gs pos="80000">
                  <a:schemeClr val="accent4">
                    <a:lumMod val="60000"/>
                    <a:shade val="93000"/>
                    <a:satMod val="130000"/>
                  </a:schemeClr>
                </a:gs>
                <a:gs pos="100000">
                  <a:schemeClr val="accent4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Лист1!$K$2:$K$5</c:f>
              <c:numCache>
                <c:formatCode>General</c:formatCode>
                <c:ptCount val="4"/>
                <c:pt idx="0">
                  <c:v>160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E30E-4536-9414-1AC6F2F948EA}"/>
            </c:ext>
          </c:extLst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Ряд 11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shade val="51000"/>
                    <a:satMod val="130000"/>
                  </a:schemeClr>
                </a:gs>
                <a:gs pos="80000">
                  <a:schemeClr val="accent5">
                    <a:lumMod val="60000"/>
                    <a:shade val="93000"/>
                    <a:satMod val="130000"/>
                  </a:schemeClr>
                </a:gs>
                <a:gs pos="100000">
                  <a:schemeClr val="accent5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Лист1!$L$2:$L$5</c:f>
              <c:numCache>
                <c:formatCode>General</c:formatCode>
                <c:ptCount val="4"/>
                <c:pt idx="0">
                  <c:v>171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E30E-4536-9414-1AC6F2F948EA}"/>
            </c:ext>
          </c:extLst>
        </c:ser>
        <c:ser>
          <c:idx val="11"/>
          <c:order val="11"/>
          <c:tx>
            <c:strRef>
              <c:f>Лист1!$M$1</c:f>
              <c:strCache>
                <c:ptCount val="1"/>
                <c:pt idx="0">
                  <c:v>Ряд 12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shade val="51000"/>
                    <a:satMod val="130000"/>
                  </a:schemeClr>
                </a:gs>
                <a:gs pos="80000">
                  <a:schemeClr val="accent6">
                    <a:lumMod val="60000"/>
                    <a:shade val="93000"/>
                    <a:satMod val="130000"/>
                  </a:schemeClr>
                </a:gs>
                <a:gs pos="100000">
                  <a:schemeClr val="accent6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Лист1!$M$2:$M$5</c:f>
              <c:numCache>
                <c:formatCode>General</c:formatCode>
                <c:ptCount val="4"/>
                <c:pt idx="0">
                  <c:v>168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E30E-4536-9414-1AC6F2F948EA}"/>
            </c:ext>
          </c:extLst>
        </c:ser>
        <c:ser>
          <c:idx val="12"/>
          <c:order val="12"/>
          <c:tx>
            <c:strRef>
              <c:f>Лист1!$N$1</c:f>
              <c:strCache>
                <c:ptCount val="1"/>
                <c:pt idx="0">
                  <c:v>Ряд 13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80000"/>
                    <a:lumOff val="20000"/>
                    <a:shade val="51000"/>
                    <a:satMod val="130000"/>
                  </a:schemeClr>
                </a:gs>
                <a:gs pos="80000">
                  <a:schemeClr val="accent1">
                    <a:lumMod val="80000"/>
                    <a:lumOff val="20000"/>
                    <a:shade val="93000"/>
                    <a:satMod val="130000"/>
                  </a:schemeClr>
                </a:gs>
                <a:gs pos="100000">
                  <a:schemeClr val="accent1">
                    <a:lumMod val="80000"/>
                    <a:lumOff val="2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Лист1!$N$2:$N$5</c:f>
              <c:numCache>
                <c:formatCode>General</c:formatCode>
                <c:ptCount val="4"/>
                <c:pt idx="0">
                  <c:v>163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E30E-4536-9414-1AC6F2F948EA}"/>
            </c:ext>
          </c:extLst>
        </c:ser>
        <c:ser>
          <c:idx val="13"/>
          <c:order val="13"/>
          <c:tx>
            <c:strRef>
              <c:f>Лист1!$O$1</c:f>
              <c:strCache>
                <c:ptCount val="1"/>
                <c:pt idx="0">
                  <c:v>Ряд 14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80000"/>
                    <a:lumOff val="20000"/>
                    <a:shade val="51000"/>
                    <a:satMod val="130000"/>
                  </a:schemeClr>
                </a:gs>
                <a:gs pos="80000">
                  <a:schemeClr val="accent2">
                    <a:lumMod val="80000"/>
                    <a:lumOff val="20000"/>
                    <a:shade val="93000"/>
                    <a:satMod val="130000"/>
                  </a:schemeClr>
                </a:gs>
                <a:gs pos="100000">
                  <a:schemeClr val="accent2">
                    <a:lumMod val="80000"/>
                    <a:lumOff val="2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Лист1!$O$2:$O$5</c:f>
              <c:numCache>
                <c:formatCode>General</c:formatCode>
                <c:ptCount val="4"/>
                <c:pt idx="0">
                  <c:v>166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E30E-4536-9414-1AC6F2F948EA}"/>
            </c:ext>
          </c:extLst>
        </c:ser>
        <c:ser>
          <c:idx val="14"/>
          <c:order val="14"/>
          <c:tx>
            <c:strRef>
              <c:f>Лист1!$P$1</c:f>
              <c:strCache>
                <c:ptCount val="1"/>
                <c:pt idx="0">
                  <c:v>Ряд 15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80000"/>
                    <a:lumOff val="20000"/>
                    <a:shade val="51000"/>
                    <a:satMod val="130000"/>
                  </a:schemeClr>
                </a:gs>
                <a:gs pos="80000">
                  <a:schemeClr val="accent3">
                    <a:lumMod val="80000"/>
                    <a:lumOff val="20000"/>
                    <a:shade val="93000"/>
                    <a:satMod val="130000"/>
                  </a:schemeClr>
                </a:gs>
                <a:gs pos="100000">
                  <a:schemeClr val="accent3">
                    <a:lumMod val="80000"/>
                    <a:lumOff val="2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Лист1!$P$2:$P$5</c:f>
              <c:numCache>
                <c:formatCode>General</c:formatCode>
                <c:ptCount val="4"/>
                <c:pt idx="0">
                  <c:v>163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E30E-4536-9414-1AC6F2F948EA}"/>
            </c:ext>
          </c:extLst>
        </c:ser>
        <c:ser>
          <c:idx val="15"/>
          <c:order val="15"/>
          <c:tx>
            <c:strRef>
              <c:f>Лист1!$Q$1</c:f>
              <c:strCache>
                <c:ptCount val="1"/>
                <c:pt idx="0">
                  <c:v>Ряд 16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80000"/>
                    <a:lumOff val="20000"/>
                    <a:shade val="51000"/>
                    <a:satMod val="130000"/>
                  </a:schemeClr>
                </a:gs>
                <a:gs pos="80000">
                  <a:schemeClr val="accent4">
                    <a:lumMod val="80000"/>
                    <a:lumOff val="20000"/>
                    <a:shade val="93000"/>
                    <a:satMod val="130000"/>
                  </a:schemeClr>
                </a:gs>
                <a:gs pos="100000">
                  <a:schemeClr val="accent4">
                    <a:lumMod val="80000"/>
                    <a:lumOff val="2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Лист1!$Q$2:$Q$5</c:f>
              <c:numCache>
                <c:formatCode>General</c:formatCode>
                <c:ptCount val="4"/>
                <c:pt idx="0">
                  <c:v>170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E30E-4536-9414-1AC6F2F948EA}"/>
            </c:ext>
          </c:extLst>
        </c:ser>
        <c:ser>
          <c:idx val="16"/>
          <c:order val="16"/>
          <c:tx>
            <c:strRef>
              <c:f>Лист1!$R$1</c:f>
              <c:strCache>
                <c:ptCount val="1"/>
                <c:pt idx="0">
                  <c:v>Ряд 17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80000"/>
                    <a:lumOff val="20000"/>
                    <a:shade val="51000"/>
                    <a:satMod val="130000"/>
                  </a:schemeClr>
                </a:gs>
                <a:gs pos="80000">
                  <a:schemeClr val="accent5">
                    <a:lumMod val="80000"/>
                    <a:lumOff val="20000"/>
                    <a:shade val="93000"/>
                    <a:satMod val="130000"/>
                  </a:schemeClr>
                </a:gs>
                <a:gs pos="100000">
                  <a:schemeClr val="accent5">
                    <a:lumMod val="80000"/>
                    <a:lumOff val="2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Лист1!$R$2:$R$5</c:f>
              <c:numCache>
                <c:formatCode>General</c:formatCode>
                <c:ptCount val="4"/>
                <c:pt idx="0">
                  <c:v>183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E30E-4536-9414-1AC6F2F948EA}"/>
            </c:ext>
          </c:extLst>
        </c:ser>
        <c:ser>
          <c:idx val="17"/>
          <c:order val="17"/>
          <c:tx>
            <c:strRef>
              <c:f>Лист1!$S$1</c:f>
              <c:strCache>
                <c:ptCount val="1"/>
                <c:pt idx="0">
                  <c:v>Ряд 18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Off val="20000"/>
                    <a:shade val="51000"/>
                    <a:satMod val="130000"/>
                  </a:schemeClr>
                </a:gs>
                <a:gs pos="80000">
                  <a:schemeClr val="accent6">
                    <a:lumMod val="80000"/>
                    <a:lumOff val="20000"/>
                    <a:shade val="93000"/>
                    <a:satMod val="130000"/>
                  </a:schemeClr>
                </a:gs>
                <a:gs pos="100000">
                  <a:schemeClr val="accent6">
                    <a:lumMod val="80000"/>
                    <a:lumOff val="2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Лист1!$S$2:$S$5</c:f>
              <c:numCache>
                <c:formatCode>General</c:formatCode>
                <c:ptCount val="4"/>
                <c:pt idx="0">
                  <c:v>159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E30E-4536-9414-1AC6F2F948EA}"/>
            </c:ext>
          </c:extLst>
        </c:ser>
        <c:ser>
          <c:idx val="18"/>
          <c:order val="18"/>
          <c:tx>
            <c:strRef>
              <c:f>Лист1!$T$1</c:f>
              <c:strCache>
                <c:ptCount val="1"/>
                <c:pt idx="0">
                  <c:v>Ряд 19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80000"/>
                    <a:shade val="51000"/>
                    <a:satMod val="130000"/>
                  </a:schemeClr>
                </a:gs>
                <a:gs pos="80000">
                  <a:schemeClr val="accent1">
                    <a:lumMod val="80000"/>
                    <a:shade val="93000"/>
                    <a:satMod val="130000"/>
                  </a:schemeClr>
                </a:gs>
                <a:gs pos="100000">
                  <a:schemeClr val="accent1">
                    <a:lumMod val="8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Лист1!$T$2:$T$5</c:f>
              <c:numCache>
                <c:formatCode>General</c:formatCode>
                <c:ptCount val="4"/>
                <c:pt idx="0">
                  <c:v>153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E30E-4536-9414-1AC6F2F948EA}"/>
            </c:ext>
          </c:extLst>
        </c:ser>
        <c:ser>
          <c:idx val="19"/>
          <c:order val="19"/>
          <c:tx>
            <c:strRef>
              <c:f>Лист1!$U$1</c:f>
              <c:strCache>
                <c:ptCount val="1"/>
                <c:pt idx="0">
                  <c:v>Ряд 20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80000"/>
                    <a:shade val="51000"/>
                    <a:satMod val="130000"/>
                  </a:schemeClr>
                </a:gs>
                <a:gs pos="80000">
                  <a:schemeClr val="accent2">
                    <a:lumMod val="80000"/>
                    <a:shade val="93000"/>
                    <a:satMod val="130000"/>
                  </a:schemeClr>
                </a:gs>
                <a:gs pos="100000">
                  <a:schemeClr val="accent2">
                    <a:lumMod val="8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Лист1!$U$2:$U$5</c:f>
              <c:numCache>
                <c:formatCode>General</c:formatCode>
                <c:ptCount val="4"/>
                <c:pt idx="0">
                  <c:v>155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E30E-4536-9414-1AC6F2F94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6820224"/>
        <c:axId val="136821760"/>
      </c:barChart>
      <c:catAx>
        <c:axId val="1368202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6821760"/>
        <c:crosses val="autoZero"/>
        <c:auto val="1"/>
        <c:lblAlgn val="ctr"/>
        <c:lblOffset val="100"/>
        <c:noMultiLvlLbl val="0"/>
      </c:catAx>
      <c:valAx>
        <c:axId val="136821760"/>
        <c:scaling>
          <c:orientation val="minMax"/>
        </c:scaling>
        <c:delete val="0"/>
        <c:axPos val="l"/>
        <c:majorGridlines>
          <c:spPr>
            <a:ln w="9525" cap="rnd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6820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rnd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31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1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 mods="ignoreCSTransforms">
      <cs:styleClr val="0">
        <a:shade val="25000"/>
      </cs:styl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 mods="ignoreCSTransforms">
      <cs:styleClr val="0">
        <a:tint val="25000"/>
      </cs:styl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7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685800"/>
            <a:ext cx="76200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Статистика в нашей жизни</a:t>
            </a:r>
            <a:endParaRPr lang="ru-RU" dirty="0"/>
          </a:p>
        </p:txBody>
      </p:sp>
      <p:pic>
        <p:nvPicPr>
          <p:cNvPr id="7170" name="Picture 2" descr="http://ic.pics.livejournal.com/eponim2008/17443609/46269/46269_origina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2133600"/>
            <a:ext cx="5143500" cy="5143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486400" y="4267200"/>
            <a:ext cx="352694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Подготовили: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Конева Анастасия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Буянкина Лилия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Султанмутова Джамиля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исследовательской работы: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Кощукова Любовь Ивановна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учитель математики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Мы изучили: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30810"/>
            <a:ext cx="8229600" cy="27963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22222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	Среднее арифметическое</a:t>
            </a:r>
            <a:r>
              <a:rPr lang="ru-RU" sz="2000" dirty="0" smtClean="0">
                <a:solidFill>
                  <a:srgbClr val="22222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- сумма всех чисел, делённая на их количество.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22222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	Мода</a:t>
            </a:r>
            <a:r>
              <a:rPr lang="ru-RU" sz="2000" dirty="0" smtClean="0">
                <a:solidFill>
                  <a:srgbClr val="22222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— значение во множестве наблюдений, которое встречается наиболее часто.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22222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	Размах числового ряда называется </a:t>
            </a:r>
            <a:r>
              <a:rPr lang="ru-RU" sz="2000" dirty="0" smtClean="0">
                <a:solidFill>
                  <a:srgbClr val="22222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ru-RU" sz="2000" b="1" dirty="0" smtClean="0">
                <a:solidFill>
                  <a:srgbClr val="22222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sz="2000" dirty="0" smtClean="0">
                <a:solidFill>
                  <a:srgbClr val="22222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разность между наибольшим и наименьшим из чисел этого ряда</a:t>
            </a:r>
          </a:p>
          <a:p>
            <a:pPr>
              <a:buNone/>
            </a:pPr>
            <a:r>
              <a:rPr lang="ru-RU" sz="2000" dirty="0" smtClean="0">
                <a:solidFill>
                  <a:srgbClr val="22222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	</a:t>
            </a:r>
            <a:r>
              <a:rPr lang="ru-RU" sz="2000" b="1" dirty="0" smtClean="0">
                <a:solidFill>
                  <a:srgbClr val="22222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Медиана</a:t>
            </a:r>
            <a:r>
              <a:rPr lang="ru-RU" sz="2000" dirty="0" smtClean="0">
                <a:solidFill>
                  <a:srgbClr val="22222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В математике: линия, соединяющая вершину треугольника с серединой противолежащей стороны.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682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Практическая часть</a:t>
            </a:r>
            <a:endParaRPr lang="ru-RU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914400"/>
            <a:ext cx="8458200" cy="598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Наши оценки по алгебре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Буянкина Лилия</a:t>
            </a: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Среднее арифметическое моих оценок по алгебре</a:t>
            </a:r>
            <a:r>
              <a:rPr lang="ru-RU" sz="16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(5+3+4+5+5+4+5+5):8=4,5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Мода моих оценок по алгебре</a:t>
            </a:r>
            <a:r>
              <a:rPr lang="ru-RU" sz="16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5 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Размах моих оценок по алгебре</a:t>
            </a:r>
            <a:r>
              <a:rPr lang="ru-RU" sz="16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5-3=2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Медиана моих оценок по алгебре</a:t>
            </a:r>
            <a:r>
              <a:rPr lang="ru-RU" sz="16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(5+5):2=5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b="1" u="sng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Конева </a:t>
            </a:r>
            <a:r>
              <a:rPr lang="ru-RU" sz="1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Анастасия</a:t>
            </a: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Среднее арифметическое моих оценок по алгебре</a:t>
            </a:r>
            <a:r>
              <a:rPr lang="ru-RU" sz="16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(5+5+3+5+2+4+5+4+4+4+4+3+5):13=4,08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Мода моих оценок по алгебре</a:t>
            </a:r>
            <a:r>
              <a:rPr lang="ru-RU" sz="16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5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Размах моих оценок по алгебре</a:t>
            </a:r>
            <a:r>
              <a:rPr lang="ru-RU" sz="16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5-2=3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Медиана моих оценок по алгебре</a:t>
            </a:r>
            <a:r>
              <a:rPr lang="ru-RU" sz="16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ru-RU" sz="16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endParaRPr lang="ru-RU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endParaRPr lang="ru-RU" sz="1600" b="1" u="sng" dirty="0">
              <a:solidFill>
                <a:srgbClr val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b="1" u="sng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Султанмутова </a:t>
            </a:r>
            <a:r>
              <a:rPr lang="ru-RU" sz="1600" b="1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Джамиля</a:t>
            </a:r>
            <a:endParaRPr lang="ru-RU" sz="1600" b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Среднее арифметическое моих оценок по алгебре: (4+2+5+4+4+4+5+4+5+5+3+3+5+5)</a:t>
            </a:r>
            <a:r>
              <a:rPr lang="ru-RU" sz="16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:14=4,14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Мода моих оценок по алгебре: </a:t>
            </a:r>
            <a:r>
              <a:rPr lang="ru-RU" sz="16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Размах моих оценок по алгебре</a:t>
            </a:r>
            <a:r>
              <a:rPr lang="ru-RU" sz="16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5-2=3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Медиана моих оценок по алгебре</a:t>
            </a:r>
            <a:r>
              <a:rPr lang="ru-RU" sz="16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(5+4):2=4,5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27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Диаграмма наших оценок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288029861"/>
              </p:ext>
            </p:extLst>
          </p:nvPr>
        </p:nvGraphicFramePr>
        <p:xfrm>
          <a:off x="1104900" y="1028700"/>
          <a:ext cx="6934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658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Измерения роста учащихся 7 В класса</a:t>
            </a:r>
            <a:endParaRPr lang="ru-RU" sz="3200" b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511977"/>
              </p:ext>
            </p:extLst>
          </p:nvPr>
        </p:nvGraphicFramePr>
        <p:xfrm>
          <a:off x="762000" y="1066800"/>
          <a:ext cx="7772401" cy="5656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7055">
                  <a:extLst>
                    <a:ext uri="{9D8B030D-6E8A-4147-A177-3AD203B41FA5}">
                      <a16:colId xmlns:a16="http://schemas.microsoft.com/office/drawing/2014/main" xmlns="" val="790274738"/>
                    </a:ext>
                  </a:extLst>
                </a:gridCol>
                <a:gridCol w="6491172">
                  <a:extLst>
                    <a:ext uri="{9D8B030D-6E8A-4147-A177-3AD203B41FA5}">
                      <a16:colId xmlns:a16="http://schemas.microsoft.com/office/drawing/2014/main" xmlns="" val="3483582574"/>
                    </a:ext>
                  </a:extLst>
                </a:gridCol>
                <a:gridCol w="854174">
                  <a:extLst>
                    <a:ext uri="{9D8B030D-6E8A-4147-A177-3AD203B41FA5}">
                      <a16:colId xmlns:a16="http://schemas.microsoft.com/office/drawing/2014/main" xmlns="" val="856369209"/>
                    </a:ext>
                  </a:extLst>
                </a:gridCol>
              </a:tblGrid>
              <a:tr h="1500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Биктимиров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Бахтияр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170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1023467894"/>
                  </a:ext>
                </a:extLst>
              </a:tr>
              <a:tr h="1500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Буянкина Лиля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3977616456"/>
                  </a:ext>
                </a:extLst>
              </a:tr>
              <a:tr h="1500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Гусейнов </a:t>
                      </a:r>
                      <a:r>
                        <a:rPr lang="ru-RU" sz="1200" dirty="0" err="1">
                          <a:effectLst/>
                        </a:rPr>
                        <a:t>Фаган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3034563539"/>
                  </a:ext>
                </a:extLst>
              </a:tr>
              <a:tr h="1500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Джафаров </a:t>
                      </a:r>
                      <a:r>
                        <a:rPr lang="ru-RU" sz="1200" dirty="0" err="1">
                          <a:effectLst/>
                        </a:rPr>
                        <a:t>Акбер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1072424575"/>
                  </a:ext>
                </a:extLst>
              </a:tr>
              <a:tr h="1500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Зейналов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Рамеш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167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977939387"/>
                  </a:ext>
                </a:extLst>
              </a:tr>
              <a:tr h="1500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Карпов Денис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166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3881325125"/>
                  </a:ext>
                </a:extLst>
              </a:tr>
              <a:tr h="1500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Климова Валерия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2530482710"/>
                  </a:ext>
                </a:extLst>
              </a:tr>
              <a:tr h="1500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Комарь</a:t>
                      </a:r>
                      <a:r>
                        <a:rPr lang="ru-RU" sz="1200" dirty="0">
                          <a:effectLst/>
                        </a:rPr>
                        <a:t> Евгений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3777421229"/>
                  </a:ext>
                </a:extLst>
              </a:tr>
              <a:tr h="1500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Конева Анастасия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2667436555"/>
                  </a:ext>
                </a:extLst>
              </a:tr>
              <a:tr h="300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Кононский</a:t>
                      </a:r>
                      <a:r>
                        <a:rPr lang="ru-RU" sz="1200" dirty="0">
                          <a:effectLst/>
                        </a:rPr>
                        <a:t> Илья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576572190"/>
                  </a:ext>
                </a:extLst>
              </a:tr>
              <a:tr h="300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Матраимов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Эльнур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166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1418540048"/>
                  </a:ext>
                </a:extLst>
              </a:tr>
              <a:tr h="300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Можаева</a:t>
                      </a:r>
                      <a:r>
                        <a:rPr lang="ru-RU" sz="1200" dirty="0">
                          <a:effectLst/>
                        </a:rPr>
                        <a:t> Анастасия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168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2082249094"/>
                  </a:ext>
                </a:extLst>
              </a:tr>
              <a:tr h="300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Масальский Артём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168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2838195121"/>
                  </a:ext>
                </a:extLst>
              </a:tr>
              <a:tr h="300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Рябчиков Максим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2729473240"/>
                  </a:ext>
                </a:extLst>
              </a:tr>
              <a:tr h="300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Рзаев</a:t>
                      </a:r>
                      <a:r>
                        <a:rPr lang="ru-RU" sz="1200" dirty="0">
                          <a:effectLst/>
                        </a:rPr>
                        <a:t> Али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170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1675287502"/>
                  </a:ext>
                </a:extLst>
              </a:tr>
              <a:tr h="300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Тохтахунов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Файзуло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183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1745943651"/>
                  </a:ext>
                </a:extLst>
              </a:tr>
              <a:tr h="300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Шагидилов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Даниял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153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4124175852"/>
                  </a:ext>
                </a:extLst>
              </a:tr>
              <a:tr h="300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Шагидилов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Раджаб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155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3648261248"/>
                  </a:ext>
                </a:extLst>
              </a:tr>
              <a:tr h="300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Шеховцов</a:t>
                      </a:r>
                      <a:r>
                        <a:rPr lang="ru-RU" sz="1200" dirty="0">
                          <a:effectLst/>
                        </a:rPr>
                        <a:t> Леонид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3491601876"/>
                  </a:ext>
                </a:extLst>
              </a:tr>
              <a:tr h="300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Казанцев Кирилл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171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3221326616"/>
                  </a:ext>
                </a:extLst>
              </a:tr>
              <a:tr h="300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Султанмутова Джамиля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33" marR="52433" marT="0" marB="0"/>
                </a:tc>
                <a:extLst>
                  <a:ext uri="{0D108BD9-81ED-4DB2-BD59-A6C34878D82A}">
                    <a16:rowId xmlns:a16="http://schemas.microsoft.com/office/drawing/2014/main" xmlns="" val="4055157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982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Статистические вычисления </a:t>
            </a:r>
            <a:endParaRPr lang="ru-RU" sz="3200" b="1" i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1818" y="1295400"/>
            <a:ext cx="5943600" cy="2690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Среднее  арифметическое: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(170+164+163+161+167+166+161+160+160+160+166+168+168+160+170+183+153+155+163+171+160): 21=  164,2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Размах: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183-153=30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Мода: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160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Медиана: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166</a:t>
            </a:r>
          </a:p>
        </p:txBody>
      </p:sp>
      <p:pic>
        <p:nvPicPr>
          <p:cNvPr id="5122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352800"/>
            <a:ext cx="2057400" cy="2939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908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Графическое представление данных</a:t>
            </a:r>
            <a:endParaRPr lang="ru-RU" sz="3200" b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676329668"/>
              </p:ext>
            </p:extLst>
          </p:nvPr>
        </p:nvGraphicFramePr>
        <p:xfrm>
          <a:off x="0" y="1524000"/>
          <a:ext cx="9144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438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Выводы</a:t>
            </a:r>
            <a:endParaRPr lang="ru-RU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Мода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существует не только среди людей, но также среди чисел,</a:t>
            </a:r>
          </a:p>
          <a:p>
            <a:pPr>
              <a:buNone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Медиана существует не только в геометрии, но также среди чисел,</a:t>
            </a:r>
          </a:p>
          <a:p>
            <a:pPr>
              <a:buNone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Среднее арифметическое существует во всех измерениях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каких-либо</a:t>
            </a:r>
            <a:endParaRPr lang="en-US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величин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6" name="Picture 4" descr="Картинки по запросу анимационные картинки в презентац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733800"/>
            <a:ext cx="1847850" cy="2466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896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Заключение 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914400"/>
            <a:ext cx="8534400" cy="5657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Нас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, как учениц средней школы, заинтересовало: Что такое статистика и для чего она нужна? Может эта работа повлияет на выбор нашей профессии. </a:t>
            </a: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Данная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работа предназначена для изучения статистических характеристик и статистического исследования.  Она позволяет в ознакомительном плане узнать, что такое статистика и какие простейшие характеристики она изучает. В нашей работе содержательный смысл этих величин разъясняется на доступных примерах, опирающихся на информацию, собранную нами в нашей школе.    </a:t>
            </a: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 Думаем,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что мы продолжим изучение этой темы, для дальнейшего  формирования важных в современном обществе умений, как понимание результатов статистических исследований, широко представленных в средствах массовой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51728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Список литературы</a:t>
            </a:r>
            <a:endParaRPr lang="ru-RU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Рисунок 3" descr="cart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4876800"/>
            <a:ext cx="2209800" cy="2209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33400" y="1182991"/>
            <a:ext cx="800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Список литературы:</a:t>
            </a:r>
          </a:p>
          <a:p>
            <a:r>
              <a:rPr lang="ru-RU" dirty="0"/>
              <a:t>      1.В.А.Булычев, Е.А. </a:t>
            </a:r>
            <a:r>
              <a:rPr lang="ru-RU" dirty="0" err="1"/>
              <a:t>Бунимович</a:t>
            </a:r>
            <a:r>
              <a:rPr lang="ru-RU" dirty="0"/>
              <a:t>:</a:t>
            </a:r>
          </a:p>
          <a:p>
            <a:r>
              <a:rPr lang="ru-RU" dirty="0"/>
              <a:t> </a:t>
            </a:r>
            <a:r>
              <a:rPr lang="ru-RU" dirty="0" err="1"/>
              <a:t>Изд.»Дрофа</a:t>
            </a:r>
            <a:r>
              <a:rPr lang="ru-RU" dirty="0"/>
              <a:t>», Москва 2010г. «Вероятность и статистика».</a:t>
            </a:r>
          </a:p>
          <a:p>
            <a:r>
              <a:rPr lang="ru-RU" dirty="0"/>
              <a:t>2. Макарычев Ю. Н. Алгебра: 7 </a:t>
            </a:r>
            <a:r>
              <a:rPr lang="ru-RU" dirty="0" err="1"/>
              <a:t>кл</a:t>
            </a:r>
            <a:r>
              <a:rPr lang="ru-RU" dirty="0"/>
              <a:t>. / Ю. Н. Макарычев, Н. Г. </a:t>
            </a:r>
            <a:r>
              <a:rPr lang="ru-RU" dirty="0" err="1"/>
              <a:t>Миндюк</a:t>
            </a:r>
            <a:r>
              <a:rPr lang="ru-RU" dirty="0"/>
              <a:t>, К. И. </a:t>
            </a:r>
            <a:r>
              <a:rPr lang="ru-RU" dirty="0" err="1"/>
              <a:t>Нешков</a:t>
            </a:r>
            <a:r>
              <a:rPr lang="ru-RU" dirty="0"/>
              <a:t>, С. Б. Суворова. — М.: Просвещение, 2017.</a:t>
            </a:r>
          </a:p>
          <a:p>
            <a:r>
              <a:rPr lang="ru-RU" dirty="0"/>
              <a:t>3.  </a:t>
            </a:r>
            <a:r>
              <a:rPr lang="ru-RU" dirty="0" err="1"/>
              <a:t>Ю.Н.Макарычев</a:t>
            </a:r>
            <a:r>
              <a:rPr lang="ru-RU" dirty="0"/>
              <a:t>,, </a:t>
            </a:r>
            <a:r>
              <a:rPr lang="ru-RU" dirty="0" err="1"/>
              <a:t>Н.Г.Миндюк</a:t>
            </a:r>
            <a:r>
              <a:rPr lang="ru-RU" dirty="0"/>
              <a:t>.         «Просвещение», Москва 2010г. «Элементы статистики и   теорий вероятностей», Алгебра 7-9.</a:t>
            </a:r>
          </a:p>
          <a:p>
            <a:r>
              <a:rPr lang="ru-RU" dirty="0"/>
              <a:t>  4. Перечень Интернет – ресурсов:</a:t>
            </a:r>
          </a:p>
          <a:p>
            <a:r>
              <a:rPr lang="ru-RU" dirty="0"/>
              <a:t>1.Федеральный центр информационно-образовательных ресурсов (ФЦИОР) http://fcior.edu.ru</a:t>
            </a:r>
          </a:p>
          <a:p>
            <a:r>
              <a:rPr lang="ru-RU" dirty="0"/>
              <a:t>2. Единая коллекция цифровых образовательных ресурсов http://school-collection.edu.ru</a:t>
            </a:r>
          </a:p>
          <a:p>
            <a:r>
              <a:rPr lang="ru-RU" dirty="0"/>
              <a:t>3. .Интернет-ресурсы на русском языке http://ilib.mirror1.mccme.ru/ http://window.edu.ru/window/library/ http://www.problems.ru/ http://kvant. </a:t>
            </a:r>
            <a:r>
              <a:rPr lang="ru-RU" dirty="0" err="1"/>
              <a:t>mirror</a:t>
            </a:r>
            <a:r>
              <a:rPr lang="ru-RU" dirty="0"/>
              <a:t> 1. </a:t>
            </a:r>
            <a:r>
              <a:rPr lang="ru-RU" dirty="0" err="1"/>
              <a:t>mccme</a:t>
            </a:r>
            <a:r>
              <a:rPr lang="ru-RU" dirty="0"/>
              <a:t>. </a:t>
            </a:r>
            <a:r>
              <a:rPr lang="ru-RU" dirty="0" err="1"/>
              <a:t>ru</a:t>
            </a:r>
            <a:r>
              <a:rPr lang="ru-RU" dirty="0"/>
              <a:t>/ http://www.etudes.ru/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06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темы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72000"/>
          </a:xfrm>
        </p:spPr>
        <p:txBody>
          <a:bodyPr>
            <a:normAutofit/>
          </a:bodyPr>
          <a:lstStyle/>
          <a:p>
            <a:pPr lvl="0"/>
            <a:r>
              <a:rPr lang="ru-RU" sz="2000" dirty="0"/>
              <a:t>Актуальность темы заключается в том, что статистические представления являются важнейшей составляющей интеллектуального багажа современного человека. Они нужны в повседневной жизни, так как в нашу жизнь властно вошли выборы и референдумы, банковские кредиты и страховые полисы, таблицы занятости и диаграммы социологических опросов, нужны и для продолжения образования в таких областях, как социология, экономика, право, медицина, демография и других.</a:t>
            </a:r>
          </a:p>
          <a:p>
            <a:endParaRPr lang="ru-RU" dirty="0"/>
          </a:p>
        </p:txBody>
      </p:sp>
      <p:pic>
        <p:nvPicPr>
          <p:cNvPr id="4" name="Рисунок 3" descr="анимация 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4419600"/>
            <a:ext cx="24384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Объект и предмет исследования</a:t>
            </a:r>
            <a:endParaRPr lang="ru-RU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Объект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исследования: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7 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класс МБОУ СОШ №5 г. Ноябрьска</a:t>
            </a: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Предмет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исследования</a:t>
            </a:r>
            <a:r>
              <a:rPr lang="ru-RU" sz="2000" i="1" dirty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Использование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статистических методов;</a:t>
            </a:r>
          </a:p>
          <a:p>
            <a:pPr marL="0" indent="0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Опрос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общественного мнения;</a:t>
            </a:r>
          </a:p>
          <a:p>
            <a:pPr marL="0" indent="0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Статистические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характеристики: среднее арифметическое, медиана, размах, мода;</a:t>
            </a:r>
          </a:p>
          <a:p>
            <a:pPr marL="0" indent="0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Наглядное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представление информации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pic>
        <p:nvPicPr>
          <p:cNvPr id="4" name="Рисунок 3" descr="stick_figure_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4191000"/>
            <a:ext cx="1447800" cy="2428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1015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3124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endParaRPr lang="ru-RU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Ознакомиться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с видами и способами статистического наблюдения;</a:t>
            </a:r>
          </a:p>
          <a:p>
            <a:pPr marL="0" indent="0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Выяснить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, как собираются и группируются статистические данные;</a:t>
            </a:r>
          </a:p>
          <a:p>
            <a:pPr marL="0" indent="0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Наглядно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представить статистическую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информацию;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0"/>
            <a:ext cx="723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Цель исследования</a:t>
            </a:r>
            <a:endParaRPr lang="ru-RU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Рисунок 6" descr="Detective-And-Footprints-9087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581400"/>
            <a:ext cx="1333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3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Задачи исследования</a:t>
            </a:r>
            <a:endParaRPr lang="ru-RU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2860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. Изучить литературу по данной теме.</a:t>
            </a:r>
          </a:p>
          <a:p>
            <a:pPr marL="0" indent="0">
              <a:buNone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2. Собрать информацию для подтверждения статистических характеристик.</a:t>
            </a:r>
          </a:p>
          <a:p>
            <a:pPr marL="0" indent="0">
              <a:buNone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3. Обработать данную информацию.</a:t>
            </a:r>
          </a:p>
          <a:p>
            <a:pPr marL="0" indent="0">
              <a:buNone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4. Наглядно представить полученную информацию.</a:t>
            </a:r>
          </a:p>
          <a:p>
            <a:endParaRPr lang="ru-RU" dirty="0"/>
          </a:p>
        </p:txBody>
      </p:sp>
      <p:pic>
        <p:nvPicPr>
          <p:cNvPr id="6" name="Рисунок 5" descr="анимация 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64779" y="4037888"/>
            <a:ext cx="2171700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1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Методы исследования</a:t>
            </a:r>
            <a:endParaRPr lang="ru-RU" sz="3200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анализ литературы</a:t>
            </a:r>
            <a:endParaRPr lang="ru-RU" dirty="0"/>
          </a:p>
          <a:p>
            <a:r>
              <a:rPr lang="ru-RU" dirty="0"/>
              <a:t>-анкетирование;</a:t>
            </a:r>
          </a:p>
          <a:p>
            <a:r>
              <a:rPr lang="ru-RU" dirty="0"/>
              <a:t>-статистический </a:t>
            </a:r>
            <a:r>
              <a:rPr lang="ru-RU" dirty="0" smtClean="0"/>
              <a:t>опрос</a:t>
            </a:r>
            <a:endParaRPr lang="ru-RU" dirty="0"/>
          </a:p>
          <a:p>
            <a:r>
              <a:rPr lang="ru-RU" dirty="0"/>
              <a:t>-статистическая обработка полученных данных;</a:t>
            </a:r>
          </a:p>
          <a:p>
            <a:r>
              <a:rPr lang="ru-RU" dirty="0"/>
              <a:t>-анализ и сравнение полученных данных.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405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Этапы </a:t>
            </a:r>
            <a:r>
              <a:rPr lang="ru-RU" b="1" dirty="0"/>
              <a:t>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</a:t>
            </a: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 изучили литературу по данному вопросу. Для этого мы использовали интернет-ресурсы, повторили раннее изученный материал по данной теме.</a:t>
            </a: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 Провели сравнительный анализ своих оценок.</a:t>
            </a: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 Научились находить  моду, размах и среднее арифметическое наших оценок.</a:t>
            </a: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4. Провели измерительные работы по росту учащихся 7 В класса</a:t>
            </a: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5. По полученным данным построили диаграммы.</a:t>
            </a: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5" name="Рисунок 4" descr="анимация 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4414266"/>
            <a:ext cx="2362200" cy="229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7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Что такое статистика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1066800"/>
            <a:ext cx="8001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Статистика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– это наука, которая занимается получением, обработкой и анализом количественных данных о разнообразных явлениях, происходящих в природе и обществе. В средствах массовой информации часто встречаются такие фразы, как статистика аварий, статистика народонаселения, статистика заболеваний, статистика разводов и  др.</a:t>
            </a:r>
          </a:p>
        </p:txBody>
      </p:sp>
      <p:pic>
        <p:nvPicPr>
          <p:cNvPr id="13314" name="Picture 2" descr="Картинки по запросу анимационные картинки в презентац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648200"/>
            <a:ext cx="2762250" cy="16573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53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История математической статистики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50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Учет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населения возник в глубокой древности в связи с налоговой и военной деятельностью государств и задачами их административного устройства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Ещё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в древнеиндийских законах Ману правителями предписывалось учитывать жителей, чтобы узнать свои силы и определить налоги.</a:t>
            </a: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В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Египте учеты населения проводились, начиная с эпохи Древнего Царства (2800 – 2250 лет до н.э).</a:t>
            </a: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Имеются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сведения о том, что учет населения велся в Древнем Китае и Древней Японии. На это время приходятся сведения о проведенных учетах населения в Месопотамии.</a:t>
            </a: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Известны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учёты населения в Древней Греции, в Аттике, где еще в конце 4 века до н.э был проведен учет всех взрослых мужчин, и в Древнем Риме, где с 435 г. до н.э регулярно проводились цензы.</a:t>
            </a:r>
          </a:p>
        </p:txBody>
      </p:sp>
    </p:spTree>
    <p:extLst>
      <p:ext uri="{BB962C8B-B14F-4D97-AF65-F5344CB8AC3E}">
        <p14:creationId xmlns:p14="http://schemas.microsoft.com/office/powerpoint/2010/main" val="300374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594</Words>
  <Application>Microsoft Office PowerPoint</Application>
  <PresentationFormat>Экран (4:3)</PresentationFormat>
  <Paragraphs>164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Статистика в нашей жизни</vt:lpstr>
      <vt:lpstr>Актуальность темы</vt:lpstr>
      <vt:lpstr>Объект и предмет исследования</vt:lpstr>
      <vt:lpstr>Презентация PowerPoint</vt:lpstr>
      <vt:lpstr>Задачи исследования</vt:lpstr>
      <vt:lpstr>Методы исследования</vt:lpstr>
      <vt:lpstr>Этапы работы:</vt:lpstr>
      <vt:lpstr>Что такое статистика</vt:lpstr>
      <vt:lpstr> История математической статистики</vt:lpstr>
      <vt:lpstr>Мы изучили:</vt:lpstr>
      <vt:lpstr>Практическая часть</vt:lpstr>
      <vt:lpstr>Диаграмма наших оценок</vt:lpstr>
      <vt:lpstr>Измерения роста учащихся 7 В класса</vt:lpstr>
      <vt:lpstr>Статистические вычисления </vt:lpstr>
      <vt:lpstr>Графическое представление данных</vt:lpstr>
      <vt:lpstr>Выводы</vt:lpstr>
      <vt:lpstr>Заключение </vt:lpstr>
      <vt:lpstr>Список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Появление отрицательных чисел и нуля.</dc:title>
  <dc:creator>Анастасия Конева</dc:creator>
  <cp:lastModifiedBy>dns pc</cp:lastModifiedBy>
  <cp:revision>50</cp:revision>
  <cp:lastPrinted>2018-03-12T06:23:42Z</cp:lastPrinted>
  <dcterms:created xsi:type="dcterms:W3CDTF">2017-03-08T10:22:50Z</dcterms:created>
  <dcterms:modified xsi:type="dcterms:W3CDTF">2018-12-07T17:53:43Z</dcterms:modified>
</cp:coreProperties>
</file>