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96" r:id="rId1"/>
  </p:sldMasterIdLst>
  <p:notesMasterIdLst>
    <p:notesMasterId r:id="rId7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21" r:id="rId64"/>
    <p:sldId id="319" r:id="rId65"/>
    <p:sldId id="320" r:id="rId66"/>
    <p:sldId id="324" r:id="rId67"/>
    <p:sldId id="322" r:id="rId68"/>
    <p:sldId id="323" r:id="rId69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BEFAAE6-E6CC-4DB0-A06F-D60BA02DABB6}">
  <a:tblStyle styleId="{5BEFAAE6-E6CC-4DB0-A06F-D60BA02DABB6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Style>
        <a:tcBdr/>
        <a:fill>
          <a:solidFill>
            <a:srgbClr val="CFD7E7"/>
          </a:solidFill>
        </a:fill>
      </a:tcStyle>
    </a:band1H>
    <a:band1V>
      <a:tcStyle>
        <a:tcBdr/>
        <a:fill>
          <a:solidFill>
            <a:srgbClr val="CFD7E7"/>
          </a:solidFill>
        </a:fill>
      </a:tcStyle>
    </a:band1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</a:tblStyle>
  <a:tblStyle styleId="{61BDFD1D-A901-4A66-8114-2C5A5A66EB42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6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ru-RU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Shape 8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</a:t>
            </a:fld>
            <a:endParaRPr lang="ru-RU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2" name="Shape 18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Shape 1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Shape 1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0" name="Shape 20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9" name="Shape 20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8" name="Shape 21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6" name="Shape 22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Shape 2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8" name="Shape 23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0" name="Shape 25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9" name="Shape 25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9" name="Shape 2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Shape 2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9" name="Shape 27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7" name="Shape 28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Shape 2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6" name="Shape 29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Shape 3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6" name="Shape 30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Shape 31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Shape 3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7" name="Shape 31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Shape 3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26" name="Shape 32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Shape 3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6" name="Shape 33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Shape 3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47" name="Shape 34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Shape 3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Shape 3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59" name="Shape 35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9" name="Shape 10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Shape 3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Shape 3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1" name="Shape 37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Shape 3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Shape 3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4" name="Shape 38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Shape 39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" name="Shape 3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8" name="Shape 39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Shape 4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12" name="Shape 41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Shape 4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20" name="Shape 42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Shape 4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28" name="Shape 4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Shape 43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" name="Shape 4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37" name="Shape 43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Shape 4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48" name="Shape 44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Shape 46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Shape 4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69" name="Shape 46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Shape 47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0" name="Shape 4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81" name="Shape 48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5" name="Shape 11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Shape 49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Shape 4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94" name="Shape 49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Shape 5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7" name="Shape 5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08" name="Shape 50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Shape 52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2" name="Shape 5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23" name="Shape 52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Shape 53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7" name="Shape 5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38" name="Shape 53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Shape 55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3" name="Shape 5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54" name="Shape 55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Shape 5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0" name="Shape 5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71" name="Shape 57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Shape 58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8" name="Shape 5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89" name="Shape 58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Shape 6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7" name="Shape 6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08" name="Shape 60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Shape 6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27" name="Shape 62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Shape 64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8" name="Shape 6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49" name="Shape 64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Shape 67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1" name="Shape 6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72" name="Shape 67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50</a:t>
            </a:fld>
            <a:endParaRPr lang="ru-RU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Shape 67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9" name="Shape 6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80" name="Shape 68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51</a:t>
            </a:fld>
            <a:endParaRPr lang="ru-RU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Shape 70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2" name="Shape 7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03" name="Shape 70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52</a:t>
            </a:fld>
            <a:endParaRPr lang="ru-RU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Shape 71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1" name="Shape 7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12" name="Shape 71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53</a:t>
            </a:fld>
            <a:endParaRPr lang="ru-RU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Shape 73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4" name="Shape 7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35" name="Shape 73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Shape 74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3" name="Shape 7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44" name="Shape 74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55</a:t>
            </a:fld>
            <a:endParaRPr lang="ru-RU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Shape 7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6" name="Shape 7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67" name="Shape 76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56</a:t>
            </a:fld>
            <a:endParaRPr lang="ru-RU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Shape 77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5" name="Shape 7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76" name="Shape 77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57</a:t>
            </a:fld>
            <a:endParaRPr lang="ru-RU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Shape 79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Shape 7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99" name="Shape 79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58</a:t>
            </a:fld>
            <a:endParaRPr lang="ru-RU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Shape 8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7" name="Shape 8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08" name="Shape 80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7" name="Shape 13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Shape 82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0" name="Shape 8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31" name="Shape 83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60</a:t>
            </a:fld>
            <a:endParaRPr lang="ru-RU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Shape 83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9" name="Shape 8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40" name="Shape 840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61</a:t>
            </a:fld>
            <a:endParaRPr lang="ru-RU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Shape 86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2" name="Shape 8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63" name="Shape 86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62</a:t>
            </a:fld>
            <a:endParaRPr lang="ru-RU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Shape 8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85" name="Shape 8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Shape 8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71" name="Shape 8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Shape 8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78" name="Shape 87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Shape 8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94" name="Shape 89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Shape 9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02" name="Shape 90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6" name="Shape 14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5" name="Shape 15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4" name="Shape 16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ru-RU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 b="0" i="0" u="none" strike="noStrike" cap="none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ru-RU"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5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ctrTitle"/>
          </p:nvPr>
        </p:nvSpPr>
        <p:spPr>
          <a:xfrm>
            <a:off x="0" y="1285859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Times New Roman"/>
              <a:buNone/>
            </a:pPr>
            <a:r>
              <a:rPr lang="ru-RU" sz="3959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Действия с целыми </a:t>
            </a:r>
            <a:br>
              <a:rPr lang="ru-RU" sz="3959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3959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числами</a:t>
            </a:r>
            <a:br>
              <a:rPr lang="ru-RU" sz="3959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lang="ru-RU" sz="3959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0" name="Shape 90"/>
          <p:cNvSpPr txBox="1">
            <a:spLocks noGrp="1"/>
          </p:cNvSpPr>
          <p:nvPr>
            <p:ph type="subTitle" idx="1"/>
          </p:nvPr>
        </p:nvSpPr>
        <p:spPr>
          <a:xfrm>
            <a:off x="1428728" y="3000372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ct val="25000"/>
              <a:buFont typeface="Arial"/>
              <a:buNone/>
            </a:pPr>
            <a:r>
              <a:rPr lang="ru-RU" sz="1750" b="0" i="0" u="none" strike="noStrike" cap="none" dirty="0">
                <a:solidFill>
                  <a:srgbClr val="538CD5"/>
                </a:solidFill>
                <a:latin typeface="Calibri"/>
                <a:ea typeface="Calibri"/>
                <a:cs typeface="Calibri"/>
                <a:sym typeface="Calibri"/>
              </a:rPr>
              <a:t>Интегрированный урок 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350"/>
              </a:spcBef>
              <a:spcAft>
                <a:spcPts val="0"/>
              </a:spcAft>
              <a:buClr>
                <a:srgbClr val="538CD5"/>
              </a:buClr>
              <a:buSzPct val="25000"/>
              <a:buFont typeface="Arial"/>
              <a:buNone/>
            </a:pPr>
            <a:r>
              <a:rPr lang="ru-RU" sz="1750" b="0" i="0" u="none" strike="noStrike" cap="none" dirty="0">
                <a:solidFill>
                  <a:srgbClr val="538CD5"/>
                </a:solidFill>
                <a:latin typeface="Calibri"/>
                <a:ea typeface="Calibri"/>
                <a:cs typeface="Calibri"/>
                <a:sym typeface="Calibri"/>
              </a:rPr>
              <a:t>математика и английский язык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350"/>
              </a:spcBef>
              <a:spcAft>
                <a:spcPts val="0"/>
              </a:spcAft>
              <a:buClr>
                <a:srgbClr val="538CD5"/>
              </a:buClr>
              <a:buSzPct val="25000"/>
              <a:buFont typeface="Arial"/>
              <a:buNone/>
            </a:pPr>
            <a:r>
              <a:rPr lang="ru-RU" sz="1750" b="0" i="0" u="none" strike="noStrike" cap="none" dirty="0">
                <a:solidFill>
                  <a:srgbClr val="538CD5"/>
                </a:solidFill>
                <a:latin typeface="Calibri"/>
                <a:ea typeface="Calibri"/>
                <a:cs typeface="Calibri"/>
                <a:sym typeface="Calibri"/>
              </a:rPr>
              <a:t>6 класс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35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endParaRPr sz="1750" b="0" i="0" u="none" strike="noStrike" cap="none" dirty="0">
              <a:solidFill>
                <a:srgbClr val="538CD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350"/>
              </a:spcBef>
              <a:spcAft>
                <a:spcPts val="0"/>
              </a:spcAft>
              <a:buClr>
                <a:srgbClr val="538CD5"/>
              </a:buClr>
              <a:buSzPct val="25000"/>
              <a:buFont typeface="Arial"/>
              <a:buNone/>
            </a:pPr>
            <a:r>
              <a:rPr lang="ru-RU" sz="1750" b="1" i="0" u="none" strike="noStrike" cap="none" dirty="0">
                <a:solidFill>
                  <a:srgbClr val="538CD5"/>
                </a:solidFill>
                <a:latin typeface="Calibri"/>
                <a:ea typeface="Calibri"/>
                <a:cs typeface="Calibri"/>
                <a:sym typeface="Calibri"/>
              </a:rPr>
              <a:t>           Подготовили: </a:t>
            </a:r>
            <a:r>
              <a:rPr lang="ru-RU" sz="1750" b="0" i="0" u="none" strike="noStrike" cap="none" dirty="0">
                <a:solidFill>
                  <a:srgbClr val="538CD5"/>
                </a:solidFill>
                <a:latin typeface="Calibri"/>
                <a:ea typeface="Calibri"/>
                <a:cs typeface="Calibri"/>
                <a:sym typeface="Calibri"/>
              </a:rPr>
              <a:t>Фомичёва Ю.В. учитель английского языка, </a:t>
            </a:r>
          </a:p>
          <a:p>
            <a:pPr marL="0" marR="0" lvl="0" indent="0" algn="l" rtl="0">
              <a:lnSpc>
                <a:spcPct val="80000"/>
              </a:lnSpc>
              <a:spcBef>
                <a:spcPts val="350"/>
              </a:spcBef>
              <a:spcAft>
                <a:spcPts val="0"/>
              </a:spcAft>
              <a:buClr>
                <a:srgbClr val="538CD5"/>
              </a:buClr>
              <a:buSzPct val="25000"/>
              <a:buFont typeface="Arial"/>
              <a:buNone/>
            </a:pPr>
            <a:r>
              <a:rPr lang="ru-RU" sz="1750" b="0" i="0" u="none" strike="noStrike" cap="none" dirty="0">
                <a:solidFill>
                  <a:srgbClr val="538CD5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Курганова В.Н. учитель математики.</a:t>
            </a:r>
          </a:p>
        </p:txBody>
      </p:sp>
      <p:pic>
        <p:nvPicPr>
          <p:cNvPr id="91" name="Shape 91" descr="H:\Documents and Settings\Aida\Рабочий стол\НОвая ГРАФИКА сборник\КАРТИНКИ СБОРНИК_ школьные\flow61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3951446">
            <a:off x="7842249" y="538163"/>
            <a:ext cx="725488" cy="747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Shape 92" descr="H:\Documents and Settings\Aida\Рабочий стол\НОвая ГРАФИКА сборник\КАРТИНКИ СБОРНИК_ школьные\flow61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302608">
            <a:off x="8194675" y="-28575"/>
            <a:ext cx="1281113" cy="132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Shape 93" descr="H:\Documents and Settings\Aida\Рабочий стол\НОвая ГРАФИКА сборник\КАРТИНКИ СБОРНИК_ школьные\flow61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1293031">
            <a:off x="7816850" y="733425"/>
            <a:ext cx="1579562" cy="162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Shape 94" descr="H:\Documents and Settings\Aida\Рабочий стол\НОвая ГРАФИКА сборник\КАРТИНКИ СБОРНИК_ школьные\flow61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4362450"/>
            <a:ext cx="2419350" cy="2495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Shape 95" descr="H:\Documents and Settings\Aida\Рабочий стол\НОвая ГРАФИКА сборник\КАРТИНКИ СБОРНИК_ школьные\flow61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2261343">
            <a:off x="1412875" y="5283200"/>
            <a:ext cx="1281112" cy="132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Shape 96" descr="H:\Documents and Settings\Aida\Рабочий стол\НОвая ГРАФИКА сборник\КАРТИНКИ СБОРНИК_ школьные\flow61.gi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682093" flipH="1">
            <a:off x="4067175" y="5273674"/>
            <a:ext cx="2216150" cy="1630363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Shape 97"/>
          <p:cNvSpPr txBox="1"/>
          <p:nvPr/>
        </p:nvSpPr>
        <p:spPr>
          <a:xfrm>
            <a:off x="2714611" y="4714883"/>
            <a:ext cx="4357718" cy="3693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1800" b="0" i="0" u="none" strike="noStrike" cap="none">
                <a:solidFill>
                  <a:srgbClr val="953734"/>
                </a:solidFill>
                <a:latin typeface="Arial"/>
                <a:ea typeface="Arial"/>
                <a:cs typeface="Arial"/>
                <a:sym typeface="Arial"/>
              </a:rPr>
              <a:t>24 ноября 2016 года</a:t>
            </a:r>
          </a:p>
        </p:txBody>
      </p:sp>
      <p:sp>
        <p:nvSpPr>
          <p:cNvPr id="98" name="Shape 98"/>
          <p:cNvSpPr txBox="1"/>
          <p:nvPr/>
        </p:nvSpPr>
        <p:spPr>
          <a:xfrm>
            <a:off x="2857488" y="928670"/>
            <a:ext cx="3143400" cy="3693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1800" b="0" i="0" u="none" strike="noStrike" cap="none">
                <a:solidFill>
                  <a:srgbClr val="953734"/>
                </a:solidFill>
                <a:latin typeface="Arial"/>
                <a:ea typeface="Arial"/>
                <a:cs typeface="Arial"/>
                <a:sym typeface="Arial"/>
              </a:rPr>
              <a:t>МБОУ «СШ №52»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7" name="Shape 17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10</a:t>
            </a:fld>
            <a:endParaRPr lang="ru-RU"/>
          </a:p>
        </p:txBody>
      </p:sp>
      <p:pic>
        <p:nvPicPr>
          <p:cNvPr id="178" name="Shape 178" descr="6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4329" y="0"/>
            <a:ext cx="8380577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5" name="Shape 185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6" name="Shape 186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11</a:t>
            </a:fld>
            <a:endParaRPr lang="ru-RU"/>
          </a:p>
        </p:txBody>
      </p:sp>
      <p:pic>
        <p:nvPicPr>
          <p:cNvPr id="187" name="Shape 187" descr="7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6229" y="0"/>
            <a:ext cx="8380577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4" name="Shape 194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5" name="Shape 195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12</a:t>
            </a:fld>
            <a:endParaRPr lang="ru-RU"/>
          </a:p>
        </p:txBody>
      </p:sp>
      <p:pic>
        <p:nvPicPr>
          <p:cNvPr id="196" name="Shape 196" descr="8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4329" y="0"/>
            <a:ext cx="8380577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3" name="Shape 203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4" name="Shape 20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13</a:t>
            </a:fld>
            <a:endParaRPr lang="ru-RU"/>
          </a:p>
        </p:txBody>
      </p:sp>
      <p:pic>
        <p:nvPicPr>
          <p:cNvPr id="205" name="Shape 205" descr="9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4329" y="0"/>
            <a:ext cx="8380577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2" name="Shape 212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3" name="Shape 213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14</a:t>
            </a:fld>
            <a:endParaRPr lang="ru-RU"/>
          </a:p>
        </p:txBody>
      </p:sp>
      <p:pic>
        <p:nvPicPr>
          <p:cNvPr id="214" name="Shape 214" descr="10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4325" y="0"/>
            <a:ext cx="8380556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1" name="Shape 221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2" name="Shape 222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15</a:t>
            </a:fld>
            <a:endParaRPr lang="ru-RU"/>
          </a:p>
        </p:txBody>
      </p:sp>
      <p:pic>
        <p:nvPicPr>
          <p:cNvPr id="223" name="Shape 223" descr="11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6224" y="0"/>
            <a:ext cx="8380579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Shape 228" descr="Здоровый образ жизни картинки для детей 9"/>
          <p:cNvPicPr preferRelativeResize="0">
            <a:picLocks noGrp="1"/>
          </p:cNvPicPr>
          <p:nvPr>
            <p:ph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67543" y="1340767"/>
            <a:ext cx="3168351" cy="3528391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Shape 229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16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Shape 230"/>
          <p:cNvSpPr txBox="1"/>
          <p:nvPr/>
        </p:nvSpPr>
        <p:spPr>
          <a:xfrm>
            <a:off x="4643437" y="857232"/>
            <a:ext cx="3286148" cy="19389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4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first  toothbrush was made in 1780.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4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 was in London.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4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How old is the first toothbrush</a:t>
            </a:r>
            <a:r>
              <a:rPr lang="ru-RU" sz="2400" b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?</a:t>
            </a:r>
            <a:r>
              <a:rPr lang="en-US" sz="2400" b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lang="ru-RU" sz="2400" b="1" dirty="0" smtClean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1" name="Shape 231"/>
          <p:cNvSpPr txBox="1"/>
          <p:nvPr/>
        </p:nvSpPr>
        <p:spPr>
          <a:xfrm>
            <a:off x="1403648" y="2996951"/>
            <a:ext cx="2160240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232" name="Shape 232"/>
          <p:cNvSpPr txBox="1"/>
          <p:nvPr/>
        </p:nvSpPr>
        <p:spPr>
          <a:xfrm>
            <a:off x="4355976" y="2000240"/>
            <a:ext cx="2716354" cy="267765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2016-1780=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Shape 233"/>
          <p:cNvSpPr txBox="1"/>
          <p:nvPr/>
        </p:nvSpPr>
        <p:spPr>
          <a:xfrm>
            <a:off x="6500826" y="2000240"/>
            <a:ext cx="1599565" cy="138499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4" name="Shape 234" descr="http://omp.ucoz.com/_tbkp/01/27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08303" y="2852935"/>
            <a:ext cx="1368151" cy="24212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Shape 241" descr="Здоровый образ жизни картинки для детей 9"/>
          <p:cNvPicPr preferRelativeResize="0">
            <a:picLocks noGrp="1"/>
          </p:cNvPicPr>
          <p:nvPr>
            <p:ph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67543" y="1340767"/>
            <a:ext cx="3168300" cy="352830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Shape 24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17</a:t>
            </a:fld>
            <a:endParaRPr lang="ru-RU"/>
          </a:p>
        </p:txBody>
      </p:sp>
      <p:sp>
        <p:nvSpPr>
          <p:cNvPr id="242" name="Shape 242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17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Shape 243"/>
          <p:cNvSpPr txBox="1"/>
          <p:nvPr/>
        </p:nvSpPr>
        <p:spPr>
          <a:xfrm>
            <a:off x="4643437" y="857232"/>
            <a:ext cx="3286200" cy="1938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Первую зубную щетку изготовили в 1780 году в Лондоне. Сколько лет прошло с тех пор?</a:t>
            </a:r>
          </a:p>
        </p:txBody>
      </p:sp>
      <p:sp>
        <p:nvSpPr>
          <p:cNvPr id="244" name="Shape 244"/>
          <p:cNvSpPr txBox="1"/>
          <p:nvPr/>
        </p:nvSpPr>
        <p:spPr>
          <a:xfrm>
            <a:off x="1403648" y="2996951"/>
            <a:ext cx="2160300" cy="523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245" name="Shape 245"/>
          <p:cNvSpPr txBox="1"/>
          <p:nvPr/>
        </p:nvSpPr>
        <p:spPr>
          <a:xfrm>
            <a:off x="4355976" y="2000240"/>
            <a:ext cx="2716499" cy="2677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2016-1780=236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Shape 246"/>
          <p:cNvSpPr txBox="1"/>
          <p:nvPr/>
        </p:nvSpPr>
        <p:spPr>
          <a:xfrm>
            <a:off x="6500826" y="2000240"/>
            <a:ext cx="1599599" cy="138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7" name="Shape 247" descr="http://omp.ucoz.com/_tbkp/01/27.gi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08303" y="2852935"/>
            <a:ext cx="1368300" cy="2421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Shape 252" descr="http://images.aif.ru/005/364/4f2ae127b14ef3f1fbd2d9bba27faf9a.jpg"/>
          <p:cNvPicPr preferRelativeResize="0"/>
          <p:nvPr/>
        </p:nvPicPr>
        <p:blipFill rotWithShape="1">
          <a:blip r:embed="rId3">
            <a:alphaModFix amt="33000"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Shape 253"/>
          <p:cNvSpPr txBox="1">
            <a:spLocks noGrp="1"/>
          </p:cNvSpPr>
          <p:nvPr>
            <p:ph type="title"/>
          </p:nvPr>
        </p:nvSpPr>
        <p:spPr>
          <a:xfrm>
            <a:off x="457200" y="811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Решим задачу:</a:t>
            </a:r>
          </a:p>
        </p:txBody>
      </p:sp>
      <p:sp>
        <p:nvSpPr>
          <p:cNvPr id="254" name="Shape 254"/>
          <p:cNvSpPr txBox="1">
            <a:spLocks noGrp="1"/>
          </p:cNvSpPr>
          <p:nvPr>
            <p:ph idx="1"/>
          </p:nvPr>
        </p:nvSpPr>
        <p:spPr>
          <a:xfrm>
            <a:off x="457200" y="1124751"/>
            <a:ext cx="8229600" cy="27362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  <a:buSzPct val="98666"/>
              <a:buFont typeface="Arial"/>
              <a:buChar char="•"/>
            </a:pPr>
            <a:r>
              <a:rPr lang="ru-RU" sz="29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Некоторые микроорганизмы (микробы) начинают погибать уже при температуре − 2 °.  Если эту температуру увеличить на -24 °, а затем уменьшить на − 14°,то получим температуру при которой они погибнут полностью. Какую  температуру выдерживают эти микробы? </a:t>
            </a:r>
          </a:p>
        </p:txBody>
      </p:sp>
      <p:sp>
        <p:nvSpPr>
          <p:cNvPr id="255" name="Shape 255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18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 txBox="1">
            <a:spLocks noGrp="1"/>
          </p:cNvSpPr>
          <p:nvPr>
            <p:ph type="title"/>
          </p:nvPr>
        </p:nvSpPr>
        <p:spPr>
          <a:xfrm>
            <a:off x="457200" y="811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Решим задачу:</a:t>
            </a:r>
          </a:p>
        </p:txBody>
      </p:sp>
      <p:sp>
        <p:nvSpPr>
          <p:cNvPr id="264" name="Shape 264"/>
          <p:cNvSpPr txBox="1">
            <a:spLocks noGrp="1"/>
          </p:cNvSpPr>
          <p:nvPr>
            <p:ph idx="1"/>
          </p:nvPr>
        </p:nvSpPr>
        <p:spPr>
          <a:xfrm>
            <a:off x="457200" y="1124751"/>
            <a:ext cx="8229600" cy="27362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buClr>
                <a:schemeClr val="dk1"/>
              </a:buClr>
              <a:buSzPct val="98666"/>
              <a:buFont typeface="Arial"/>
              <a:buChar char="•"/>
            </a:pPr>
            <a:r>
              <a:rPr lang="ru-RU" sz="296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Некоторые микроорганизмы (микробы) начинают погибать уже при температуре − 2 °.  Если эту температуру увеличить на -24 °, а затем уменьшить на − 14°,то получим температуру при которой они погибнут полностью. Какую  температуру выдерживают эти микробы? </a:t>
            </a:r>
          </a:p>
        </p:txBody>
      </p:sp>
      <p:sp>
        <p:nvSpPr>
          <p:cNvPr id="261" name="Shape 26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19</a:t>
            </a:fld>
            <a:endParaRPr lang="ru-RU"/>
          </a:p>
        </p:txBody>
      </p:sp>
      <p:sp>
        <p:nvSpPr>
          <p:cNvPr id="265" name="Shape 265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19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2" name="Shape 262" descr="http://images.aif.ru/005/364/4f2ae127b14ef3f1fbd2d9bba27faf9a.jpg"/>
          <p:cNvPicPr preferRelativeResize="0"/>
          <p:nvPr/>
        </p:nvPicPr>
        <p:blipFill rotWithShape="1">
          <a:blip r:embed="rId3">
            <a:alphaModFix amt="33000"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Shape 266"/>
          <p:cNvSpPr txBox="1"/>
          <p:nvPr/>
        </p:nvSpPr>
        <p:spPr>
          <a:xfrm>
            <a:off x="880200" y="4870175"/>
            <a:ext cx="5673000" cy="105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/>
            <a:r>
              <a:rPr lang="ru-RU" sz="3600" dirty="0"/>
              <a:t>Ответ: </a:t>
            </a:r>
            <a:r>
              <a:rPr lang="ru-RU" sz="3600" dirty="0" smtClean="0"/>
              <a:t>−12 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21.11.2016</a:t>
            </a:r>
          </a:p>
        </p:txBody>
      </p:sp>
      <p:sp>
        <p:nvSpPr>
          <p:cNvPr id="104" name="Shape 104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http://aida.ucoz.ru</a:t>
            </a:r>
          </a:p>
        </p:txBody>
      </p:sp>
      <p:sp>
        <p:nvSpPr>
          <p:cNvPr id="105" name="Shape 105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2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" name="Shape 10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1561" y="332688"/>
            <a:ext cx="8280900" cy="619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 txBox="1">
            <a:spLocks noGrp="1"/>
          </p:cNvSpPr>
          <p:nvPr>
            <p:ph type="title"/>
          </p:nvPr>
        </p:nvSpPr>
        <p:spPr>
          <a:xfrm>
            <a:off x="450862" y="2055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3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Мальчик лёг вчера спать в 21.00 , а встал в 7.00 . Сколько времени он спал?</a:t>
            </a:r>
            <a:br>
              <a:rPr lang="ru-RU" sz="3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3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Составь выражение и найди его значение.</a:t>
            </a:r>
          </a:p>
        </p:txBody>
      </p:sp>
      <p:pic>
        <p:nvPicPr>
          <p:cNvPr id="272" name="Shape 272" descr="Здоровый образ жизни картинки для детей 23"/>
          <p:cNvPicPr preferRelativeResize="0">
            <a:picLocks noGrp="1"/>
          </p:cNvPicPr>
          <p:nvPr>
            <p:ph sz="half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35662" y="1739284"/>
            <a:ext cx="4648500" cy="4014300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Shape 273"/>
          <p:cNvSpPr txBox="1">
            <a:spLocks noGrp="1"/>
          </p:cNvSpPr>
          <p:nvPr>
            <p:ph type="sldNum" sz="quarter" idx="12"/>
          </p:nvPr>
        </p:nvSpPr>
        <p:spPr>
          <a:xfrm>
            <a:off x="6546862" y="628730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20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Shape 274"/>
          <p:cNvSpPr txBox="1"/>
          <p:nvPr/>
        </p:nvSpPr>
        <p:spPr>
          <a:xfrm>
            <a:off x="4514402" y="1739271"/>
            <a:ext cx="38640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4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(24-21)+7=</a:t>
            </a:r>
          </a:p>
        </p:txBody>
      </p:sp>
      <p:pic>
        <p:nvPicPr>
          <p:cNvPr id="275" name="Shape 275" descr="http://achlib.ru/images/dream-app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36425" y="3123075"/>
            <a:ext cx="4371900" cy="3409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 txBox="1">
            <a:spLocks noGrp="1"/>
          </p:cNvSpPr>
          <p:nvPr>
            <p:ph type="title"/>
          </p:nvPr>
        </p:nvSpPr>
        <p:spPr>
          <a:xfrm>
            <a:off x="450862" y="17106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3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Мальчик лёг вчера спать в 21.00 , а встал в 7.00 . Сколько времени он спал?</a:t>
            </a:r>
            <a:br>
              <a:rPr lang="ru-RU" sz="3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3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Составь выражение и найди его значение.</a:t>
            </a:r>
          </a:p>
        </p:txBody>
      </p:sp>
      <p:pic>
        <p:nvPicPr>
          <p:cNvPr id="282" name="Shape 282" descr="Здоровый образ жизни картинки для детей 23"/>
          <p:cNvPicPr preferRelativeResize="0">
            <a:picLocks noGrp="1"/>
          </p:cNvPicPr>
          <p:nvPr>
            <p:ph sz="half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35662" y="1704759"/>
            <a:ext cx="4648500" cy="4014300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Shape 283"/>
          <p:cNvSpPr txBox="1"/>
          <p:nvPr/>
        </p:nvSpPr>
        <p:spPr>
          <a:xfrm>
            <a:off x="4784177" y="1704740"/>
            <a:ext cx="3977400" cy="1368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4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(24-21)+7=10</a:t>
            </a:r>
          </a:p>
        </p:txBody>
      </p:sp>
      <p:pic>
        <p:nvPicPr>
          <p:cNvPr id="284" name="Shape 284" descr="http://achlib.ru/images/dream-app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36425" y="3088550"/>
            <a:ext cx="4371900" cy="3409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4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Найди </a:t>
            </a:r>
            <a: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слово</a:t>
            </a:r>
            <a:b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dirty="0" smtClean="0"/>
              <a:t>Самостоятельная работа</a:t>
            </a:r>
            <a:endParaRPr lang="ru-RU" sz="4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0" name="Shape 29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22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Shape 291"/>
          <p:cNvSpPr txBox="1">
            <a:spLocks noGrp="1"/>
          </p:cNvSpPr>
          <p:nvPr>
            <p:ph type="body" idx="4294967295"/>
          </p:nvPr>
        </p:nvSpPr>
        <p:spPr>
          <a:xfrm>
            <a:off x="0" y="1557338"/>
            <a:ext cx="8604250" cy="45259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-7+(-9)=                                             8-24=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37+(-56)=                                          38:(-2)=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ru-RU" dirty="0" smtClean="0"/>
              <a:t>79-</a:t>
            </a: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21=                                               95-(-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5)=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-17-(-2)=                                            45-60=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-24:12=                                              -28+(-4)+30=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92" name="Shape 292"/>
          <p:cNvGraphicFramePr/>
          <p:nvPr/>
        </p:nvGraphicFramePr>
        <p:xfrm>
          <a:off x="791550" y="4931150"/>
          <a:ext cx="7560900" cy="1152150"/>
        </p:xfrm>
        <a:graphic>
          <a:graphicData uri="http://schemas.openxmlformats.org/drawingml/2006/table">
            <a:tbl>
              <a:tblPr firstRow="1" bandRow="1">
                <a:noFill/>
                <a:tableStyleId>{5BEFAAE6-E6CC-4DB0-A06F-D60BA02DABB6}</a:tableStyleId>
              </a:tblPr>
              <a:tblGrid>
                <a:gridCol w="630075"/>
                <a:gridCol w="630075"/>
                <a:gridCol w="630075"/>
                <a:gridCol w="630075"/>
                <a:gridCol w="630075"/>
                <a:gridCol w="675625"/>
                <a:gridCol w="584525"/>
                <a:gridCol w="630075"/>
                <a:gridCol w="630075"/>
                <a:gridCol w="630075"/>
                <a:gridCol w="630075"/>
                <a:gridCol w="630075"/>
              </a:tblGrid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u="none" strike="noStrike" cap="none" dirty="0"/>
                        <a:t>-19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-37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122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-16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-4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-100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28</a:t>
                      </a:r>
                    </a:p>
                  </a:txBody>
                  <a:tcPr marL="91450" marR="91450" marT="45725" marB="45725"/>
                </a:tc>
              </a:tr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P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C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K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В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S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M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R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F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Т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О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U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А</a:t>
                      </a: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 txBox="1"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4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Найди </a:t>
            </a:r>
            <a: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слово.</a:t>
            </a:r>
            <a:b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sz="3200" dirty="0" smtClean="0"/>
              <a:t>Самостоятельная работа</a:t>
            </a:r>
            <a:endParaRPr lang="ru-RU" sz="4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Shape 29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23</a:t>
            </a:fld>
            <a:endParaRPr lang="ru-RU"/>
          </a:p>
        </p:txBody>
      </p:sp>
      <p:sp>
        <p:nvSpPr>
          <p:cNvPr id="300" name="Shape 300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23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Shape 301"/>
          <p:cNvSpPr txBox="1">
            <a:spLocks noGrp="1"/>
          </p:cNvSpPr>
          <p:nvPr>
            <p:ph type="body" idx="4294967295"/>
          </p:nvPr>
        </p:nvSpPr>
        <p:spPr>
          <a:xfrm>
            <a:off x="0" y="1557338"/>
            <a:ext cx="8604250" cy="45259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-7+(-9)= -16                                      8-24=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37+(-56)=                                          38:(-2)=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ru-RU" dirty="0" smtClean="0"/>
              <a:t>79-21</a:t>
            </a: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=                                               95-(-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5)=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-17-(-2)=                                            45-60=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-24:12=                                              -28+(-4)+30=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02" name="Shape 302"/>
          <p:cNvGraphicFramePr/>
          <p:nvPr/>
        </p:nvGraphicFramePr>
        <p:xfrm>
          <a:off x="791550" y="4931150"/>
          <a:ext cx="7560900" cy="1152150"/>
        </p:xfrm>
        <a:graphic>
          <a:graphicData uri="http://schemas.openxmlformats.org/drawingml/2006/table">
            <a:tbl>
              <a:tblPr firstRow="1" bandRow="1">
                <a:noFill/>
                <a:tableStyleId>{5BEFAAE6-E6CC-4DB0-A06F-D60BA02DABB6}</a:tableStyleId>
              </a:tblPr>
              <a:tblGrid>
                <a:gridCol w="630075"/>
                <a:gridCol w="630075"/>
                <a:gridCol w="630075"/>
                <a:gridCol w="630075"/>
                <a:gridCol w="630075"/>
                <a:gridCol w="675625"/>
                <a:gridCol w="584525"/>
                <a:gridCol w="630075"/>
                <a:gridCol w="630075"/>
                <a:gridCol w="630075"/>
                <a:gridCol w="630075"/>
                <a:gridCol w="630075"/>
              </a:tblGrid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u="none" strike="noStrike" cap="none" dirty="0"/>
                        <a:t>-19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dirty="0"/>
                        <a:t>25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dirty="0"/>
                        <a:t>-37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dirty="0"/>
                        <a:t>122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-16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-4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-100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28</a:t>
                      </a:r>
                    </a:p>
                  </a:txBody>
                  <a:tcPr marL="91450" marR="91450" marT="45725" marB="45725"/>
                </a:tc>
              </a:tr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P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C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K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dirty="0"/>
                        <a:t>В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S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M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R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F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dirty="0"/>
                        <a:t>Т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dirty="0"/>
                        <a:t>О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U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dirty="0"/>
                        <a:t>А</a:t>
                      </a: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4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Найди </a:t>
            </a:r>
            <a: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слово</a:t>
            </a:r>
            <a:b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dirty="0" smtClean="0"/>
              <a:t>Самостоятельная работа</a:t>
            </a:r>
            <a:endParaRPr lang="ru-RU" sz="4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Shape 30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24</a:t>
            </a:fld>
            <a:endParaRPr lang="ru-RU"/>
          </a:p>
        </p:txBody>
      </p:sp>
      <p:sp>
        <p:nvSpPr>
          <p:cNvPr id="309" name="Shape 309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24</a:t>
            </a:fld>
            <a:endParaRPr lang="ru-RU"/>
          </a:p>
        </p:txBody>
      </p:sp>
      <p:sp>
        <p:nvSpPr>
          <p:cNvPr id="311" name="Shape 311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24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Shape 312"/>
          <p:cNvSpPr txBox="1">
            <a:spLocks noGrp="1"/>
          </p:cNvSpPr>
          <p:nvPr>
            <p:ph type="body" idx="4294967295"/>
          </p:nvPr>
        </p:nvSpPr>
        <p:spPr>
          <a:xfrm>
            <a:off x="0" y="1557338"/>
            <a:ext cx="8604250" cy="45259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-7+(-9)= -16                                      8-24=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37+(-56)= </a:t>
            </a:r>
            <a:r>
              <a:rPr lang="ru-RU" dirty="0"/>
              <a:t>-19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38:(-2)=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ru-RU" dirty="0" smtClean="0"/>
              <a:t>79-</a:t>
            </a: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21=                                               95-(-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5)=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-17-(-2)=                                            45-60=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-24:12=                                             -28+(-4)+30=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13" name="Shape 313"/>
          <p:cNvGraphicFramePr/>
          <p:nvPr/>
        </p:nvGraphicFramePr>
        <p:xfrm>
          <a:off x="791550" y="4931150"/>
          <a:ext cx="7560900" cy="1152150"/>
        </p:xfrm>
        <a:graphic>
          <a:graphicData uri="http://schemas.openxmlformats.org/drawingml/2006/table">
            <a:tbl>
              <a:tblPr firstRow="1" bandRow="1">
                <a:noFill/>
                <a:tableStyleId>{5BEFAAE6-E6CC-4DB0-A06F-D60BA02DABB6}</a:tableStyleId>
              </a:tblPr>
              <a:tblGrid>
                <a:gridCol w="630075"/>
                <a:gridCol w="630075"/>
                <a:gridCol w="630075"/>
                <a:gridCol w="630075"/>
                <a:gridCol w="630075"/>
                <a:gridCol w="675625"/>
                <a:gridCol w="584525"/>
                <a:gridCol w="630075"/>
                <a:gridCol w="630075"/>
                <a:gridCol w="630075"/>
                <a:gridCol w="630075"/>
                <a:gridCol w="630075"/>
              </a:tblGrid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u="none" strike="noStrike" cap="none" dirty="0"/>
                        <a:t>-19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-37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122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-16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-4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-100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28</a:t>
                      </a:r>
                    </a:p>
                  </a:txBody>
                  <a:tcPr marL="91450" marR="91450" marT="45725" marB="45725"/>
                </a:tc>
              </a:tr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P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C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K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В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S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M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R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F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Т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О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U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А</a:t>
                      </a: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 txBox="1">
            <a:spLocks noGrp="1"/>
          </p:cNvSpPr>
          <p:nvPr>
            <p:ph type="title"/>
          </p:nvPr>
        </p:nvSpPr>
        <p:spPr>
          <a:xfrm>
            <a:off x="457200" y="2804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4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Найди </a:t>
            </a:r>
            <a: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слово</a:t>
            </a:r>
            <a:b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dirty="0" smtClean="0"/>
              <a:t>Самостоятельная работа</a:t>
            </a:r>
            <a:endParaRPr lang="ru-RU" sz="4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Shape 319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25</a:t>
            </a:fld>
            <a:endParaRPr lang="ru-RU"/>
          </a:p>
        </p:txBody>
      </p:sp>
      <p:sp>
        <p:nvSpPr>
          <p:cNvPr id="321" name="Shape 321"/>
          <p:cNvSpPr txBox="1">
            <a:spLocks noGrp="1"/>
          </p:cNvSpPr>
          <p:nvPr>
            <p:ph type="body" idx="4294967295"/>
          </p:nvPr>
        </p:nvSpPr>
        <p:spPr>
          <a:xfrm>
            <a:off x="0" y="1541463"/>
            <a:ext cx="8604250" cy="45259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-7+(-9)= -16                                      8-24=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37+(-56)= </a:t>
            </a:r>
            <a:r>
              <a:rPr lang="ru-RU" dirty="0"/>
              <a:t>-19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38:(-2)=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ru-RU" dirty="0" smtClean="0"/>
              <a:t>79-</a:t>
            </a: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21=</a:t>
            </a:r>
            <a:r>
              <a:rPr lang="ru-RU" dirty="0" smtClean="0"/>
              <a:t> </a:t>
            </a:r>
            <a:r>
              <a:rPr lang="ru-RU" dirty="0"/>
              <a:t>-100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</a:t>
            </a:r>
            <a:r>
              <a:rPr lang="ru-RU" dirty="0" smtClean="0"/>
              <a:t>95-</a:t>
            </a: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(-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5)=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-17-(-2)=                                           </a:t>
            </a:r>
            <a:r>
              <a:rPr lang="ru-RU" dirty="0"/>
              <a:t> 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45-60=</a:t>
            </a:r>
            <a:r>
              <a:rPr lang="ru-RU" dirty="0"/>
              <a:t>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-24:12=</a:t>
            </a:r>
            <a:r>
              <a:rPr lang="ru-RU" dirty="0"/>
              <a:t> 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   -28+(-4)+30=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22" name="Shape 322"/>
          <p:cNvGraphicFramePr/>
          <p:nvPr/>
        </p:nvGraphicFramePr>
        <p:xfrm>
          <a:off x="791550" y="4915625"/>
          <a:ext cx="7560900" cy="1152150"/>
        </p:xfrm>
        <a:graphic>
          <a:graphicData uri="http://schemas.openxmlformats.org/drawingml/2006/table">
            <a:tbl>
              <a:tblPr firstRow="1" bandRow="1">
                <a:noFill/>
                <a:tableStyleId>{5BEFAAE6-E6CC-4DB0-A06F-D60BA02DABB6}</a:tableStyleId>
              </a:tblPr>
              <a:tblGrid>
                <a:gridCol w="630075"/>
                <a:gridCol w="630075"/>
                <a:gridCol w="630075"/>
                <a:gridCol w="630075"/>
                <a:gridCol w="630075"/>
                <a:gridCol w="675625"/>
                <a:gridCol w="584525"/>
                <a:gridCol w="630075"/>
                <a:gridCol w="630075"/>
                <a:gridCol w="630075"/>
                <a:gridCol w="630075"/>
                <a:gridCol w="630075"/>
              </a:tblGrid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u="none" strike="noStrike" cap="none" dirty="0"/>
                        <a:t>-19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-37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122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-16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-4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-100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28</a:t>
                      </a:r>
                    </a:p>
                  </a:txBody>
                  <a:tcPr marL="91450" marR="91450" marT="45725" marB="45725"/>
                </a:tc>
              </a:tr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P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C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K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В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S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M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R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F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Т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О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U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А</a:t>
                      </a: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Shape 330"/>
          <p:cNvSpPr txBox="1">
            <a:spLocks noGrp="1"/>
          </p:cNvSpPr>
          <p:nvPr>
            <p:ph type="title"/>
          </p:nvPr>
        </p:nvSpPr>
        <p:spPr>
          <a:xfrm>
            <a:off x="457200" y="2804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4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Найди </a:t>
            </a:r>
            <a: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слово</a:t>
            </a:r>
            <a:b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dirty="0" smtClean="0"/>
              <a:t>Самостоятельная работа</a:t>
            </a:r>
            <a:endParaRPr lang="ru-RU" sz="4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Shape 32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26</a:t>
            </a:fld>
            <a:endParaRPr lang="ru-RU"/>
          </a:p>
        </p:txBody>
      </p:sp>
      <p:sp>
        <p:nvSpPr>
          <p:cNvPr id="329" name="Shape 329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26</a:t>
            </a:fld>
            <a:endParaRPr lang="ru-RU"/>
          </a:p>
        </p:txBody>
      </p:sp>
      <p:sp>
        <p:nvSpPr>
          <p:cNvPr id="331" name="Shape 331"/>
          <p:cNvSpPr txBox="1">
            <a:spLocks noGrp="1"/>
          </p:cNvSpPr>
          <p:nvPr>
            <p:ph type="body" idx="4294967295"/>
          </p:nvPr>
        </p:nvSpPr>
        <p:spPr>
          <a:xfrm>
            <a:off x="0" y="1541463"/>
            <a:ext cx="8604250" cy="45259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-7+(-9)= -16                                      8-24=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37+(-56)= </a:t>
            </a:r>
            <a:r>
              <a:rPr lang="ru-RU" dirty="0"/>
              <a:t>-19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38:(-2)=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ru-RU" dirty="0" smtClean="0"/>
              <a:t>79-</a:t>
            </a: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21=</a:t>
            </a:r>
            <a:r>
              <a:rPr lang="ru-RU" dirty="0" smtClean="0"/>
              <a:t> </a:t>
            </a:r>
            <a:r>
              <a:rPr lang="ru-RU" dirty="0"/>
              <a:t>-100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</a:t>
            </a:r>
            <a:r>
              <a:rPr lang="ru-RU" dirty="0" smtClean="0"/>
              <a:t>95-</a:t>
            </a: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(-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5)=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-17-(-2)=</a:t>
            </a:r>
            <a:r>
              <a:rPr lang="ru-RU" dirty="0"/>
              <a:t> -15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45-60=</a:t>
            </a:r>
            <a:r>
              <a:rPr lang="ru-RU" dirty="0"/>
              <a:t>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-24:12=</a:t>
            </a:r>
            <a:r>
              <a:rPr lang="ru-RU" dirty="0"/>
              <a:t> 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   -28+(-4)+30=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32" name="Shape 332"/>
          <p:cNvGraphicFramePr/>
          <p:nvPr/>
        </p:nvGraphicFramePr>
        <p:xfrm>
          <a:off x="791550" y="4915625"/>
          <a:ext cx="7560900" cy="1152150"/>
        </p:xfrm>
        <a:graphic>
          <a:graphicData uri="http://schemas.openxmlformats.org/drawingml/2006/table">
            <a:tbl>
              <a:tblPr firstRow="1" bandRow="1">
                <a:noFill/>
                <a:tableStyleId>{5BEFAAE6-E6CC-4DB0-A06F-D60BA02DABB6}</a:tableStyleId>
              </a:tblPr>
              <a:tblGrid>
                <a:gridCol w="630075"/>
                <a:gridCol w="630075"/>
                <a:gridCol w="630075"/>
                <a:gridCol w="630075"/>
                <a:gridCol w="630075"/>
                <a:gridCol w="675625"/>
                <a:gridCol w="584525"/>
                <a:gridCol w="630075"/>
                <a:gridCol w="630075"/>
                <a:gridCol w="630075"/>
                <a:gridCol w="630075"/>
                <a:gridCol w="630075"/>
              </a:tblGrid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u="none" strike="noStrike" cap="none" dirty="0"/>
                        <a:t>-19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-37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122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-16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-4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-100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28</a:t>
                      </a:r>
                    </a:p>
                  </a:txBody>
                  <a:tcPr marL="91450" marR="91450" marT="45725" marB="45725"/>
                </a:tc>
              </a:tr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P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C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K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В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S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M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R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F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Т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О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U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А</a:t>
                      </a: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Shape 341"/>
          <p:cNvSpPr txBox="1">
            <a:spLocks noGrp="1"/>
          </p:cNvSpPr>
          <p:nvPr>
            <p:ph type="title"/>
          </p:nvPr>
        </p:nvSpPr>
        <p:spPr>
          <a:xfrm>
            <a:off x="457200" y="2804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4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Найди </a:t>
            </a:r>
            <a: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слово</a:t>
            </a:r>
            <a:b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dirty="0" smtClean="0"/>
              <a:t>Самостоятельная работа</a:t>
            </a:r>
            <a:endParaRPr lang="ru-RU" sz="4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Shape 33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27</a:t>
            </a:fld>
            <a:endParaRPr lang="ru-RU"/>
          </a:p>
        </p:txBody>
      </p:sp>
      <p:sp>
        <p:nvSpPr>
          <p:cNvPr id="339" name="Shape 339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27</a:t>
            </a:fld>
            <a:endParaRPr lang="ru-RU"/>
          </a:p>
        </p:txBody>
      </p:sp>
      <p:sp>
        <p:nvSpPr>
          <p:cNvPr id="340" name="Shape 340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27</a:t>
            </a:fld>
            <a:endParaRPr lang="ru-RU"/>
          </a:p>
        </p:txBody>
      </p:sp>
      <p:sp>
        <p:nvSpPr>
          <p:cNvPr id="342" name="Shape 342"/>
          <p:cNvSpPr txBox="1">
            <a:spLocks noGrp="1"/>
          </p:cNvSpPr>
          <p:nvPr>
            <p:ph type="body" idx="4294967295"/>
          </p:nvPr>
        </p:nvSpPr>
        <p:spPr>
          <a:xfrm>
            <a:off x="0" y="1541463"/>
            <a:ext cx="8604250" cy="45259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-7+(-9)= -16                                      8-24=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37+(-56)= </a:t>
            </a:r>
            <a:r>
              <a:rPr lang="ru-RU" dirty="0"/>
              <a:t>-19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38:(-2)=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dirty="0" smtClean="0"/>
              <a:t>-79-</a:t>
            </a: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21=</a:t>
            </a:r>
            <a:r>
              <a:rPr lang="ru-RU" dirty="0" smtClean="0"/>
              <a:t> </a:t>
            </a:r>
            <a:r>
              <a:rPr lang="ru-RU" dirty="0"/>
              <a:t>-100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</a:t>
            </a:r>
            <a:r>
              <a:rPr lang="ru-RU" dirty="0" smtClean="0"/>
              <a:t>95-</a:t>
            </a: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(-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5)=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-17-(-2)=</a:t>
            </a:r>
            <a:r>
              <a:rPr lang="ru-RU" dirty="0"/>
              <a:t> -15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45-60=</a:t>
            </a:r>
            <a:r>
              <a:rPr lang="ru-RU" dirty="0"/>
              <a:t>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-24:12=</a:t>
            </a:r>
            <a:r>
              <a:rPr lang="ru-RU" dirty="0"/>
              <a:t> -2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-28+(-4)+30=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43" name="Shape 343"/>
          <p:cNvGraphicFramePr/>
          <p:nvPr/>
        </p:nvGraphicFramePr>
        <p:xfrm>
          <a:off x="791550" y="4915625"/>
          <a:ext cx="7560900" cy="1152150"/>
        </p:xfrm>
        <a:graphic>
          <a:graphicData uri="http://schemas.openxmlformats.org/drawingml/2006/table">
            <a:tbl>
              <a:tblPr firstRow="1" bandRow="1">
                <a:noFill/>
                <a:tableStyleId>{5BEFAAE6-E6CC-4DB0-A06F-D60BA02DABB6}</a:tableStyleId>
              </a:tblPr>
              <a:tblGrid>
                <a:gridCol w="630075"/>
                <a:gridCol w="630075"/>
                <a:gridCol w="630075"/>
                <a:gridCol w="630075"/>
                <a:gridCol w="630075"/>
                <a:gridCol w="675625"/>
                <a:gridCol w="584525"/>
                <a:gridCol w="630075"/>
                <a:gridCol w="630075"/>
                <a:gridCol w="630075"/>
                <a:gridCol w="630075"/>
                <a:gridCol w="630075"/>
              </a:tblGrid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u="none" strike="noStrike" cap="none" dirty="0"/>
                        <a:t>-19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-37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122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-16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-4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-100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28</a:t>
                      </a:r>
                    </a:p>
                  </a:txBody>
                  <a:tcPr marL="91450" marR="91450" marT="45725" marB="45725"/>
                </a:tc>
              </a:tr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P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C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K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В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S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M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R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F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Т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О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U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А</a:t>
                      </a: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Shape 353"/>
          <p:cNvSpPr txBox="1">
            <a:spLocks noGrp="1"/>
          </p:cNvSpPr>
          <p:nvPr>
            <p:ph type="title"/>
          </p:nvPr>
        </p:nvSpPr>
        <p:spPr>
          <a:xfrm>
            <a:off x="457200" y="2804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4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Найди </a:t>
            </a:r>
            <a: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слово</a:t>
            </a:r>
            <a:b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dirty="0" smtClean="0"/>
              <a:t>Самостоятельная работа</a:t>
            </a:r>
            <a:endParaRPr lang="ru-RU" sz="4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9" name="Shape 349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28</a:t>
            </a:fld>
            <a:endParaRPr lang="ru-RU"/>
          </a:p>
        </p:txBody>
      </p:sp>
      <p:sp>
        <p:nvSpPr>
          <p:cNvPr id="350" name="Shape 350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28</a:t>
            </a:fld>
            <a:endParaRPr lang="ru-RU"/>
          </a:p>
        </p:txBody>
      </p:sp>
      <p:sp>
        <p:nvSpPr>
          <p:cNvPr id="351" name="Shape 351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28</a:t>
            </a:fld>
            <a:endParaRPr lang="ru-RU"/>
          </a:p>
        </p:txBody>
      </p:sp>
      <p:sp>
        <p:nvSpPr>
          <p:cNvPr id="352" name="Shape 352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28</a:t>
            </a:fld>
            <a:endParaRPr lang="ru-RU"/>
          </a:p>
        </p:txBody>
      </p:sp>
      <p:sp>
        <p:nvSpPr>
          <p:cNvPr id="354" name="Shape 354"/>
          <p:cNvSpPr txBox="1">
            <a:spLocks noGrp="1"/>
          </p:cNvSpPr>
          <p:nvPr>
            <p:ph type="body" idx="4294967295"/>
          </p:nvPr>
        </p:nvSpPr>
        <p:spPr>
          <a:xfrm>
            <a:off x="0" y="1541463"/>
            <a:ext cx="8604250" cy="45259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-7+(-9)= -16                                      8-24= -16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37+(-56)= </a:t>
            </a:r>
            <a:r>
              <a:rPr lang="ru-RU" dirty="0"/>
              <a:t>-19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38:(-2)=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ru-RU" dirty="0" smtClean="0"/>
              <a:t>79-21</a:t>
            </a: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=</a:t>
            </a:r>
            <a:r>
              <a:rPr lang="ru-RU" dirty="0" smtClean="0"/>
              <a:t> </a:t>
            </a:r>
            <a:r>
              <a:rPr lang="ru-RU" dirty="0"/>
              <a:t>-100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</a:t>
            </a:r>
            <a:r>
              <a:rPr lang="ru-RU" dirty="0" smtClean="0"/>
              <a:t>95-</a:t>
            </a: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(-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5)=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-17-(-2)=</a:t>
            </a:r>
            <a:r>
              <a:rPr lang="ru-RU" dirty="0"/>
              <a:t> -15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45-60=</a:t>
            </a:r>
            <a:r>
              <a:rPr lang="ru-RU" dirty="0"/>
              <a:t>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-24:12=</a:t>
            </a:r>
            <a:r>
              <a:rPr lang="ru-RU" dirty="0"/>
              <a:t> -2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-28+(-4)+30=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55" name="Shape 355"/>
          <p:cNvGraphicFramePr/>
          <p:nvPr/>
        </p:nvGraphicFramePr>
        <p:xfrm>
          <a:off x="791550" y="4915625"/>
          <a:ext cx="7560900" cy="1152150"/>
        </p:xfrm>
        <a:graphic>
          <a:graphicData uri="http://schemas.openxmlformats.org/drawingml/2006/table">
            <a:tbl>
              <a:tblPr firstRow="1" bandRow="1">
                <a:noFill/>
                <a:tableStyleId>{5BEFAAE6-E6CC-4DB0-A06F-D60BA02DABB6}</a:tableStyleId>
              </a:tblPr>
              <a:tblGrid>
                <a:gridCol w="630075"/>
                <a:gridCol w="630075"/>
                <a:gridCol w="630075"/>
                <a:gridCol w="630075"/>
                <a:gridCol w="630075"/>
                <a:gridCol w="675625"/>
                <a:gridCol w="584525"/>
                <a:gridCol w="630075"/>
                <a:gridCol w="630075"/>
                <a:gridCol w="630075"/>
                <a:gridCol w="630075"/>
                <a:gridCol w="630075"/>
              </a:tblGrid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u="none" strike="noStrike" cap="none" dirty="0"/>
                        <a:t>-19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-37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122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-16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-4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-100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28</a:t>
                      </a:r>
                    </a:p>
                  </a:txBody>
                  <a:tcPr marL="91450" marR="91450" marT="45725" marB="45725"/>
                </a:tc>
              </a:tr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P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C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K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В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S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M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R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F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Т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О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U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А</a:t>
                      </a: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Shape 365"/>
          <p:cNvSpPr txBox="1">
            <a:spLocks noGrp="1"/>
          </p:cNvSpPr>
          <p:nvPr>
            <p:ph type="title"/>
          </p:nvPr>
        </p:nvSpPr>
        <p:spPr>
          <a:xfrm>
            <a:off x="457200" y="2804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4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Найди </a:t>
            </a:r>
            <a: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слово</a:t>
            </a:r>
            <a:b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dirty="0" smtClean="0"/>
              <a:t>Самостоятельная работа</a:t>
            </a:r>
            <a:endParaRPr lang="ru-RU" sz="4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Shape 36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29</a:t>
            </a:fld>
            <a:endParaRPr lang="ru-RU"/>
          </a:p>
        </p:txBody>
      </p:sp>
      <p:sp>
        <p:nvSpPr>
          <p:cNvPr id="362" name="Shape 362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29</a:t>
            </a:fld>
            <a:endParaRPr lang="ru-RU"/>
          </a:p>
        </p:txBody>
      </p:sp>
      <p:sp>
        <p:nvSpPr>
          <p:cNvPr id="363" name="Shape 363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29</a:t>
            </a:fld>
            <a:endParaRPr lang="ru-RU"/>
          </a:p>
        </p:txBody>
      </p:sp>
      <p:sp>
        <p:nvSpPr>
          <p:cNvPr id="364" name="Shape 364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29</a:t>
            </a:fld>
            <a:endParaRPr lang="ru-RU"/>
          </a:p>
        </p:txBody>
      </p:sp>
      <p:sp>
        <p:nvSpPr>
          <p:cNvPr id="366" name="Shape 366"/>
          <p:cNvSpPr txBox="1">
            <a:spLocks noGrp="1"/>
          </p:cNvSpPr>
          <p:nvPr>
            <p:ph type="body" idx="4294967295"/>
          </p:nvPr>
        </p:nvSpPr>
        <p:spPr>
          <a:xfrm>
            <a:off x="0" y="1541463"/>
            <a:ext cx="8604250" cy="45259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-7+(-9)= -16                                      8-24= -16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37+(-56)= </a:t>
            </a:r>
            <a:r>
              <a:rPr lang="ru-RU" dirty="0"/>
              <a:t>-19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38:(-2)=</a:t>
            </a:r>
            <a:r>
              <a:rPr lang="ru-RU" dirty="0"/>
              <a:t> -19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ru-RU" dirty="0" smtClean="0"/>
              <a:t>79-</a:t>
            </a: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21=</a:t>
            </a:r>
            <a:r>
              <a:rPr lang="ru-RU" dirty="0" smtClean="0"/>
              <a:t> </a:t>
            </a:r>
            <a:r>
              <a:rPr lang="ru-RU" dirty="0"/>
              <a:t>-100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</a:t>
            </a:r>
            <a:r>
              <a:rPr lang="ru-RU" dirty="0" smtClean="0"/>
              <a:t>95-</a:t>
            </a: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(-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5)=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-17-(-2)=</a:t>
            </a:r>
            <a:r>
              <a:rPr lang="ru-RU" dirty="0"/>
              <a:t> -15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45-60=</a:t>
            </a:r>
            <a:r>
              <a:rPr lang="ru-RU" dirty="0"/>
              <a:t>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-24:12=</a:t>
            </a:r>
            <a:r>
              <a:rPr lang="ru-RU" dirty="0"/>
              <a:t> -2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-28+(-4)+30=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67" name="Shape 367"/>
          <p:cNvGraphicFramePr/>
          <p:nvPr/>
        </p:nvGraphicFramePr>
        <p:xfrm>
          <a:off x="791550" y="4915625"/>
          <a:ext cx="7560900" cy="1152150"/>
        </p:xfrm>
        <a:graphic>
          <a:graphicData uri="http://schemas.openxmlformats.org/drawingml/2006/table">
            <a:tbl>
              <a:tblPr firstRow="1" bandRow="1">
                <a:noFill/>
                <a:tableStyleId>{5BEFAAE6-E6CC-4DB0-A06F-D60BA02DABB6}</a:tableStyleId>
              </a:tblPr>
              <a:tblGrid>
                <a:gridCol w="630075"/>
                <a:gridCol w="630075"/>
                <a:gridCol w="630075"/>
                <a:gridCol w="630075"/>
                <a:gridCol w="630075"/>
                <a:gridCol w="675625"/>
                <a:gridCol w="584525"/>
                <a:gridCol w="630075"/>
                <a:gridCol w="630075"/>
                <a:gridCol w="630075"/>
                <a:gridCol w="630075"/>
                <a:gridCol w="630075"/>
              </a:tblGrid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u="none" strike="noStrike" cap="none" dirty="0"/>
                        <a:t>-19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-37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122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-16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-4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-100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28</a:t>
                      </a:r>
                    </a:p>
                  </a:txBody>
                  <a:tcPr marL="91450" marR="91450" marT="45725" marB="45725"/>
                </a:tc>
              </a:tr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P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C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K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В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S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M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R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F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Т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О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U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А</a:t>
                      </a: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3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2" name="Shape 1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3543" y="490362"/>
            <a:ext cx="8136900" cy="5877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Shape 378"/>
          <p:cNvSpPr txBox="1">
            <a:spLocks noGrp="1"/>
          </p:cNvSpPr>
          <p:nvPr>
            <p:ph type="title"/>
          </p:nvPr>
        </p:nvSpPr>
        <p:spPr>
          <a:xfrm>
            <a:off x="457200" y="2804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4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Найди </a:t>
            </a:r>
            <a: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слово</a:t>
            </a:r>
            <a:b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dirty="0" smtClean="0"/>
              <a:t>Самостоятельная работа</a:t>
            </a:r>
            <a:endParaRPr lang="ru-RU" sz="4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3" name="Shape 373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30</a:t>
            </a:fld>
            <a:endParaRPr lang="ru-RU"/>
          </a:p>
        </p:txBody>
      </p:sp>
      <p:sp>
        <p:nvSpPr>
          <p:cNvPr id="374" name="Shape 374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30</a:t>
            </a:fld>
            <a:endParaRPr lang="ru-RU"/>
          </a:p>
        </p:txBody>
      </p:sp>
      <p:sp>
        <p:nvSpPr>
          <p:cNvPr id="375" name="Shape 375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30</a:t>
            </a:fld>
            <a:endParaRPr lang="ru-RU"/>
          </a:p>
        </p:txBody>
      </p:sp>
      <p:sp>
        <p:nvSpPr>
          <p:cNvPr id="376" name="Shape 376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30</a:t>
            </a:fld>
            <a:endParaRPr lang="ru-RU"/>
          </a:p>
        </p:txBody>
      </p:sp>
      <p:sp>
        <p:nvSpPr>
          <p:cNvPr id="377" name="Shape 377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30</a:t>
            </a:fld>
            <a:endParaRPr lang="ru-RU"/>
          </a:p>
        </p:txBody>
      </p:sp>
      <p:sp>
        <p:nvSpPr>
          <p:cNvPr id="379" name="Shape 379"/>
          <p:cNvSpPr txBox="1">
            <a:spLocks noGrp="1"/>
          </p:cNvSpPr>
          <p:nvPr>
            <p:ph type="body" idx="4294967295"/>
          </p:nvPr>
        </p:nvSpPr>
        <p:spPr>
          <a:xfrm>
            <a:off x="0" y="1541463"/>
            <a:ext cx="8604250" cy="45259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-7+(-9)= -16                                      8-24= -16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37+(-56)= </a:t>
            </a:r>
            <a:r>
              <a:rPr lang="ru-RU" dirty="0"/>
              <a:t>-19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38:(-2)=</a:t>
            </a:r>
            <a:r>
              <a:rPr lang="ru-RU" dirty="0"/>
              <a:t> -19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</a:t>
            </a:r>
            <a:r>
              <a:rPr lang="ru-RU" dirty="0" smtClean="0"/>
              <a:t>79-21</a:t>
            </a: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=</a:t>
            </a:r>
            <a:r>
              <a:rPr lang="ru-RU" dirty="0" smtClean="0"/>
              <a:t> </a:t>
            </a:r>
            <a:r>
              <a:rPr lang="ru-RU" dirty="0"/>
              <a:t>-100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</a:t>
            </a:r>
            <a:r>
              <a:rPr lang="ru-RU" dirty="0" smtClean="0"/>
              <a:t>95-</a:t>
            </a: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(-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5)= -100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-17-(-2)=</a:t>
            </a:r>
            <a:r>
              <a:rPr lang="ru-RU" dirty="0"/>
              <a:t> -15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45-60=</a:t>
            </a:r>
            <a:r>
              <a:rPr lang="ru-RU" dirty="0"/>
              <a:t> 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-24:12=</a:t>
            </a:r>
            <a:r>
              <a:rPr lang="ru-RU" dirty="0"/>
              <a:t> -2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-28+(-4)+30=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80" name="Shape 380"/>
          <p:cNvGraphicFramePr/>
          <p:nvPr/>
        </p:nvGraphicFramePr>
        <p:xfrm>
          <a:off x="791550" y="4915625"/>
          <a:ext cx="7560900" cy="1152150"/>
        </p:xfrm>
        <a:graphic>
          <a:graphicData uri="http://schemas.openxmlformats.org/drawingml/2006/table">
            <a:tbl>
              <a:tblPr firstRow="1" bandRow="1">
                <a:noFill/>
                <a:tableStyleId>{5BEFAAE6-E6CC-4DB0-A06F-D60BA02DABB6}</a:tableStyleId>
              </a:tblPr>
              <a:tblGrid>
                <a:gridCol w="630075"/>
                <a:gridCol w="630075"/>
                <a:gridCol w="630075"/>
                <a:gridCol w="630075"/>
                <a:gridCol w="630075"/>
                <a:gridCol w="675625"/>
                <a:gridCol w="584525"/>
                <a:gridCol w="630075"/>
                <a:gridCol w="630075"/>
                <a:gridCol w="630075"/>
                <a:gridCol w="630075"/>
                <a:gridCol w="630075"/>
              </a:tblGrid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u="none" strike="noStrike" cap="none" dirty="0"/>
                        <a:t>-19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-37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122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-16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-4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-100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28</a:t>
                      </a:r>
                    </a:p>
                  </a:txBody>
                  <a:tcPr marL="91450" marR="91450" marT="45725" marB="45725"/>
                </a:tc>
              </a:tr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P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C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K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В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S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M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R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F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Т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О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U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А</a:t>
                      </a: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Shape 392"/>
          <p:cNvSpPr txBox="1">
            <a:spLocks noGrp="1"/>
          </p:cNvSpPr>
          <p:nvPr>
            <p:ph type="title"/>
          </p:nvPr>
        </p:nvSpPr>
        <p:spPr>
          <a:xfrm>
            <a:off x="457200" y="2804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4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Найди </a:t>
            </a:r>
            <a: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слово</a:t>
            </a:r>
            <a:b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dirty="0" smtClean="0"/>
              <a:t>Самостоятельная работа</a:t>
            </a:r>
            <a:endParaRPr lang="ru-RU" sz="4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Shape 386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31</a:t>
            </a:fld>
            <a:endParaRPr lang="ru-RU"/>
          </a:p>
        </p:txBody>
      </p:sp>
      <p:sp>
        <p:nvSpPr>
          <p:cNvPr id="387" name="Shape 387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31</a:t>
            </a:fld>
            <a:endParaRPr lang="ru-RU"/>
          </a:p>
        </p:txBody>
      </p:sp>
      <p:sp>
        <p:nvSpPr>
          <p:cNvPr id="388" name="Shape 388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31</a:t>
            </a:fld>
            <a:endParaRPr lang="ru-RU"/>
          </a:p>
        </p:txBody>
      </p:sp>
      <p:sp>
        <p:nvSpPr>
          <p:cNvPr id="389" name="Shape 389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31</a:t>
            </a:fld>
            <a:endParaRPr lang="ru-RU"/>
          </a:p>
        </p:txBody>
      </p:sp>
      <p:sp>
        <p:nvSpPr>
          <p:cNvPr id="390" name="Shape 390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31</a:t>
            </a:fld>
            <a:endParaRPr lang="ru-RU"/>
          </a:p>
        </p:txBody>
      </p:sp>
      <p:sp>
        <p:nvSpPr>
          <p:cNvPr id="391" name="Shape 391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31</a:t>
            </a:fld>
            <a:endParaRPr lang="ru-RU"/>
          </a:p>
        </p:txBody>
      </p:sp>
      <p:sp>
        <p:nvSpPr>
          <p:cNvPr id="393" name="Shape 393"/>
          <p:cNvSpPr txBox="1">
            <a:spLocks noGrp="1"/>
          </p:cNvSpPr>
          <p:nvPr>
            <p:ph type="body" idx="4294967295"/>
          </p:nvPr>
        </p:nvSpPr>
        <p:spPr>
          <a:xfrm>
            <a:off x="0" y="1541463"/>
            <a:ext cx="8604250" cy="45259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-7+(-9)= -16                                      8-24= -16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37+(-56)= </a:t>
            </a:r>
            <a:r>
              <a:rPr lang="ru-RU" dirty="0"/>
              <a:t>-19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38:(-2)=</a:t>
            </a:r>
            <a:r>
              <a:rPr lang="ru-RU" dirty="0"/>
              <a:t> -19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dirty="0" smtClean="0"/>
              <a:t>-79-21</a:t>
            </a: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=</a:t>
            </a:r>
            <a:r>
              <a:rPr lang="ru-RU" dirty="0" smtClean="0"/>
              <a:t> </a:t>
            </a:r>
            <a:r>
              <a:rPr lang="ru-RU" dirty="0"/>
              <a:t>-100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</a:t>
            </a:r>
            <a:r>
              <a:rPr lang="ru-RU" dirty="0" smtClean="0"/>
              <a:t>95-</a:t>
            </a: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(-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5)= -100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-17-(-2)=</a:t>
            </a:r>
            <a:r>
              <a:rPr lang="ru-RU" dirty="0"/>
              <a:t> -15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45-60=</a:t>
            </a:r>
            <a:r>
              <a:rPr lang="ru-RU" dirty="0"/>
              <a:t> -15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-24:12=</a:t>
            </a:r>
            <a:r>
              <a:rPr lang="ru-RU" dirty="0"/>
              <a:t> -2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-28+(-4)+30=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94" name="Shape 394"/>
          <p:cNvGraphicFramePr/>
          <p:nvPr/>
        </p:nvGraphicFramePr>
        <p:xfrm>
          <a:off x="791550" y="4915625"/>
          <a:ext cx="7560900" cy="1152150"/>
        </p:xfrm>
        <a:graphic>
          <a:graphicData uri="http://schemas.openxmlformats.org/drawingml/2006/table">
            <a:tbl>
              <a:tblPr firstRow="1" bandRow="1">
                <a:noFill/>
                <a:tableStyleId>{5BEFAAE6-E6CC-4DB0-A06F-D60BA02DABB6}</a:tableStyleId>
              </a:tblPr>
              <a:tblGrid>
                <a:gridCol w="630075"/>
                <a:gridCol w="630075"/>
                <a:gridCol w="630075"/>
                <a:gridCol w="630075"/>
                <a:gridCol w="630075"/>
                <a:gridCol w="675625"/>
                <a:gridCol w="584525"/>
                <a:gridCol w="630075"/>
                <a:gridCol w="630075"/>
                <a:gridCol w="630075"/>
                <a:gridCol w="630075"/>
                <a:gridCol w="630075"/>
              </a:tblGrid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u="none" strike="noStrike" cap="none" dirty="0"/>
                        <a:t>-19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-37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122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-16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-4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-100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28</a:t>
                      </a:r>
                    </a:p>
                  </a:txBody>
                  <a:tcPr marL="91450" marR="91450" marT="45725" marB="45725"/>
                </a:tc>
              </a:tr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P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C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K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В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S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M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R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F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Т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О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U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А</a:t>
                      </a: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Shape 407"/>
          <p:cNvSpPr txBox="1">
            <a:spLocks noGrp="1"/>
          </p:cNvSpPr>
          <p:nvPr>
            <p:ph type="title"/>
          </p:nvPr>
        </p:nvSpPr>
        <p:spPr>
          <a:xfrm>
            <a:off x="457200" y="2804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4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Найди </a:t>
            </a:r>
            <a: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слово</a:t>
            </a:r>
            <a:br>
              <a:rPr lang="ru-RU" sz="4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ru-RU" dirty="0" smtClean="0"/>
              <a:t>Самостоятельная работа</a:t>
            </a:r>
            <a:endParaRPr lang="ru-RU" sz="4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Shape 40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32</a:t>
            </a:fld>
            <a:endParaRPr lang="ru-RU"/>
          </a:p>
        </p:txBody>
      </p:sp>
      <p:sp>
        <p:nvSpPr>
          <p:cNvPr id="401" name="Shape 401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32</a:t>
            </a:fld>
            <a:endParaRPr lang="ru-RU"/>
          </a:p>
        </p:txBody>
      </p:sp>
      <p:sp>
        <p:nvSpPr>
          <p:cNvPr id="402" name="Shape 402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32</a:t>
            </a:fld>
            <a:endParaRPr lang="ru-RU"/>
          </a:p>
        </p:txBody>
      </p:sp>
      <p:sp>
        <p:nvSpPr>
          <p:cNvPr id="403" name="Shape 403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32</a:t>
            </a:fld>
            <a:endParaRPr lang="ru-RU"/>
          </a:p>
        </p:txBody>
      </p:sp>
      <p:sp>
        <p:nvSpPr>
          <p:cNvPr id="404" name="Shape 404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32</a:t>
            </a:fld>
            <a:endParaRPr lang="ru-RU"/>
          </a:p>
        </p:txBody>
      </p:sp>
      <p:sp>
        <p:nvSpPr>
          <p:cNvPr id="405" name="Shape 405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32</a:t>
            </a:fld>
            <a:endParaRPr lang="ru-RU"/>
          </a:p>
        </p:txBody>
      </p:sp>
      <p:sp>
        <p:nvSpPr>
          <p:cNvPr id="406" name="Shape 406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32</a:t>
            </a:fld>
            <a:endParaRPr lang="ru-RU"/>
          </a:p>
        </p:txBody>
      </p:sp>
      <p:sp>
        <p:nvSpPr>
          <p:cNvPr id="408" name="Shape 408"/>
          <p:cNvSpPr txBox="1">
            <a:spLocks noGrp="1"/>
          </p:cNvSpPr>
          <p:nvPr>
            <p:ph type="body" idx="4294967295"/>
          </p:nvPr>
        </p:nvSpPr>
        <p:spPr>
          <a:xfrm>
            <a:off x="0" y="1541463"/>
            <a:ext cx="8604250" cy="45259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-7+(-9)= -16                                      8-24= -16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37+(-56)= </a:t>
            </a:r>
            <a:r>
              <a:rPr lang="ru-RU" dirty="0"/>
              <a:t>-19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38:(-2)=</a:t>
            </a:r>
            <a:r>
              <a:rPr lang="ru-RU" dirty="0"/>
              <a:t> -19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-4*25=</a:t>
            </a:r>
            <a:r>
              <a:rPr lang="ru-RU" dirty="0"/>
              <a:t> -100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20*(-5)= -100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-17-(-2)=</a:t>
            </a:r>
            <a:r>
              <a:rPr lang="ru-RU" dirty="0"/>
              <a:t> -15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45-60=</a:t>
            </a:r>
            <a:r>
              <a:rPr lang="ru-RU" dirty="0"/>
              <a:t> -15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-24:12=</a:t>
            </a:r>
            <a:r>
              <a:rPr lang="ru-RU" dirty="0"/>
              <a:t> -2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-28+(-4)+30= -2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09" name="Shape 409"/>
          <p:cNvGraphicFramePr/>
          <p:nvPr/>
        </p:nvGraphicFramePr>
        <p:xfrm>
          <a:off x="791550" y="4915625"/>
          <a:ext cx="7560900" cy="1152150"/>
        </p:xfrm>
        <a:graphic>
          <a:graphicData uri="http://schemas.openxmlformats.org/drawingml/2006/table">
            <a:tbl>
              <a:tblPr firstRow="1" bandRow="1">
                <a:noFill/>
                <a:tableStyleId>{5BEFAAE6-E6CC-4DB0-A06F-D60BA02DABB6}</a:tableStyleId>
              </a:tblPr>
              <a:tblGrid>
                <a:gridCol w="630075"/>
                <a:gridCol w="630075"/>
                <a:gridCol w="630075"/>
                <a:gridCol w="630075"/>
                <a:gridCol w="630075"/>
                <a:gridCol w="675625"/>
                <a:gridCol w="584525"/>
                <a:gridCol w="630075"/>
                <a:gridCol w="630075"/>
                <a:gridCol w="630075"/>
                <a:gridCol w="630075"/>
                <a:gridCol w="630075"/>
              </a:tblGrid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u="none" strike="noStrike" cap="none" dirty="0"/>
                        <a:t>-19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-37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122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-16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-4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-15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-2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-100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9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28</a:t>
                      </a:r>
                    </a:p>
                  </a:txBody>
                  <a:tcPr marL="91450" marR="91450" marT="45725" marB="45725"/>
                </a:tc>
              </a:tr>
              <a:tr h="5760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P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C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K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В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S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M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R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dirty="0" smtClean="0"/>
                        <a:t>F</a:t>
                      </a:r>
                      <a:endParaRPr lang="ru-RU" sz="18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Т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О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en-US" sz="1800" smtClean="0"/>
                        <a:t>U</a:t>
                      </a:r>
                      <a:endParaRPr lang="ru-RU" sz="18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/>
                        <a:t>А</a:t>
                      </a: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Shape 414"/>
          <p:cNvSpPr txBox="1">
            <a:spLocks noGrp="1"/>
          </p:cNvSpPr>
          <p:nvPr>
            <p:ph type="title"/>
          </p:nvPr>
        </p:nvSpPr>
        <p:spPr>
          <a:xfrm>
            <a:off x="457200" y="973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Решите задачу:</a:t>
            </a:r>
          </a:p>
        </p:txBody>
      </p:sp>
      <p:pic>
        <p:nvPicPr>
          <p:cNvPr id="415" name="Shape 415" descr="Здоровый образ жизни картинки для детей 13"/>
          <p:cNvPicPr preferRelativeResize="0">
            <a:picLocks noGrp="1"/>
          </p:cNvPicPr>
          <p:nvPr>
            <p:ph sz="half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73875" y="1041584"/>
            <a:ext cx="4618800" cy="4108800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Shape 416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33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7" name="Shape 417"/>
          <p:cNvSpPr txBox="1"/>
          <p:nvPr/>
        </p:nvSpPr>
        <p:spPr>
          <a:xfrm>
            <a:off x="4910100" y="1041575"/>
            <a:ext cx="3893100" cy="4926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-RU" sz="4700">
                <a:solidFill>
                  <a:srgbClr val="0070C0"/>
                </a:solidFill>
              </a:rPr>
              <a:t>Найти сумму </a:t>
            </a:r>
          </a:p>
          <a:p>
            <a:pPr lvl="0">
              <a:spcBef>
                <a:spcPts val="0"/>
              </a:spcBef>
              <a:buNone/>
            </a:pPr>
            <a:r>
              <a:rPr lang="ru-RU" sz="4700">
                <a:solidFill>
                  <a:srgbClr val="0070C0"/>
                </a:solidFill>
              </a:rPr>
              <a:t>всех целых чисел </a:t>
            </a:r>
          </a:p>
          <a:p>
            <a:pPr lvl="0">
              <a:spcBef>
                <a:spcPts val="0"/>
              </a:spcBef>
              <a:buNone/>
            </a:pPr>
            <a:r>
              <a:rPr lang="ru-RU" sz="4700">
                <a:solidFill>
                  <a:srgbClr val="0070C0"/>
                </a:solidFill>
              </a:rPr>
              <a:t>от -499 </a:t>
            </a:r>
          </a:p>
          <a:p>
            <a:pPr lvl="0">
              <a:spcBef>
                <a:spcPts val="0"/>
              </a:spcBef>
              <a:buNone/>
            </a:pPr>
            <a:r>
              <a:rPr lang="ru-RU" sz="4700">
                <a:solidFill>
                  <a:srgbClr val="0070C0"/>
                </a:solidFill>
              </a:rPr>
              <a:t>до 501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Shape 42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3959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Найди сумму целых чисел от -499 до 501</a:t>
            </a:r>
          </a:p>
        </p:txBody>
      </p:sp>
      <p:sp>
        <p:nvSpPr>
          <p:cNvPr id="423" name="Shape 423"/>
          <p:cNvSpPr txBox="1">
            <a:spLocks noGrp="1"/>
          </p:cNvSpPr>
          <p:nvPr>
            <p:ph idx="1"/>
          </p:nvPr>
        </p:nvSpPr>
        <p:spPr>
          <a:xfrm>
            <a:off x="457150" y="1830237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dirty="0"/>
          </a:p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None/>
            </a:pP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-499+(-498</a:t>
            </a:r>
            <a:r>
              <a:rPr lang="ru-RU" sz="32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)+…+</a:t>
            </a:r>
            <a:r>
              <a:rPr lang="ru-RU" sz="3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497+498+499+500+501=</a:t>
            </a:r>
            <a:r>
              <a:rPr lang="ru-RU" sz="4800" b="1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1001</a:t>
            </a:r>
          </a:p>
        </p:txBody>
      </p:sp>
      <p:sp>
        <p:nvSpPr>
          <p:cNvPr id="424" name="Shape 42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34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5" name="Shape 425" descr="E:\ИринаМих\АНИМАЦИЯ\КОМП\0a70a813e6efd7a4ff1cccca73be74c6.g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36042" y="3124256"/>
            <a:ext cx="3871800" cy="3232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 txBox="1">
            <a:spLocks noGrp="1"/>
          </p:cNvSpPr>
          <p:nvPr>
            <p:ph type="title"/>
          </p:nvPr>
        </p:nvSpPr>
        <p:spPr>
          <a:xfrm>
            <a:off x="457200" y="1306275"/>
            <a:ext cx="8229600" cy="4666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3000" b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Чтобы быть здоровым , человек должен каждый день употреблять 3 грамма белков на каждые 4 килограмма своего веса. Вычислите количество белков, необходимых на один день для ребёнка массой 44 килограмма.</a:t>
            </a:r>
          </a:p>
        </p:txBody>
      </p:sp>
      <p:pic>
        <p:nvPicPr>
          <p:cNvPr id="430" name="Shape 430" descr="не перекусывай!"/>
          <p:cNvPicPr preferRelativeResize="0">
            <a:picLocks noGrp="1"/>
          </p:cNvPicPr>
          <p:nvPr>
            <p:ph idx="1"/>
          </p:nvPr>
        </p:nvPicPr>
        <p:blipFill rotWithShape="1">
          <a:blip r:embed="rId3">
            <a:alphaModFix amt="29000"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32" name="Shape 432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35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Shape 433"/>
          <p:cNvSpPr txBox="1"/>
          <p:nvPr/>
        </p:nvSpPr>
        <p:spPr>
          <a:xfrm>
            <a:off x="2300200" y="511175"/>
            <a:ext cx="5835600" cy="132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-RU" sz="4800"/>
              <a:t>Решите задачу: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Shape 439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36</a:t>
            </a:fld>
            <a:endParaRPr lang="ru-RU"/>
          </a:p>
        </p:txBody>
      </p:sp>
      <p:pic>
        <p:nvPicPr>
          <p:cNvPr id="440" name="Shape 440" descr="не перекусывай!"/>
          <p:cNvPicPr preferRelativeResize="0">
            <a:picLocks noGrp="1"/>
          </p:cNvPicPr>
          <p:nvPr>
            <p:ph type="body" idx="4294967295"/>
          </p:nvPr>
        </p:nvPicPr>
        <p:blipFill rotWithShape="1">
          <a:blip r:embed="rId3">
            <a:alphaModFix amt="29000"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1" name="Shape 441"/>
          <p:cNvSpPr txBox="1">
            <a:spLocks noGrp="1"/>
          </p:cNvSpPr>
          <p:nvPr>
            <p:ph type="title" idx="4294967295"/>
          </p:nvPr>
        </p:nvSpPr>
        <p:spPr>
          <a:xfrm>
            <a:off x="0" y="355600"/>
            <a:ext cx="8229600" cy="46656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 sz="3000" b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Чтобы быть здоровым , человек должен каждый день употреблять 3 грамма белков на каждые 4 килограмма своего веса. Вычислите количество белков, необходимых на один день для ребёнка массой 44 килограмма.</a:t>
            </a:r>
          </a:p>
        </p:txBody>
      </p:sp>
      <p:sp>
        <p:nvSpPr>
          <p:cNvPr id="442" name="Shape 442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36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3" name="Shape 443"/>
          <p:cNvSpPr txBox="1"/>
          <p:nvPr/>
        </p:nvSpPr>
        <p:spPr>
          <a:xfrm>
            <a:off x="2229200" y="269800"/>
            <a:ext cx="5835600" cy="132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-RU" sz="4800"/>
              <a:t>Решите задачу: </a:t>
            </a:r>
          </a:p>
        </p:txBody>
      </p:sp>
      <p:sp>
        <p:nvSpPr>
          <p:cNvPr id="444" name="Shape 444"/>
          <p:cNvSpPr txBox="1"/>
          <p:nvPr/>
        </p:nvSpPr>
        <p:spPr>
          <a:xfrm>
            <a:off x="3180525" y="4344825"/>
            <a:ext cx="4699800" cy="73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-RU" sz="3600"/>
              <a:t>44:4*3=33</a:t>
            </a:r>
          </a:p>
        </p:txBody>
      </p:sp>
      <p:sp>
        <p:nvSpPr>
          <p:cNvPr id="445" name="Shape 445"/>
          <p:cNvSpPr txBox="1"/>
          <p:nvPr/>
        </p:nvSpPr>
        <p:spPr>
          <a:xfrm>
            <a:off x="556575" y="5402162"/>
            <a:ext cx="4699800" cy="885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-RU" sz="4800"/>
              <a:t>Ответ: 33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Shape 45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/>
              <a:t>                      </a:t>
            </a:r>
            <a:r>
              <a:rPr lang="ru-R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 работаем в парах)</a:t>
            </a:r>
          </a:p>
        </p:txBody>
      </p:sp>
      <p:sp>
        <p:nvSpPr>
          <p:cNvPr id="451" name="Shape 451"/>
          <p:cNvSpPr txBox="1">
            <a:spLocks noGrp="1"/>
          </p:cNvSpPr>
          <p:nvPr>
            <p:ph sz="half" idx="1"/>
          </p:nvPr>
        </p:nvSpPr>
        <p:spPr>
          <a:xfrm>
            <a:off x="457200" y="16570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   -4+(-5)=-9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   -8+(-5)=13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   9-(-6)=14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   -15:(-3)=5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   -42:7=-8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    -8:(-2)=-4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     -17-(-9)=-8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     -16+9=-6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     12-30=-18</a:t>
            </a:r>
          </a:p>
        </p:txBody>
      </p:sp>
      <p:sp>
        <p:nvSpPr>
          <p:cNvPr id="452" name="Shape 452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37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Shape 453"/>
          <p:cNvSpPr txBox="1"/>
          <p:nvPr/>
        </p:nvSpPr>
        <p:spPr>
          <a:xfrm>
            <a:off x="821510" y="274641"/>
            <a:ext cx="7500900" cy="646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Помогите  </a:t>
            </a:r>
            <a:r>
              <a:rPr lang="ru-RU" sz="36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НАЙТИ ОШИБКУ</a:t>
            </a:r>
          </a:p>
        </p:txBody>
      </p:sp>
      <p:pic>
        <p:nvPicPr>
          <p:cNvPr id="65538" name="Picture 2" descr="http://img-fotki.yandex.ru/get/9807/102699435.ad3/0_c7b81_d56bbd98_X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5026" y="548680"/>
            <a:ext cx="6298974" cy="6352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Shape 47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38</a:t>
            </a:fld>
            <a:endParaRPr lang="ru-RU"/>
          </a:p>
        </p:txBody>
      </p:sp>
      <p:sp>
        <p:nvSpPr>
          <p:cNvPr id="472" name="Shape 472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38</a:t>
            </a:fld>
            <a:endParaRPr lang="ru-RU"/>
          </a:p>
        </p:txBody>
      </p:sp>
      <p:sp>
        <p:nvSpPr>
          <p:cNvPr id="473" name="Shape 473"/>
          <p:cNvSpPr txBox="1"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/>
              <a:t>                      </a:t>
            </a:r>
            <a:r>
              <a:rPr lang="ru-R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 работаем в парах)</a:t>
            </a:r>
          </a:p>
        </p:txBody>
      </p:sp>
      <p:sp>
        <p:nvSpPr>
          <p:cNvPr id="474" name="Shape 474"/>
          <p:cNvSpPr txBox="1">
            <a:spLocks noGrp="1"/>
          </p:cNvSpPr>
          <p:nvPr>
            <p:ph type="body" idx="4294967295"/>
          </p:nvPr>
        </p:nvSpPr>
        <p:spPr>
          <a:xfrm>
            <a:off x="0" y="165735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   -4+(-5)=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   -8+(-5)=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   9-(-6)=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   -15:(-3)=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   -42:7=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    -8:(-2)=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     -17-(-9)=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     -16+9=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     12-30=</a:t>
            </a:r>
          </a:p>
        </p:txBody>
      </p:sp>
      <p:sp>
        <p:nvSpPr>
          <p:cNvPr id="475" name="Shape 475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38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6" name="Shape 476"/>
          <p:cNvSpPr txBox="1"/>
          <p:nvPr/>
        </p:nvSpPr>
        <p:spPr>
          <a:xfrm>
            <a:off x="821510" y="274641"/>
            <a:ext cx="7500900" cy="646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Помогите  </a:t>
            </a:r>
            <a:r>
              <a:rPr lang="ru-RU" sz="36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НАЙТИ ОШИБКУ</a:t>
            </a:r>
          </a:p>
        </p:txBody>
      </p:sp>
      <p:pic>
        <p:nvPicPr>
          <p:cNvPr id="61442" name="Picture 2" descr="http://detsad.oroc.ru/images/15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3968" y="836712"/>
            <a:ext cx="3937938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Shape 483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39</a:t>
            </a:fld>
            <a:endParaRPr lang="ru-RU"/>
          </a:p>
        </p:txBody>
      </p:sp>
      <p:sp>
        <p:nvSpPr>
          <p:cNvPr id="484" name="Shape 484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39</a:t>
            </a:fld>
            <a:endParaRPr lang="ru-RU"/>
          </a:p>
        </p:txBody>
      </p:sp>
      <p:sp>
        <p:nvSpPr>
          <p:cNvPr id="485" name="Shape 485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39</a:t>
            </a:fld>
            <a:endParaRPr lang="ru-RU"/>
          </a:p>
        </p:txBody>
      </p:sp>
      <p:sp>
        <p:nvSpPr>
          <p:cNvPr id="486" name="Shape 486"/>
          <p:cNvSpPr txBox="1"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/>
              <a:t>                      </a:t>
            </a:r>
            <a:r>
              <a:rPr lang="ru-R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 работаем в парах)</a:t>
            </a:r>
          </a:p>
        </p:txBody>
      </p:sp>
      <p:sp>
        <p:nvSpPr>
          <p:cNvPr id="487" name="Shape 487"/>
          <p:cNvSpPr txBox="1">
            <a:spLocks noGrp="1"/>
          </p:cNvSpPr>
          <p:nvPr>
            <p:ph type="body" idx="4294967295"/>
          </p:nvPr>
        </p:nvSpPr>
        <p:spPr>
          <a:xfrm>
            <a:off x="0" y="165735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   -4+(-5)=-9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   -8+(-5)=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   9-(-6)=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   -15:(-3)=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   -42:7=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    -8:(-2)=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     -17-(-9)=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     -16+9=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     12-30=</a:t>
            </a:r>
          </a:p>
        </p:txBody>
      </p:sp>
      <p:sp>
        <p:nvSpPr>
          <p:cNvPr id="488" name="Shape 488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39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9" name="Shape 489"/>
          <p:cNvSpPr txBox="1"/>
          <p:nvPr/>
        </p:nvSpPr>
        <p:spPr>
          <a:xfrm>
            <a:off x="821510" y="274641"/>
            <a:ext cx="7500900" cy="646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Помогите  </a:t>
            </a:r>
            <a:r>
              <a:rPr lang="ru-RU" sz="36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НАЙТИ ОШИБКУ</a:t>
            </a:r>
          </a:p>
        </p:txBody>
      </p:sp>
      <p:pic>
        <p:nvPicPr>
          <p:cNvPr id="59394" name="Picture 2" descr="http://berezka160.caduk.ru/images/2b49e5dc83f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016" y="1052736"/>
            <a:ext cx="3587141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Shape 118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Shape 119"/>
          <p:cNvSpPr txBox="1">
            <a:spLocks noGrp="1"/>
          </p:cNvSpPr>
          <p:nvPr>
            <p:ph type="dt" sz="half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21.11.2016</a:t>
            </a:r>
          </a:p>
        </p:txBody>
      </p:sp>
      <p:sp>
        <p:nvSpPr>
          <p:cNvPr id="120" name="Shape 120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http://aida.ucoz.ru</a:t>
            </a:r>
          </a:p>
        </p:txBody>
      </p:sp>
      <p:sp>
        <p:nvSpPr>
          <p:cNvPr id="121" name="Shape 12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4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2" name="Shape 1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3528" y="0"/>
            <a:ext cx="835292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Shape 123" descr="1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3529" y="11312"/>
            <a:ext cx="8352925" cy="6835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Shape 124" descr="0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3529" y="0"/>
            <a:ext cx="8352925" cy="68353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Shape 496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40</a:t>
            </a:fld>
            <a:endParaRPr lang="ru-RU"/>
          </a:p>
        </p:txBody>
      </p:sp>
      <p:sp>
        <p:nvSpPr>
          <p:cNvPr id="497" name="Shape 497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40</a:t>
            </a:fld>
            <a:endParaRPr lang="ru-RU"/>
          </a:p>
        </p:txBody>
      </p:sp>
      <p:sp>
        <p:nvSpPr>
          <p:cNvPr id="498" name="Shape 498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40</a:t>
            </a:fld>
            <a:endParaRPr lang="ru-RU"/>
          </a:p>
        </p:txBody>
      </p:sp>
      <p:sp>
        <p:nvSpPr>
          <p:cNvPr id="499" name="Shape 499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40</a:t>
            </a:fld>
            <a:endParaRPr lang="ru-RU"/>
          </a:p>
        </p:txBody>
      </p:sp>
      <p:sp>
        <p:nvSpPr>
          <p:cNvPr id="500" name="Shape 500"/>
          <p:cNvSpPr txBox="1"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/>
              <a:t>                      </a:t>
            </a:r>
            <a:r>
              <a:rPr lang="ru-R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 работаем в парах)</a:t>
            </a:r>
          </a:p>
        </p:txBody>
      </p:sp>
      <p:sp>
        <p:nvSpPr>
          <p:cNvPr id="501" name="Shape 501"/>
          <p:cNvSpPr txBox="1">
            <a:spLocks noGrp="1"/>
          </p:cNvSpPr>
          <p:nvPr>
            <p:ph type="body" idx="4294967295"/>
          </p:nvPr>
        </p:nvSpPr>
        <p:spPr>
          <a:xfrm>
            <a:off x="0" y="165735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   -4+(-5)=-9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   -8+(-5)=-13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   9-(-6)=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   -15:(-3)=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   -42:7=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    -8:(-2)=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     -17-(-9)=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     -16+9=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     12-30=</a:t>
            </a:r>
          </a:p>
        </p:txBody>
      </p:sp>
      <p:sp>
        <p:nvSpPr>
          <p:cNvPr id="502" name="Shape 502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40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3" name="Shape 503"/>
          <p:cNvSpPr txBox="1"/>
          <p:nvPr/>
        </p:nvSpPr>
        <p:spPr>
          <a:xfrm>
            <a:off x="821510" y="274641"/>
            <a:ext cx="7500900" cy="646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Помогите  </a:t>
            </a:r>
            <a:r>
              <a:rPr lang="ru-RU" sz="36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НАЙТИ ОШИБКУ</a:t>
            </a:r>
          </a:p>
        </p:txBody>
      </p:sp>
      <p:pic>
        <p:nvPicPr>
          <p:cNvPr id="57346" name="Picture 2" descr="http://bezfona.ru/_im/80_original_1416384383_bezfona.ru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800" y="1700808"/>
            <a:ext cx="6191250" cy="4505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Shape 51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41</a:t>
            </a:fld>
            <a:endParaRPr lang="ru-RU"/>
          </a:p>
        </p:txBody>
      </p:sp>
      <p:sp>
        <p:nvSpPr>
          <p:cNvPr id="511" name="Shape 511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41</a:t>
            </a:fld>
            <a:endParaRPr lang="ru-RU"/>
          </a:p>
        </p:txBody>
      </p:sp>
      <p:sp>
        <p:nvSpPr>
          <p:cNvPr id="512" name="Shape 512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41</a:t>
            </a:fld>
            <a:endParaRPr lang="ru-RU"/>
          </a:p>
        </p:txBody>
      </p:sp>
      <p:sp>
        <p:nvSpPr>
          <p:cNvPr id="513" name="Shape 513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41</a:t>
            </a:fld>
            <a:endParaRPr lang="ru-RU"/>
          </a:p>
        </p:txBody>
      </p:sp>
      <p:sp>
        <p:nvSpPr>
          <p:cNvPr id="514" name="Shape 514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41</a:t>
            </a:fld>
            <a:endParaRPr lang="ru-RU"/>
          </a:p>
        </p:txBody>
      </p:sp>
      <p:sp>
        <p:nvSpPr>
          <p:cNvPr id="515" name="Shape 515"/>
          <p:cNvSpPr txBox="1"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/>
              <a:t>                      </a:t>
            </a:r>
            <a:r>
              <a:rPr lang="ru-R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 работаем в парах)</a:t>
            </a:r>
          </a:p>
        </p:txBody>
      </p:sp>
      <p:sp>
        <p:nvSpPr>
          <p:cNvPr id="516" name="Shape 516"/>
          <p:cNvSpPr txBox="1">
            <a:spLocks noGrp="1"/>
          </p:cNvSpPr>
          <p:nvPr>
            <p:ph type="body" idx="4294967295"/>
          </p:nvPr>
        </p:nvSpPr>
        <p:spPr>
          <a:xfrm>
            <a:off x="0" y="165735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   -4+(-5)=-9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   -8+(-5)=-13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   9-(-6)=15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   -15:(-3)=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   -42:7=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    -8:(-2)=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     -17-(-9)=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     -16+9=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     12-30=</a:t>
            </a:r>
          </a:p>
        </p:txBody>
      </p:sp>
      <p:sp>
        <p:nvSpPr>
          <p:cNvPr id="517" name="Shape 517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41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8" name="Shape 518"/>
          <p:cNvSpPr txBox="1"/>
          <p:nvPr/>
        </p:nvSpPr>
        <p:spPr>
          <a:xfrm>
            <a:off x="821510" y="274641"/>
            <a:ext cx="7500900" cy="646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Помогите  </a:t>
            </a:r>
            <a:r>
              <a:rPr lang="ru-RU" sz="36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НАЙТИ ОШИБКУ</a:t>
            </a:r>
          </a:p>
        </p:txBody>
      </p:sp>
      <p:pic>
        <p:nvPicPr>
          <p:cNvPr id="55300" name="Picture 4" descr="http://apteka.fi/users/8523/photos/editor/vitamins-26622_64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912" y="1268760"/>
            <a:ext cx="5182723" cy="53759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Shape 525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42</a:t>
            </a:fld>
            <a:endParaRPr lang="ru-RU"/>
          </a:p>
        </p:txBody>
      </p:sp>
      <p:sp>
        <p:nvSpPr>
          <p:cNvPr id="526" name="Shape 526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42</a:t>
            </a:fld>
            <a:endParaRPr lang="ru-RU"/>
          </a:p>
        </p:txBody>
      </p:sp>
      <p:sp>
        <p:nvSpPr>
          <p:cNvPr id="527" name="Shape 527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42</a:t>
            </a:fld>
            <a:endParaRPr lang="ru-RU"/>
          </a:p>
        </p:txBody>
      </p:sp>
      <p:sp>
        <p:nvSpPr>
          <p:cNvPr id="528" name="Shape 528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42</a:t>
            </a:fld>
            <a:endParaRPr lang="ru-RU"/>
          </a:p>
        </p:txBody>
      </p:sp>
      <p:sp>
        <p:nvSpPr>
          <p:cNvPr id="529" name="Shape 529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42</a:t>
            </a:fld>
            <a:endParaRPr lang="ru-RU"/>
          </a:p>
        </p:txBody>
      </p:sp>
      <p:sp>
        <p:nvSpPr>
          <p:cNvPr id="530" name="Shape 530"/>
          <p:cNvSpPr txBox="1"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/>
              <a:t>                      </a:t>
            </a:r>
            <a:r>
              <a:rPr lang="ru-R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 работаем в парах)</a:t>
            </a:r>
          </a:p>
        </p:txBody>
      </p:sp>
      <p:sp>
        <p:nvSpPr>
          <p:cNvPr id="531" name="Shape 531"/>
          <p:cNvSpPr txBox="1">
            <a:spLocks noGrp="1"/>
          </p:cNvSpPr>
          <p:nvPr>
            <p:ph type="body" idx="4294967295"/>
          </p:nvPr>
        </p:nvSpPr>
        <p:spPr>
          <a:xfrm>
            <a:off x="0" y="165735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   -4+(-5)=-9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   -8+(-5)=-13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   9-(-6)=15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   -15:(-3</a:t>
            </a:r>
            <a:r>
              <a:rPr lang="ru-RU" sz="28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)=-</a:t>
            </a:r>
            <a:r>
              <a:rPr lang="en-US" sz="2800" dirty="0" smtClean="0"/>
              <a:t>5</a:t>
            </a:r>
            <a:endParaRPr lang="ru-RU"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   -42:7=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    -8:(-2)=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     -17-(-9)=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     -16+9=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     12-30=</a:t>
            </a:r>
          </a:p>
        </p:txBody>
      </p:sp>
      <p:sp>
        <p:nvSpPr>
          <p:cNvPr id="532" name="Shape 532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42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3" name="Shape 533"/>
          <p:cNvSpPr txBox="1"/>
          <p:nvPr/>
        </p:nvSpPr>
        <p:spPr>
          <a:xfrm>
            <a:off x="821510" y="274641"/>
            <a:ext cx="7500900" cy="646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Помогите  </a:t>
            </a:r>
            <a:r>
              <a:rPr lang="ru-RU" sz="36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НАЙТИ ОШИБКУ</a:t>
            </a:r>
          </a:p>
        </p:txBody>
      </p:sp>
      <p:pic>
        <p:nvPicPr>
          <p:cNvPr id="53250" name="Picture 2" descr="http://berezka160.caduk.ru/images/904f392b91b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5976" y="908720"/>
            <a:ext cx="4178435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Shape 54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43</a:t>
            </a:fld>
            <a:endParaRPr lang="ru-RU"/>
          </a:p>
        </p:txBody>
      </p:sp>
      <p:sp>
        <p:nvSpPr>
          <p:cNvPr id="541" name="Shape 541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43</a:t>
            </a:fld>
            <a:endParaRPr lang="ru-RU"/>
          </a:p>
        </p:txBody>
      </p:sp>
      <p:sp>
        <p:nvSpPr>
          <p:cNvPr id="542" name="Shape 542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43</a:t>
            </a:fld>
            <a:endParaRPr lang="ru-RU"/>
          </a:p>
        </p:txBody>
      </p:sp>
      <p:sp>
        <p:nvSpPr>
          <p:cNvPr id="543" name="Shape 543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43</a:t>
            </a:fld>
            <a:endParaRPr lang="ru-RU"/>
          </a:p>
        </p:txBody>
      </p:sp>
      <p:sp>
        <p:nvSpPr>
          <p:cNvPr id="544" name="Shape 544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43</a:t>
            </a:fld>
            <a:endParaRPr lang="ru-RU"/>
          </a:p>
        </p:txBody>
      </p:sp>
      <p:sp>
        <p:nvSpPr>
          <p:cNvPr id="545" name="Shape 545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43</a:t>
            </a:fld>
            <a:endParaRPr lang="ru-RU"/>
          </a:p>
        </p:txBody>
      </p:sp>
      <p:sp>
        <p:nvSpPr>
          <p:cNvPr id="546" name="Shape 546"/>
          <p:cNvSpPr txBox="1"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/>
              <a:t>                      </a:t>
            </a:r>
            <a:r>
              <a:rPr lang="ru-R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 работаем в парах)</a:t>
            </a:r>
          </a:p>
        </p:txBody>
      </p:sp>
      <p:sp>
        <p:nvSpPr>
          <p:cNvPr id="547" name="Shape 547"/>
          <p:cNvSpPr txBox="1">
            <a:spLocks noGrp="1"/>
          </p:cNvSpPr>
          <p:nvPr>
            <p:ph type="body" idx="4294967295"/>
          </p:nvPr>
        </p:nvSpPr>
        <p:spPr>
          <a:xfrm>
            <a:off x="0" y="165735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   -4+(-5)=-9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   -8+(-5)=-13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   9-(-6)=15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   -15:(-3)=-12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   -42:7=-6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    -8:(-2)=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     -17-(-9)=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     -16+9=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     12-30=</a:t>
            </a:r>
          </a:p>
        </p:txBody>
      </p:sp>
      <p:sp>
        <p:nvSpPr>
          <p:cNvPr id="548" name="Shape 548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43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9" name="Shape 549"/>
          <p:cNvSpPr txBox="1"/>
          <p:nvPr/>
        </p:nvSpPr>
        <p:spPr>
          <a:xfrm>
            <a:off x="821510" y="274641"/>
            <a:ext cx="7500900" cy="646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Помогите  </a:t>
            </a:r>
            <a:r>
              <a:rPr lang="ru-RU" sz="36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НАЙТИ ОШИБКУ</a:t>
            </a:r>
          </a:p>
        </p:txBody>
      </p:sp>
      <p:pic>
        <p:nvPicPr>
          <p:cNvPr id="51202" name="Picture 2" descr="http://dcrr.baranovichi.edu.by/ru/sm_full.aspx?guid=62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1880" y="1268760"/>
            <a:ext cx="5436096" cy="4899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Shape 556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44</a:t>
            </a:fld>
            <a:endParaRPr lang="ru-RU"/>
          </a:p>
        </p:txBody>
      </p:sp>
      <p:sp>
        <p:nvSpPr>
          <p:cNvPr id="557" name="Shape 557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44</a:t>
            </a:fld>
            <a:endParaRPr lang="ru-RU"/>
          </a:p>
        </p:txBody>
      </p:sp>
      <p:sp>
        <p:nvSpPr>
          <p:cNvPr id="558" name="Shape 558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44</a:t>
            </a:fld>
            <a:endParaRPr lang="ru-RU"/>
          </a:p>
        </p:txBody>
      </p:sp>
      <p:sp>
        <p:nvSpPr>
          <p:cNvPr id="559" name="Shape 559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44</a:t>
            </a:fld>
            <a:endParaRPr lang="ru-RU"/>
          </a:p>
        </p:txBody>
      </p:sp>
      <p:sp>
        <p:nvSpPr>
          <p:cNvPr id="560" name="Shape 560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44</a:t>
            </a:fld>
            <a:endParaRPr lang="ru-RU"/>
          </a:p>
        </p:txBody>
      </p:sp>
      <p:sp>
        <p:nvSpPr>
          <p:cNvPr id="561" name="Shape 561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44</a:t>
            </a:fld>
            <a:endParaRPr lang="ru-RU"/>
          </a:p>
        </p:txBody>
      </p:sp>
      <p:sp>
        <p:nvSpPr>
          <p:cNvPr id="562" name="Shape 562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44</a:t>
            </a:fld>
            <a:endParaRPr lang="ru-RU"/>
          </a:p>
        </p:txBody>
      </p:sp>
      <p:sp>
        <p:nvSpPr>
          <p:cNvPr id="563" name="Shape 563"/>
          <p:cNvSpPr txBox="1"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/>
              <a:t>                      </a:t>
            </a:r>
            <a:r>
              <a:rPr lang="ru-R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 работаем в парах)</a:t>
            </a:r>
          </a:p>
        </p:txBody>
      </p:sp>
      <p:sp>
        <p:nvSpPr>
          <p:cNvPr id="564" name="Shape 564"/>
          <p:cNvSpPr txBox="1">
            <a:spLocks noGrp="1"/>
          </p:cNvSpPr>
          <p:nvPr>
            <p:ph type="body" idx="4294967295"/>
          </p:nvPr>
        </p:nvSpPr>
        <p:spPr>
          <a:xfrm>
            <a:off x="0" y="165735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   -4+(-5)=-9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   -8+(-5)=-13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   9-(-6)=15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   -15:(-3)=-12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   -42:7=-6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    -8:(-2)=4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     -17-(-9)=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     -16+9=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     12-30=</a:t>
            </a:r>
          </a:p>
        </p:txBody>
      </p:sp>
      <p:sp>
        <p:nvSpPr>
          <p:cNvPr id="565" name="Shape 565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44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6" name="Shape 566"/>
          <p:cNvSpPr txBox="1"/>
          <p:nvPr/>
        </p:nvSpPr>
        <p:spPr>
          <a:xfrm>
            <a:off x="821510" y="274641"/>
            <a:ext cx="7500900" cy="646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Помогите  </a:t>
            </a:r>
            <a:r>
              <a:rPr lang="ru-RU" sz="36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НАЙТИ ОШИБКУ</a:t>
            </a:r>
          </a:p>
        </p:txBody>
      </p:sp>
      <p:pic>
        <p:nvPicPr>
          <p:cNvPr id="49154" name="Picture 2" descr="http://boombob.ru/img/picture/Oct/12/4392056bf677deba79f4c777ace625c8/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1276" y="1844824"/>
            <a:ext cx="5622724" cy="41295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Shape 573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45</a:t>
            </a:fld>
            <a:endParaRPr lang="ru-RU"/>
          </a:p>
        </p:txBody>
      </p:sp>
      <p:sp>
        <p:nvSpPr>
          <p:cNvPr id="574" name="Shape 574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45</a:t>
            </a:fld>
            <a:endParaRPr lang="ru-RU"/>
          </a:p>
        </p:txBody>
      </p:sp>
      <p:sp>
        <p:nvSpPr>
          <p:cNvPr id="575" name="Shape 575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45</a:t>
            </a:fld>
            <a:endParaRPr lang="ru-RU"/>
          </a:p>
        </p:txBody>
      </p:sp>
      <p:sp>
        <p:nvSpPr>
          <p:cNvPr id="576" name="Shape 576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45</a:t>
            </a:fld>
            <a:endParaRPr lang="ru-RU"/>
          </a:p>
        </p:txBody>
      </p:sp>
      <p:sp>
        <p:nvSpPr>
          <p:cNvPr id="577" name="Shape 577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45</a:t>
            </a:fld>
            <a:endParaRPr lang="ru-RU"/>
          </a:p>
        </p:txBody>
      </p:sp>
      <p:sp>
        <p:nvSpPr>
          <p:cNvPr id="578" name="Shape 578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45</a:t>
            </a:fld>
            <a:endParaRPr lang="ru-RU"/>
          </a:p>
        </p:txBody>
      </p:sp>
      <p:sp>
        <p:nvSpPr>
          <p:cNvPr id="579" name="Shape 579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45</a:t>
            </a:fld>
            <a:endParaRPr lang="ru-RU"/>
          </a:p>
        </p:txBody>
      </p:sp>
      <p:sp>
        <p:nvSpPr>
          <p:cNvPr id="580" name="Shape 580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45</a:t>
            </a:fld>
            <a:endParaRPr lang="ru-RU"/>
          </a:p>
        </p:txBody>
      </p:sp>
      <p:sp>
        <p:nvSpPr>
          <p:cNvPr id="581" name="Shape 581"/>
          <p:cNvSpPr txBox="1"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/>
              <a:t>                      </a:t>
            </a:r>
            <a:r>
              <a:rPr lang="ru-R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 работаем в парах)</a:t>
            </a:r>
          </a:p>
        </p:txBody>
      </p:sp>
      <p:sp>
        <p:nvSpPr>
          <p:cNvPr id="582" name="Shape 582"/>
          <p:cNvSpPr txBox="1">
            <a:spLocks noGrp="1"/>
          </p:cNvSpPr>
          <p:nvPr>
            <p:ph type="body" idx="4294967295"/>
          </p:nvPr>
        </p:nvSpPr>
        <p:spPr>
          <a:xfrm>
            <a:off x="0" y="165735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   -4+(-5)=-9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   -8+(-5)=-13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   9-(-6)=15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   -15:(-3)=-12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   -42:7=-6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    -8:(-2)=4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     -17-(-9)=-8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     -16+9=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     12-30=</a:t>
            </a:r>
          </a:p>
        </p:txBody>
      </p:sp>
      <p:sp>
        <p:nvSpPr>
          <p:cNvPr id="583" name="Shape 583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45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4" name="Shape 584"/>
          <p:cNvSpPr txBox="1"/>
          <p:nvPr/>
        </p:nvSpPr>
        <p:spPr>
          <a:xfrm>
            <a:off x="821510" y="274641"/>
            <a:ext cx="7500900" cy="646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Помогите  </a:t>
            </a:r>
            <a:r>
              <a:rPr lang="ru-RU" sz="36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НАЙТИ ОШИБКУ</a:t>
            </a:r>
          </a:p>
        </p:txBody>
      </p:sp>
      <p:pic>
        <p:nvPicPr>
          <p:cNvPr id="47106" name="Picture 2" descr="http://berezka160.caduk.ru/images/6ae1641c6ea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7864" y="1484784"/>
            <a:ext cx="5472608" cy="4580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Shape 59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46</a:t>
            </a:fld>
            <a:endParaRPr lang="ru-RU"/>
          </a:p>
        </p:txBody>
      </p:sp>
      <p:sp>
        <p:nvSpPr>
          <p:cNvPr id="592" name="Shape 592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46</a:t>
            </a:fld>
            <a:endParaRPr lang="ru-RU"/>
          </a:p>
        </p:txBody>
      </p:sp>
      <p:sp>
        <p:nvSpPr>
          <p:cNvPr id="593" name="Shape 593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46</a:t>
            </a:fld>
            <a:endParaRPr lang="ru-RU"/>
          </a:p>
        </p:txBody>
      </p:sp>
      <p:sp>
        <p:nvSpPr>
          <p:cNvPr id="594" name="Shape 594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46</a:t>
            </a:fld>
            <a:endParaRPr lang="ru-RU"/>
          </a:p>
        </p:txBody>
      </p:sp>
      <p:sp>
        <p:nvSpPr>
          <p:cNvPr id="595" name="Shape 595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46</a:t>
            </a:fld>
            <a:endParaRPr lang="ru-RU"/>
          </a:p>
        </p:txBody>
      </p:sp>
      <p:sp>
        <p:nvSpPr>
          <p:cNvPr id="596" name="Shape 596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46</a:t>
            </a:fld>
            <a:endParaRPr lang="ru-RU"/>
          </a:p>
        </p:txBody>
      </p:sp>
      <p:sp>
        <p:nvSpPr>
          <p:cNvPr id="597" name="Shape 597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46</a:t>
            </a:fld>
            <a:endParaRPr lang="ru-RU"/>
          </a:p>
        </p:txBody>
      </p:sp>
      <p:sp>
        <p:nvSpPr>
          <p:cNvPr id="598" name="Shape 598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46</a:t>
            </a:fld>
            <a:endParaRPr lang="ru-RU"/>
          </a:p>
        </p:txBody>
      </p:sp>
      <p:sp>
        <p:nvSpPr>
          <p:cNvPr id="599" name="Shape 599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46</a:t>
            </a:fld>
            <a:endParaRPr lang="ru-RU"/>
          </a:p>
        </p:txBody>
      </p:sp>
      <p:sp>
        <p:nvSpPr>
          <p:cNvPr id="600" name="Shape 600"/>
          <p:cNvSpPr txBox="1"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/>
              <a:t>                      </a:t>
            </a:r>
            <a:r>
              <a:rPr lang="ru-R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 работаем в парах)</a:t>
            </a:r>
          </a:p>
        </p:txBody>
      </p:sp>
      <p:sp>
        <p:nvSpPr>
          <p:cNvPr id="601" name="Shape 601"/>
          <p:cNvSpPr txBox="1">
            <a:spLocks noGrp="1"/>
          </p:cNvSpPr>
          <p:nvPr>
            <p:ph type="body" idx="4294967295"/>
          </p:nvPr>
        </p:nvSpPr>
        <p:spPr>
          <a:xfrm>
            <a:off x="0" y="165735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   -4+(-5)=-9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   -8+(-5)=-13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   9-(-6)=15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   -15:(-3)=-12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   -42:7=-6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    -8:(-2)=4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     -17-(-9)=-8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     -16+9=-7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     12-30=</a:t>
            </a:r>
          </a:p>
        </p:txBody>
      </p:sp>
      <p:sp>
        <p:nvSpPr>
          <p:cNvPr id="602" name="Shape 602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46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3" name="Shape 603"/>
          <p:cNvSpPr txBox="1"/>
          <p:nvPr/>
        </p:nvSpPr>
        <p:spPr>
          <a:xfrm>
            <a:off x="821510" y="274641"/>
            <a:ext cx="7500900" cy="646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Помогите  </a:t>
            </a:r>
            <a:r>
              <a:rPr lang="ru-RU" sz="36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НАЙТИ ОШИБКУ</a:t>
            </a:r>
          </a:p>
        </p:txBody>
      </p:sp>
      <p:pic>
        <p:nvPicPr>
          <p:cNvPr id="45058" name="Picture 2" descr="http://funforkids.ru/pictures/mult/mult8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4008" y="908720"/>
            <a:ext cx="4036855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Shape 61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47</a:t>
            </a:fld>
            <a:endParaRPr lang="ru-RU"/>
          </a:p>
        </p:txBody>
      </p:sp>
      <p:sp>
        <p:nvSpPr>
          <p:cNvPr id="611" name="Shape 611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47</a:t>
            </a:fld>
            <a:endParaRPr lang="ru-RU"/>
          </a:p>
        </p:txBody>
      </p:sp>
      <p:sp>
        <p:nvSpPr>
          <p:cNvPr id="612" name="Shape 612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47</a:t>
            </a:fld>
            <a:endParaRPr lang="ru-RU"/>
          </a:p>
        </p:txBody>
      </p:sp>
      <p:sp>
        <p:nvSpPr>
          <p:cNvPr id="613" name="Shape 613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47</a:t>
            </a:fld>
            <a:endParaRPr lang="ru-RU"/>
          </a:p>
        </p:txBody>
      </p:sp>
      <p:sp>
        <p:nvSpPr>
          <p:cNvPr id="614" name="Shape 614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47</a:t>
            </a:fld>
            <a:endParaRPr lang="ru-RU"/>
          </a:p>
        </p:txBody>
      </p:sp>
      <p:sp>
        <p:nvSpPr>
          <p:cNvPr id="615" name="Shape 615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47</a:t>
            </a:fld>
            <a:endParaRPr lang="ru-RU"/>
          </a:p>
        </p:txBody>
      </p:sp>
      <p:sp>
        <p:nvSpPr>
          <p:cNvPr id="616" name="Shape 616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47</a:t>
            </a:fld>
            <a:endParaRPr lang="ru-RU"/>
          </a:p>
        </p:txBody>
      </p:sp>
      <p:sp>
        <p:nvSpPr>
          <p:cNvPr id="617" name="Shape 617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47</a:t>
            </a:fld>
            <a:endParaRPr lang="ru-RU"/>
          </a:p>
        </p:txBody>
      </p:sp>
      <p:sp>
        <p:nvSpPr>
          <p:cNvPr id="618" name="Shape 618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47</a:t>
            </a:fld>
            <a:endParaRPr lang="ru-RU"/>
          </a:p>
        </p:txBody>
      </p:sp>
      <p:sp>
        <p:nvSpPr>
          <p:cNvPr id="619" name="Shape 619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47</a:t>
            </a:fld>
            <a:endParaRPr lang="ru-RU"/>
          </a:p>
        </p:txBody>
      </p:sp>
      <p:sp>
        <p:nvSpPr>
          <p:cNvPr id="620" name="Shape 620"/>
          <p:cNvSpPr txBox="1"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ru-RU"/>
              <a:t>                      </a:t>
            </a:r>
            <a:r>
              <a:rPr lang="ru-RU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 работаем в парах)</a:t>
            </a:r>
          </a:p>
        </p:txBody>
      </p:sp>
      <p:sp>
        <p:nvSpPr>
          <p:cNvPr id="621" name="Shape 621"/>
          <p:cNvSpPr txBox="1">
            <a:spLocks noGrp="1"/>
          </p:cNvSpPr>
          <p:nvPr>
            <p:ph type="body" idx="4294967295"/>
          </p:nvPr>
        </p:nvSpPr>
        <p:spPr>
          <a:xfrm>
            <a:off x="0" y="165735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   -4+(-5)=-9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    -8+(-5)=-13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   9-(-6)=15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   -15:(-3)=-12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    -42:7=-6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     -8:(-2)=4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     -17-(-9)=-8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     -16+9=-7</a:t>
            </a:r>
          </a:p>
          <a:p>
            <a:pPr marL="342900" marR="0" lvl="0" indent="-342900" algn="l" rtl="0">
              <a:lnSpc>
                <a:spcPct val="90000"/>
              </a:lnSpc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ru-RU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     12-30=-18</a:t>
            </a:r>
          </a:p>
        </p:txBody>
      </p:sp>
      <p:sp>
        <p:nvSpPr>
          <p:cNvPr id="622" name="Shape 622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47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3" name="Shape 623"/>
          <p:cNvSpPr txBox="1"/>
          <p:nvPr/>
        </p:nvSpPr>
        <p:spPr>
          <a:xfrm>
            <a:off x="821510" y="274641"/>
            <a:ext cx="7500900" cy="646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Помогите  </a:t>
            </a:r>
            <a:r>
              <a:rPr lang="ru-RU" sz="36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НАЙТИ ОШИБКУ</a:t>
            </a:r>
          </a:p>
        </p:txBody>
      </p:sp>
      <p:pic>
        <p:nvPicPr>
          <p:cNvPr id="43010" name="Picture 2" descr="http://vmirezdorovia.net46.net/images/zaryadk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6625" y="1772816"/>
            <a:ext cx="5667375" cy="4248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uolib.ru/images/photos/medium/article3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99" y="1700808"/>
            <a:ext cx="6296177" cy="4392488"/>
          </a:xfrm>
          <a:prstGeom prst="rect">
            <a:avLst/>
          </a:prstGeom>
          <a:noFill/>
        </p:spPr>
      </p:pic>
      <p:sp>
        <p:nvSpPr>
          <p:cNvPr id="630" name="Shape 63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48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" name="Shape 631"/>
          <p:cNvSpPr txBox="1"/>
          <p:nvPr/>
        </p:nvSpPr>
        <p:spPr>
          <a:xfrm>
            <a:off x="749998" y="146814"/>
            <a:ext cx="7644000" cy="954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800" b="1" dirty="0" smtClean="0">
                <a:solidFill>
                  <a:schemeClr val="dk1"/>
                </a:solidFill>
              </a:rPr>
              <a:t>Найди </a:t>
            </a:r>
            <a:r>
              <a:rPr lang="ru-RU" sz="2800" b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число </a:t>
            </a:r>
            <a:r>
              <a:rPr lang="ru-RU" sz="2800" b="1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r>
              <a:rPr lang="ru-RU" sz="2800" b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8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вставьте соответствующие буквы в таблицу</a:t>
            </a:r>
          </a:p>
        </p:txBody>
      </p:sp>
      <p:sp>
        <p:nvSpPr>
          <p:cNvPr id="632" name="Shape 632"/>
          <p:cNvSpPr txBox="1"/>
          <p:nvPr/>
        </p:nvSpPr>
        <p:spPr>
          <a:xfrm>
            <a:off x="225823" y="1280181"/>
            <a:ext cx="5133900" cy="7256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х*(-12) 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 36 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3" name="Shape 633"/>
          <p:cNvSpPr txBox="1"/>
          <p:nvPr/>
        </p:nvSpPr>
        <p:spPr>
          <a:xfrm>
            <a:off x="2365900" y="1160529"/>
            <a:ext cx="960299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</a:p>
        </p:txBody>
      </p:sp>
      <p:sp>
        <p:nvSpPr>
          <p:cNvPr id="634" name="Shape 634"/>
          <p:cNvSpPr txBox="1"/>
          <p:nvPr/>
        </p:nvSpPr>
        <p:spPr>
          <a:xfrm>
            <a:off x="225825" y="2015358"/>
            <a:ext cx="43743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х:</a:t>
            </a:r>
            <a:r>
              <a:rPr lang="ru-RU" sz="2400" dirty="0" smtClean="0">
                <a:solidFill>
                  <a:schemeClr val="dk1"/>
                </a:solidFill>
                <a:sym typeface="Wingdings" pitchFamily="2" charset="2"/>
              </a:rPr>
              <a:t>(-7) 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-9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5" name="Shape 635"/>
          <p:cNvSpPr txBox="1"/>
          <p:nvPr/>
        </p:nvSpPr>
        <p:spPr>
          <a:xfrm>
            <a:off x="2978338" y="1682945"/>
            <a:ext cx="10671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</a:p>
        </p:txBody>
      </p:sp>
      <p:sp>
        <p:nvSpPr>
          <p:cNvPr id="636" name="Shape 636"/>
          <p:cNvSpPr txBox="1"/>
          <p:nvPr/>
        </p:nvSpPr>
        <p:spPr>
          <a:xfrm>
            <a:off x="225825" y="2740743"/>
            <a:ext cx="37335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56:х 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-</a:t>
            </a:r>
            <a:r>
              <a:rPr lang="ru-RU" sz="2400" dirty="0" smtClean="0">
                <a:solidFill>
                  <a:schemeClr val="dk1"/>
                </a:solidFill>
              </a:rPr>
              <a:t>8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7" name="Shape 637"/>
          <p:cNvSpPr txBox="1"/>
          <p:nvPr/>
        </p:nvSpPr>
        <p:spPr>
          <a:xfrm>
            <a:off x="2648535" y="2497965"/>
            <a:ext cx="8535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е</a:t>
            </a:r>
          </a:p>
        </p:txBody>
      </p:sp>
      <p:sp>
        <p:nvSpPr>
          <p:cNvPr id="638" name="Shape 638"/>
          <p:cNvSpPr txBox="1"/>
          <p:nvPr/>
        </p:nvSpPr>
        <p:spPr>
          <a:xfrm>
            <a:off x="225825" y="3466127"/>
            <a:ext cx="40545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(-13)*</a:t>
            </a:r>
            <a:r>
              <a:rPr lang="ru-RU" sz="2400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= </a:t>
            </a:r>
            <a:r>
              <a:rPr lang="ru-RU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143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9" name="Shape 639"/>
          <p:cNvSpPr txBox="1"/>
          <p:nvPr/>
        </p:nvSpPr>
        <p:spPr>
          <a:xfrm>
            <a:off x="2365895" y="3239769"/>
            <a:ext cx="10671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</a:p>
        </p:txBody>
      </p:sp>
      <p:sp>
        <p:nvSpPr>
          <p:cNvPr id="640" name="Shape 640"/>
          <p:cNvSpPr txBox="1"/>
          <p:nvPr/>
        </p:nvSpPr>
        <p:spPr>
          <a:xfrm>
            <a:off x="332490" y="4243312"/>
            <a:ext cx="45879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х: 6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-12 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1" name="Shape 641"/>
          <p:cNvSpPr txBox="1"/>
          <p:nvPr/>
        </p:nvSpPr>
        <p:spPr>
          <a:xfrm>
            <a:off x="2893123" y="4016970"/>
            <a:ext cx="853499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k</a:t>
            </a:r>
          </a:p>
        </p:txBody>
      </p:sp>
      <p:sp>
        <p:nvSpPr>
          <p:cNvPr id="642" name="Shape 642"/>
          <p:cNvSpPr txBox="1"/>
          <p:nvPr/>
        </p:nvSpPr>
        <p:spPr>
          <a:xfrm>
            <a:off x="332515" y="5020523"/>
            <a:ext cx="42669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(-64): </a:t>
            </a:r>
            <a:r>
              <a:rPr lang="ru-RU" sz="2400" dirty="0" err="1" smtClean="0">
                <a:solidFill>
                  <a:schemeClr val="dk1"/>
                </a:solidFill>
              </a:rPr>
              <a:t>х</a:t>
            </a:r>
            <a:r>
              <a:rPr lang="ru-RU" sz="2400" dirty="0" smtClean="0">
                <a:solidFill>
                  <a:schemeClr val="dk1"/>
                </a:solidFill>
              </a:rPr>
              <a:t> 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=8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3" name="Shape 643"/>
          <p:cNvSpPr txBox="1"/>
          <p:nvPr/>
        </p:nvSpPr>
        <p:spPr>
          <a:xfrm>
            <a:off x="2733107" y="4775037"/>
            <a:ext cx="9603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r</a:t>
            </a:r>
          </a:p>
        </p:txBody>
      </p:sp>
      <p:sp>
        <p:nvSpPr>
          <p:cNvPr id="644" name="Shape 644"/>
          <p:cNvSpPr txBox="1"/>
          <p:nvPr/>
        </p:nvSpPr>
        <p:spPr>
          <a:xfrm>
            <a:off x="332515" y="5849534"/>
            <a:ext cx="30942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48:х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6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5" name="Shape 645"/>
          <p:cNvSpPr txBox="1"/>
          <p:nvPr/>
        </p:nvSpPr>
        <p:spPr>
          <a:xfrm>
            <a:off x="2488634" y="5604059"/>
            <a:ext cx="11733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http://uolib.ru/images/photos/medium/article3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99" y="1700808"/>
            <a:ext cx="6296177" cy="4392488"/>
          </a:xfrm>
          <a:prstGeom prst="rect">
            <a:avLst/>
          </a:prstGeom>
          <a:noFill/>
        </p:spPr>
      </p:pic>
      <p:sp>
        <p:nvSpPr>
          <p:cNvPr id="651" name="Shape 65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49</a:t>
            </a:fld>
            <a:endParaRPr lang="ru-RU"/>
          </a:p>
        </p:txBody>
      </p:sp>
      <p:sp>
        <p:nvSpPr>
          <p:cNvPr id="653" name="Shape 653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49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4" name="Shape 654"/>
          <p:cNvSpPr txBox="1"/>
          <p:nvPr/>
        </p:nvSpPr>
        <p:spPr>
          <a:xfrm>
            <a:off x="749998" y="146814"/>
            <a:ext cx="7644000" cy="954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800" b="1" dirty="0" smtClean="0">
                <a:solidFill>
                  <a:schemeClr val="dk1"/>
                </a:solidFill>
              </a:rPr>
              <a:t>Найди </a:t>
            </a:r>
            <a:r>
              <a:rPr lang="ru-RU" sz="2800" b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число </a:t>
            </a:r>
            <a:r>
              <a:rPr lang="ru-RU" sz="2800" b="1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r>
              <a:rPr lang="ru-RU" sz="2800" b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ru-RU" sz="28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вставьте соответствующие буквы в таблицу</a:t>
            </a:r>
          </a:p>
        </p:txBody>
      </p:sp>
      <p:sp>
        <p:nvSpPr>
          <p:cNvPr id="655" name="Shape 655"/>
          <p:cNvSpPr txBox="1"/>
          <p:nvPr/>
        </p:nvSpPr>
        <p:spPr>
          <a:xfrm>
            <a:off x="225823" y="1280181"/>
            <a:ext cx="5133900" cy="7256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х* (-12)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36 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6" name="Shape 656"/>
          <p:cNvSpPr txBox="1"/>
          <p:nvPr/>
        </p:nvSpPr>
        <p:spPr>
          <a:xfrm>
            <a:off x="2365900" y="1160529"/>
            <a:ext cx="960299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</a:p>
        </p:txBody>
      </p:sp>
      <p:sp>
        <p:nvSpPr>
          <p:cNvPr id="657" name="Shape 657"/>
          <p:cNvSpPr txBox="1"/>
          <p:nvPr/>
        </p:nvSpPr>
        <p:spPr>
          <a:xfrm>
            <a:off x="225825" y="2015358"/>
            <a:ext cx="43743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х: (-7)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-9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8" name="Shape 658"/>
          <p:cNvSpPr txBox="1"/>
          <p:nvPr/>
        </p:nvSpPr>
        <p:spPr>
          <a:xfrm>
            <a:off x="2978338" y="1682945"/>
            <a:ext cx="10671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</a:p>
        </p:txBody>
      </p:sp>
      <p:sp>
        <p:nvSpPr>
          <p:cNvPr id="659" name="Shape 659"/>
          <p:cNvSpPr txBox="1"/>
          <p:nvPr/>
        </p:nvSpPr>
        <p:spPr>
          <a:xfrm>
            <a:off x="225825" y="2740743"/>
            <a:ext cx="37335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56:х 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-</a:t>
            </a:r>
            <a:r>
              <a:rPr lang="ru-RU" sz="2400" dirty="0" smtClean="0">
                <a:solidFill>
                  <a:schemeClr val="dk1"/>
                </a:solidFill>
              </a:rPr>
              <a:t>8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0" name="Shape 660"/>
          <p:cNvSpPr txBox="1"/>
          <p:nvPr/>
        </p:nvSpPr>
        <p:spPr>
          <a:xfrm>
            <a:off x="2648535" y="2497965"/>
            <a:ext cx="8535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е</a:t>
            </a:r>
          </a:p>
        </p:txBody>
      </p:sp>
      <p:sp>
        <p:nvSpPr>
          <p:cNvPr id="661" name="Shape 661"/>
          <p:cNvSpPr txBox="1"/>
          <p:nvPr/>
        </p:nvSpPr>
        <p:spPr>
          <a:xfrm>
            <a:off x="225825" y="3466127"/>
            <a:ext cx="40545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(-13)*</a:t>
            </a:r>
            <a:r>
              <a:rPr lang="ru-RU" sz="2400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х=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-</a:t>
            </a:r>
            <a:r>
              <a:rPr lang="ru-RU" sz="2400" dirty="0" smtClean="0">
                <a:solidFill>
                  <a:schemeClr val="dk1"/>
                </a:solidFill>
              </a:rPr>
              <a:t>143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2" name="Shape 662"/>
          <p:cNvSpPr txBox="1"/>
          <p:nvPr/>
        </p:nvSpPr>
        <p:spPr>
          <a:xfrm>
            <a:off x="2365895" y="3239769"/>
            <a:ext cx="10671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</a:p>
        </p:txBody>
      </p:sp>
      <p:sp>
        <p:nvSpPr>
          <p:cNvPr id="663" name="Shape 663"/>
          <p:cNvSpPr txBox="1"/>
          <p:nvPr/>
        </p:nvSpPr>
        <p:spPr>
          <a:xfrm>
            <a:off x="332490" y="4243312"/>
            <a:ext cx="45879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х:6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-12 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4" name="Shape 664"/>
          <p:cNvSpPr txBox="1"/>
          <p:nvPr/>
        </p:nvSpPr>
        <p:spPr>
          <a:xfrm>
            <a:off x="2893123" y="4016970"/>
            <a:ext cx="853499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k</a:t>
            </a:r>
          </a:p>
        </p:txBody>
      </p:sp>
      <p:sp>
        <p:nvSpPr>
          <p:cNvPr id="665" name="Shape 665"/>
          <p:cNvSpPr txBox="1"/>
          <p:nvPr/>
        </p:nvSpPr>
        <p:spPr>
          <a:xfrm>
            <a:off x="332515" y="5020523"/>
            <a:ext cx="42669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(-64):</a:t>
            </a:r>
            <a:r>
              <a:rPr lang="ru-RU" sz="2400" dirty="0" err="1" smtClean="0">
                <a:solidFill>
                  <a:schemeClr val="dk1"/>
                </a:solidFill>
              </a:rPr>
              <a:t>х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=8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6" name="Shape 666"/>
          <p:cNvSpPr txBox="1"/>
          <p:nvPr/>
        </p:nvSpPr>
        <p:spPr>
          <a:xfrm>
            <a:off x="2733107" y="4775037"/>
            <a:ext cx="9603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r</a:t>
            </a:r>
          </a:p>
        </p:txBody>
      </p:sp>
      <p:sp>
        <p:nvSpPr>
          <p:cNvPr id="667" name="Shape 667"/>
          <p:cNvSpPr txBox="1"/>
          <p:nvPr/>
        </p:nvSpPr>
        <p:spPr>
          <a:xfrm>
            <a:off x="332515" y="5849534"/>
            <a:ext cx="30942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48:х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=6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8" name="Shape 668"/>
          <p:cNvSpPr txBox="1"/>
          <p:nvPr/>
        </p:nvSpPr>
        <p:spPr>
          <a:xfrm>
            <a:off x="2488634" y="5604059"/>
            <a:ext cx="11733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1" name="Shape 131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</a:t>
            </a:fld>
            <a:endParaRPr lang="ru-RU"/>
          </a:p>
        </p:txBody>
      </p:sp>
      <p:pic>
        <p:nvPicPr>
          <p:cNvPr id="133" name="Shape 133" descr="1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6237" y="0"/>
            <a:ext cx="8380574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pngimg.com/upload/grass_PNG4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879745"/>
            <a:ext cx="9144000" cy="1978255"/>
          </a:xfrm>
          <a:prstGeom prst="rect">
            <a:avLst/>
          </a:prstGeom>
          <a:noFill/>
        </p:spPr>
      </p:pic>
      <p:sp>
        <p:nvSpPr>
          <p:cNvPr id="674" name="Shape 67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50</a:t>
            </a:fld>
            <a:endParaRPr lang="ru-RU"/>
          </a:p>
        </p:txBody>
      </p:sp>
      <p:pic>
        <p:nvPicPr>
          <p:cNvPr id="675" name="Shape 675"/>
          <p:cNvPicPr preferRelativeResize="0"/>
          <p:nvPr/>
        </p:nvPicPr>
        <p:blipFill>
          <a:blip r:embed="rId4">
            <a:alphaModFix amt="18000"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76" name="Shape 676"/>
          <p:cNvGraphicFramePr/>
          <p:nvPr/>
        </p:nvGraphicFramePr>
        <p:xfrm>
          <a:off x="891917" y="2739249"/>
          <a:ext cx="7360175" cy="1132950"/>
        </p:xfrm>
        <a:graphic>
          <a:graphicData uri="http://schemas.openxmlformats.org/drawingml/2006/table">
            <a:tbl>
              <a:tblPr firstRow="1" bandRow="1">
                <a:noFill/>
                <a:tableStyleId>{61BDFD1D-A901-4A66-8114-2C5A5A66EB42}</a:tableStyleId>
              </a:tblPr>
              <a:tblGrid>
                <a:gridCol w="817800"/>
                <a:gridCol w="817800"/>
                <a:gridCol w="596900"/>
                <a:gridCol w="1038700"/>
                <a:gridCol w="600775"/>
                <a:gridCol w="1046475"/>
                <a:gridCol w="732550"/>
                <a:gridCol w="891375"/>
                <a:gridCol w="817800"/>
              </a:tblGrid>
              <a:tr h="5337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/>
                        <a:t>8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63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-7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11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-8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-72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</a:tr>
              <a:tr h="5992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o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о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fs00.infourok.ru/images/doc/12/16146/hello_html_m5aa389d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1880" y="2852936"/>
            <a:ext cx="5400600" cy="3606503"/>
          </a:xfrm>
          <a:prstGeom prst="rect">
            <a:avLst/>
          </a:prstGeom>
          <a:noFill/>
        </p:spPr>
      </p:pic>
      <p:sp>
        <p:nvSpPr>
          <p:cNvPr id="682" name="Shape 682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51</a:t>
            </a:fld>
            <a:endParaRPr lang="ru-RU"/>
          </a:p>
        </p:txBody>
      </p:sp>
      <p:sp>
        <p:nvSpPr>
          <p:cNvPr id="684" name="Shape 684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51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5" name="Shape 685"/>
          <p:cNvSpPr txBox="1"/>
          <p:nvPr/>
        </p:nvSpPr>
        <p:spPr>
          <a:xfrm>
            <a:off x="749998" y="146814"/>
            <a:ext cx="7644000" cy="954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800" b="1" dirty="0" smtClean="0">
                <a:solidFill>
                  <a:schemeClr val="dk1"/>
                </a:solidFill>
              </a:rPr>
              <a:t>Найдите</a:t>
            </a:r>
            <a:r>
              <a:rPr lang="ru-RU" sz="2800" b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число </a:t>
            </a:r>
            <a:r>
              <a:rPr lang="ru-RU" sz="2800" b="1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r>
              <a:rPr lang="ru-RU" sz="2800" b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8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вставьте соответствующие буквы в таблицу</a:t>
            </a:r>
          </a:p>
        </p:txBody>
      </p:sp>
      <p:sp>
        <p:nvSpPr>
          <p:cNvPr id="686" name="Shape 686"/>
          <p:cNvSpPr txBox="1"/>
          <p:nvPr/>
        </p:nvSpPr>
        <p:spPr>
          <a:xfrm>
            <a:off x="225823" y="1280181"/>
            <a:ext cx="5133900" cy="7256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err="1" smtClean="0">
                <a:solidFill>
                  <a:schemeClr val="dk1"/>
                </a:solidFill>
              </a:rPr>
              <a:t>х</a:t>
            </a:r>
            <a:r>
              <a:rPr lang="ru-RU" sz="2400" dirty="0" smtClean="0">
                <a:solidFill>
                  <a:schemeClr val="dk1"/>
                </a:solidFill>
              </a:rPr>
              <a:t>* (-12)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</a:t>
            </a:r>
            <a:r>
              <a:rPr lang="ru-RU" sz="2400" dirty="0" smtClean="0">
                <a:solidFill>
                  <a:schemeClr val="dk1"/>
                </a:solidFill>
              </a:rPr>
              <a:t> 36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7" name="Shape 687"/>
          <p:cNvSpPr txBox="1"/>
          <p:nvPr/>
        </p:nvSpPr>
        <p:spPr>
          <a:xfrm>
            <a:off x="2365900" y="1160529"/>
            <a:ext cx="960299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</a:p>
        </p:txBody>
      </p:sp>
      <p:sp>
        <p:nvSpPr>
          <p:cNvPr id="688" name="Shape 688"/>
          <p:cNvSpPr txBox="1"/>
          <p:nvPr/>
        </p:nvSpPr>
        <p:spPr>
          <a:xfrm>
            <a:off x="225825" y="2015358"/>
            <a:ext cx="43743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х:</a:t>
            </a:r>
            <a:r>
              <a:rPr lang="ru-RU" sz="2400" dirty="0" smtClean="0">
                <a:solidFill>
                  <a:schemeClr val="dk1"/>
                </a:solidFill>
                <a:sym typeface="Wingdings" pitchFamily="2" charset="2"/>
              </a:rPr>
              <a:t>(-7)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-9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9" name="Shape 689"/>
          <p:cNvSpPr txBox="1"/>
          <p:nvPr/>
        </p:nvSpPr>
        <p:spPr>
          <a:xfrm>
            <a:off x="2978338" y="1682945"/>
            <a:ext cx="10671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</a:p>
        </p:txBody>
      </p:sp>
      <p:sp>
        <p:nvSpPr>
          <p:cNvPr id="690" name="Shape 690"/>
          <p:cNvSpPr txBox="1"/>
          <p:nvPr/>
        </p:nvSpPr>
        <p:spPr>
          <a:xfrm>
            <a:off x="225825" y="2740743"/>
            <a:ext cx="37335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56 :</a:t>
            </a:r>
            <a:r>
              <a:rPr lang="ru-RU" sz="2400" dirty="0" err="1" smtClean="0">
                <a:solidFill>
                  <a:schemeClr val="dk1"/>
                </a:solidFill>
              </a:rPr>
              <a:t>х</a:t>
            </a:r>
            <a:r>
              <a:rPr lang="ru-RU" sz="2400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-</a:t>
            </a:r>
            <a:r>
              <a:rPr lang="ru-RU" sz="2400" dirty="0" smtClean="0">
                <a:solidFill>
                  <a:schemeClr val="dk1"/>
                </a:solidFill>
              </a:rPr>
              <a:t>8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1" name="Shape 691"/>
          <p:cNvSpPr txBox="1"/>
          <p:nvPr/>
        </p:nvSpPr>
        <p:spPr>
          <a:xfrm>
            <a:off x="2648535" y="2497965"/>
            <a:ext cx="8535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е</a:t>
            </a:r>
          </a:p>
        </p:txBody>
      </p:sp>
      <p:sp>
        <p:nvSpPr>
          <p:cNvPr id="692" name="Shape 692"/>
          <p:cNvSpPr txBox="1"/>
          <p:nvPr/>
        </p:nvSpPr>
        <p:spPr>
          <a:xfrm>
            <a:off x="225825" y="3466127"/>
            <a:ext cx="40545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(-13)*</a:t>
            </a:r>
            <a:r>
              <a:rPr lang="ru-RU" sz="2400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= </a:t>
            </a:r>
            <a:r>
              <a:rPr lang="ru-RU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143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3" name="Shape 693"/>
          <p:cNvSpPr txBox="1"/>
          <p:nvPr/>
        </p:nvSpPr>
        <p:spPr>
          <a:xfrm>
            <a:off x="2365895" y="3239769"/>
            <a:ext cx="10671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</a:p>
        </p:txBody>
      </p:sp>
      <p:sp>
        <p:nvSpPr>
          <p:cNvPr id="694" name="Shape 694"/>
          <p:cNvSpPr txBox="1"/>
          <p:nvPr/>
        </p:nvSpPr>
        <p:spPr>
          <a:xfrm>
            <a:off x="332490" y="4243312"/>
            <a:ext cx="45879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err="1" smtClean="0">
                <a:solidFill>
                  <a:schemeClr val="dk1"/>
                </a:solidFill>
              </a:rPr>
              <a:t>х</a:t>
            </a:r>
            <a:r>
              <a:rPr lang="ru-RU" sz="2400" dirty="0" smtClean="0">
                <a:solidFill>
                  <a:schemeClr val="dk1"/>
                </a:solidFill>
              </a:rPr>
              <a:t> :6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=- </a:t>
            </a:r>
            <a:r>
              <a:rPr lang="ru-RU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 </a:t>
            </a:r>
          </a:p>
        </p:txBody>
      </p:sp>
      <p:sp>
        <p:nvSpPr>
          <p:cNvPr id="695" name="Shape 695"/>
          <p:cNvSpPr txBox="1"/>
          <p:nvPr/>
        </p:nvSpPr>
        <p:spPr>
          <a:xfrm>
            <a:off x="2893123" y="4016970"/>
            <a:ext cx="853499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k</a:t>
            </a:r>
          </a:p>
        </p:txBody>
      </p:sp>
      <p:sp>
        <p:nvSpPr>
          <p:cNvPr id="696" name="Shape 696"/>
          <p:cNvSpPr txBox="1"/>
          <p:nvPr/>
        </p:nvSpPr>
        <p:spPr>
          <a:xfrm>
            <a:off x="332515" y="5020523"/>
            <a:ext cx="42669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(-64) :х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=8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7" name="Shape 697"/>
          <p:cNvSpPr txBox="1"/>
          <p:nvPr/>
        </p:nvSpPr>
        <p:spPr>
          <a:xfrm>
            <a:off x="2733107" y="4775037"/>
            <a:ext cx="9603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r</a:t>
            </a:r>
          </a:p>
        </p:txBody>
      </p:sp>
      <p:sp>
        <p:nvSpPr>
          <p:cNvPr id="698" name="Shape 698"/>
          <p:cNvSpPr txBox="1"/>
          <p:nvPr/>
        </p:nvSpPr>
        <p:spPr>
          <a:xfrm>
            <a:off x="332515" y="5849534"/>
            <a:ext cx="30942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48 :</a:t>
            </a:r>
            <a:r>
              <a:rPr lang="ru-RU" sz="2400" dirty="0" err="1" smtClean="0">
                <a:solidFill>
                  <a:schemeClr val="dk1"/>
                </a:solidFill>
              </a:rPr>
              <a:t>х</a:t>
            </a:r>
            <a:r>
              <a:rPr lang="ru-RU" sz="2400" dirty="0" smtClean="0">
                <a:solidFill>
                  <a:schemeClr val="dk1"/>
                </a:solidFill>
              </a:rPr>
              <a:t> 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=6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9" name="Shape 699"/>
          <p:cNvSpPr txBox="1"/>
          <p:nvPr/>
        </p:nvSpPr>
        <p:spPr>
          <a:xfrm>
            <a:off x="2488634" y="5604059"/>
            <a:ext cx="11733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ngimg.com/upload/grass_PNG4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879745"/>
            <a:ext cx="9144000" cy="1978255"/>
          </a:xfrm>
          <a:prstGeom prst="rect">
            <a:avLst/>
          </a:prstGeom>
          <a:noFill/>
        </p:spPr>
      </p:pic>
      <p:sp>
        <p:nvSpPr>
          <p:cNvPr id="705" name="Shape 705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52</a:t>
            </a:fld>
            <a:endParaRPr lang="ru-RU"/>
          </a:p>
        </p:txBody>
      </p:sp>
      <p:sp>
        <p:nvSpPr>
          <p:cNvPr id="706" name="Shape 706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52</a:t>
            </a:fld>
            <a:endParaRPr lang="ru-RU"/>
          </a:p>
        </p:txBody>
      </p:sp>
      <p:pic>
        <p:nvPicPr>
          <p:cNvPr id="707" name="Shape 707"/>
          <p:cNvPicPr preferRelativeResize="0"/>
          <p:nvPr/>
        </p:nvPicPr>
        <p:blipFill>
          <a:blip r:embed="rId4">
            <a:alphaModFix amt="25000"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08" name="Shape 708"/>
          <p:cNvGraphicFramePr/>
          <p:nvPr/>
        </p:nvGraphicFramePr>
        <p:xfrm>
          <a:off x="891917" y="2862524"/>
          <a:ext cx="7360175" cy="1165000"/>
        </p:xfrm>
        <a:graphic>
          <a:graphicData uri="http://schemas.openxmlformats.org/drawingml/2006/table">
            <a:tbl>
              <a:tblPr firstRow="1" bandRow="1">
                <a:noFill/>
                <a:tableStyleId>{61BDFD1D-A901-4A66-8114-2C5A5A66EB42}</a:tableStyleId>
              </a:tblPr>
              <a:tblGrid>
                <a:gridCol w="817800"/>
                <a:gridCol w="817800"/>
                <a:gridCol w="596900"/>
                <a:gridCol w="1038700"/>
                <a:gridCol w="600775"/>
                <a:gridCol w="1046475"/>
                <a:gridCol w="732550"/>
                <a:gridCol w="891375"/>
                <a:gridCol w="817800"/>
              </a:tblGrid>
              <a:tr h="6163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/>
                        <a:t>8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63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-7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11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-8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-72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</a:tr>
              <a:tr h="5166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o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m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о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Shape 71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53</a:t>
            </a:fld>
            <a:endParaRPr lang="ru-RU"/>
          </a:p>
        </p:txBody>
      </p:sp>
      <p:sp>
        <p:nvSpPr>
          <p:cNvPr id="716" name="Shape 716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53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" name="Shape 717"/>
          <p:cNvSpPr txBox="1"/>
          <p:nvPr/>
        </p:nvSpPr>
        <p:spPr>
          <a:xfrm>
            <a:off x="749998" y="146814"/>
            <a:ext cx="7644000" cy="954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800" b="1" dirty="0" smtClean="0">
                <a:solidFill>
                  <a:schemeClr val="dk1"/>
                </a:solidFill>
              </a:rPr>
              <a:t>Найдите</a:t>
            </a:r>
            <a:r>
              <a:rPr lang="ru-RU" sz="2800" b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число </a:t>
            </a:r>
            <a:r>
              <a:rPr lang="ru-RU" sz="2800" b="1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r>
              <a:rPr lang="ru-RU" sz="2800" b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8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вставьте соответствующие буквы в таблицу</a:t>
            </a:r>
          </a:p>
        </p:txBody>
      </p:sp>
      <p:sp>
        <p:nvSpPr>
          <p:cNvPr id="718" name="Shape 718"/>
          <p:cNvSpPr txBox="1"/>
          <p:nvPr/>
        </p:nvSpPr>
        <p:spPr>
          <a:xfrm>
            <a:off x="225823" y="1280181"/>
            <a:ext cx="5133900" cy="7256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Х* (-12)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</a:t>
            </a:r>
            <a:r>
              <a:rPr lang="ru-RU" sz="2400" dirty="0" smtClean="0">
                <a:solidFill>
                  <a:schemeClr val="dk1"/>
                </a:solidFill>
              </a:rPr>
              <a:t>36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9" name="Shape 719"/>
          <p:cNvSpPr txBox="1"/>
          <p:nvPr/>
        </p:nvSpPr>
        <p:spPr>
          <a:xfrm>
            <a:off x="2365900" y="1160529"/>
            <a:ext cx="960299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</a:p>
        </p:txBody>
      </p:sp>
      <p:sp>
        <p:nvSpPr>
          <p:cNvPr id="720" name="Shape 720"/>
          <p:cNvSpPr txBox="1"/>
          <p:nvPr/>
        </p:nvSpPr>
        <p:spPr>
          <a:xfrm>
            <a:off x="225825" y="2015358"/>
            <a:ext cx="43743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 : (-7)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-9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1" name="Shape 721"/>
          <p:cNvSpPr txBox="1"/>
          <p:nvPr/>
        </p:nvSpPr>
        <p:spPr>
          <a:xfrm>
            <a:off x="2978338" y="1682945"/>
            <a:ext cx="10671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</a:p>
        </p:txBody>
      </p:sp>
      <p:sp>
        <p:nvSpPr>
          <p:cNvPr id="722" name="Shape 722"/>
          <p:cNvSpPr txBox="1"/>
          <p:nvPr/>
        </p:nvSpPr>
        <p:spPr>
          <a:xfrm>
            <a:off x="225825" y="2740743"/>
            <a:ext cx="37335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56:х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-</a:t>
            </a:r>
            <a:r>
              <a:rPr lang="ru-RU" sz="2400" dirty="0" smtClean="0">
                <a:solidFill>
                  <a:schemeClr val="dk1"/>
                </a:solidFill>
              </a:rPr>
              <a:t>8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3" name="Shape 723"/>
          <p:cNvSpPr txBox="1"/>
          <p:nvPr/>
        </p:nvSpPr>
        <p:spPr>
          <a:xfrm>
            <a:off x="2648535" y="2497965"/>
            <a:ext cx="8535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е</a:t>
            </a:r>
          </a:p>
        </p:txBody>
      </p:sp>
      <p:sp>
        <p:nvSpPr>
          <p:cNvPr id="724" name="Shape 724"/>
          <p:cNvSpPr txBox="1"/>
          <p:nvPr/>
        </p:nvSpPr>
        <p:spPr>
          <a:xfrm>
            <a:off x="225825" y="3466127"/>
            <a:ext cx="40545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(-13) *Х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</a:t>
            </a:r>
            <a:r>
              <a:rPr lang="ru-RU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143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5" name="Shape 725"/>
          <p:cNvSpPr txBox="1"/>
          <p:nvPr/>
        </p:nvSpPr>
        <p:spPr>
          <a:xfrm>
            <a:off x="2365895" y="3239769"/>
            <a:ext cx="10671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</a:p>
        </p:txBody>
      </p:sp>
      <p:sp>
        <p:nvSpPr>
          <p:cNvPr id="726" name="Shape 726"/>
          <p:cNvSpPr txBox="1"/>
          <p:nvPr/>
        </p:nvSpPr>
        <p:spPr>
          <a:xfrm>
            <a:off x="332490" y="4243312"/>
            <a:ext cx="45879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Х: 6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-12 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7" name="Shape 727"/>
          <p:cNvSpPr txBox="1"/>
          <p:nvPr/>
        </p:nvSpPr>
        <p:spPr>
          <a:xfrm>
            <a:off x="2893123" y="4016970"/>
            <a:ext cx="853499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k</a:t>
            </a:r>
          </a:p>
        </p:txBody>
      </p:sp>
      <p:sp>
        <p:nvSpPr>
          <p:cNvPr id="728" name="Shape 728"/>
          <p:cNvSpPr txBox="1"/>
          <p:nvPr/>
        </p:nvSpPr>
        <p:spPr>
          <a:xfrm>
            <a:off x="332515" y="5020523"/>
            <a:ext cx="42669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(-64) :х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=8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9" name="Shape 729"/>
          <p:cNvSpPr txBox="1"/>
          <p:nvPr/>
        </p:nvSpPr>
        <p:spPr>
          <a:xfrm>
            <a:off x="2733107" y="4775037"/>
            <a:ext cx="9603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r</a:t>
            </a:r>
          </a:p>
        </p:txBody>
      </p:sp>
      <p:sp>
        <p:nvSpPr>
          <p:cNvPr id="730" name="Shape 730"/>
          <p:cNvSpPr txBox="1"/>
          <p:nvPr/>
        </p:nvSpPr>
        <p:spPr>
          <a:xfrm>
            <a:off x="332515" y="5849534"/>
            <a:ext cx="30942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48 : </a:t>
            </a:r>
            <a:r>
              <a:rPr lang="ru-RU" sz="2400" dirty="0" err="1" smtClean="0">
                <a:solidFill>
                  <a:schemeClr val="dk1"/>
                </a:solidFill>
              </a:rPr>
              <a:t>х</a:t>
            </a:r>
            <a:r>
              <a:rPr lang="ru-RU" sz="2400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6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1" name="Shape 731"/>
          <p:cNvSpPr txBox="1"/>
          <p:nvPr/>
        </p:nvSpPr>
        <p:spPr>
          <a:xfrm>
            <a:off x="2488634" y="5604059"/>
            <a:ext cx="11733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</a:p>
        </p:txBody>
      </p:sp>
      <p:pic>
        <p:nvPicPr>
          <p:cNvPr id="30722" name="Picture 2" descr="http://dcrr.baranovichi.edu.by/ru/sm_full.aspx?guid=619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039" y="1052736"/>
            <a:ext cx="3401459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ngimg.com/upload/grass_PNG4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879745"/>
            <a:ext cx="9144000" cy="1978255"/>
          </a:xfrm>
          <a:prstGeom prst="rect">
            <a:avLst/>
          </a:prstGeom>
          <a:noFill/>
        </p:spPr>
      </p:pic>
      <p:sp>
        <p:nvSpPr>
          <p:cNvPr id="737" name="Shape 737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54</a:t>
            </a:fld>
            <a:endParaRPr lang="ru-RU"/>
          </a:p>
        </p:txBody>
      </p:sp>
      <p:sp>
        <p:nvSpPr>
          <p:cNvPr id="738" name="Shape 738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54</a:t>
            </a:fld>
            <a:endParaRPr lang="ru-RU"/>
          </a:p>
        </p:txBody>
      </p:sp>
      <p:pic>
        <p:nvPicPr>
          <p:cNvPr id="739" name="Shape 739"/>
          <p:cNvPicPr preferRelativeResize="0"/>
          <p:nvPr/>
        </p:nvPicPr>
        <p:blipFill>
          <a:blip r:embed="rId4">
            <a:alphaModFix amt="24000"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40" name="Shape 740"/>
          <p:cNvGraphicFramePr/>
          <p:nvPr/>
        </p:nvGraphicFramePr>
        <p:xfrm>
          <a:off x="891917" y="2862524"/>
          <a:ext cx="7360175" cy="1165000"/>
        </p:xfrm>
        <a:graphic>
          <a:graphicData uri="http://schemas.openxmlformats.org/drawingml/2006/table">
            <a:tbl>
              <a:tblPr firstRow="1" bandRow="1">
                <a:noFill/>
                <a:tableStyleId>{61BDFD1D-A901-4A66-8114-2C5A5A66EB42}</a:tableStyleId>
              </a:tblPr>
              <a:tblGrid>
                <a:gridCol w="817800"/>
                <a:gridCol w="817800"/>
                <a:gridCol w="596900"/>
                <a:gridCol w="1038700"/>
                <a:gridCol w="600775"/>
                <a:gridCol w="1046475"/>
                <a:gridCol w="732550"/>
                <a:gridCol w="891375"/>
                <a:gridCol w="817800"/>
              </a:tblGrid>
              <a:tr h="6163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/>
                        <a:t>8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63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-7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11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-8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-72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</a:tr>
              <a:tr h="5166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o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m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e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о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Shape 746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55</a:t>
            </a:fld>
            <a:endParaRPr lang="ru-RU"/>
          </a:p>
        </p:txBody>
      </p:sp>
      <p:sp>
        <p:nvSpPr>
          <p:cNvPr id="748" name="Shape 748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55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9" name="Shape 749"/>
          <p:cNvSpPr txBox="1"/>
          <p:nvPr/>
        </p:nvSpPr>
        <p:spPr>
          <a:xfrm>
            <a:off x="749998" y="146814"/>
            <a:ext cx="7644000" cy="954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800" b="1" dirty="0" smtClean="0">
                <a:solidFill>
                  <a:schemeClr val="dk1"/>
                </a:solidFill>
              </a:rPr>
              <a:t>Найдите </a:t>
            </a:r>
            <a:r>
              <a:rPr lang="ru-RU" sz="2800" b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число </a:t>
            </a:r>
            <a:r>
              <a:rPr lang="ru-RU" sz="2800" b="1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r>
              <a:rPr lang="ru-RU" sz="2800" b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ru-RU" sz="28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вставьте соответствующие буквы в таблицу</a:t>
            </a:r>
          </a:p>
        </p:txBody>
      </p:sp>
      <p:sp>
        <p:nvSpPr>
          <p:cNvPr id="750" name="Shape 750"/>
          <p:cNvSpPr txBox="1"/>
          <p:nvPr/>
        </p:nvSpPr>
        <p:spPr>
          <a:xfrm>
            <a:off x="225823" y="1280181"/>
            <a:ext cx="5133900" cy="7256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 * (-12)= 36 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1" name="Shape 751"/>
          <p:cNvSpPr txBox="1"/>
          <p:nvPr/>
        </p:nvSpPr>
        <p:spPr>
          <a:xfrm>
            <a:off x="2365900" y="1160529"/>
            <a:ext cx="960299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</a:p>
        </p:txBody>
      </p:sp>
      <p:sp>
        <p:nvSpPr>
          <p:cNvPr id="752" name="Shape 752"/>
          <p:cNvSpPr txBox="1"/>
          <p:nvPr/>
        </p:nvSpPr>
        <p:spPr>
          <a:xfrm>
            <a:off x="225825" y="2015358"/>
            <a:ext cx="43743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 : (-7)= -9</a:t>
            </a:r>
            <a:endParaRPr lang="ru-RU" sz="2400" dirty="0">
              <a:solidFill>
                <a:schemeClr val="dk1"/>
              </a:solidFill>
            </a:endParaRPr>
          </a:p>
        </p:txBody>
      </p:sp>
      <p:sp>
        <p:nvSpPr>
          <p:cNvPr id="753" name="Shape 753"/>
          <p:cNvSpPr txBox="1"/>
          <p:nvPr/>
        </p:nvSpPr>
        <p:spPr>
          <a:xfrm>
            <a:off x="2978338" y="1682945"/>
            <a:ext cx="10671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</a:p>
        </p:txBody>
      </p:sp>
      <p:sp>
        <p:nvSpPr>
          <p:cNvPr id="754" name="Shape 754"/>
          <p:cNvSpPr txBox="1"/>
          <p:nvPr/>
        </p:nvSpPr>
        <p:spPr>
          <a:xfrm>
            <a:off x="225825" y="2740743"/>
            <a:ext cx="37335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56:х= -8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5" name="Shape 755"/>
          <p:cNvSpPr txBox="1"/>
          <p:nvPr/>
        </p:nvSpPr>
        <p:spPr>
          <a:xfrm>
            <a:off x="2648535" y="2497965"/>
            <a:ext cx="8535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е</a:t>
            </a:r>
          </a:p>
        </p:txBody>
      </p:sp>
      <p:sp>
        <p:nvSpPr>
          <p:cNvPr id="756" name="Shape 756"/>
          <p:cNvSpPr txBox="1"/>
          <p:nvPr/>
        </p:nvSpPr>
        <p:spPr>
          <a:xfrm>
            <a:off x="225825" y="3466127"/>
            <a:ext cx="40545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(-13) *</a:t>
            </a:r>
            <a:r>
              <a:rPr lang="ru-RU" sz="2400" dirty="0" err="1" smtClean="0">
                <a:solidFill>
                  <a:schemeClr val="dk1"/>
                </a:solidFill>
              </a:rPr>
              <a:t>х=</a:t>
            </a:r>
            <a:r>
              <a:rPr lang="ru-RU" sz="2400" dirty="0" smtClean="0">
                <a:solidFill>
                  <a:schemeClr val="dk1"/>
                </a:solidFill>
              </a:rPr>
              <a:t> </a:t>
            </a:r>
            <a:r>
              <a:rPr lang="ru-RU" sz="2400" dirty="0">
                <a:solidFill>
                  <a:schemeClr val="dk1"/>
                </a:solidFill>
              </a:rPr>
              <a:t>-</a:t>
            </a:r>
            <a:r>
              <a:rPr lang="ru-RU" sz="2400" dirty="0" smtClean="0">
                <a:solidFill>
                  <a:schemeClr val="dk1"/>
                </a:solidFill>
              </a:rPr>
              <a:t>143</a:t>
            </a:r>
            <a:endParaRPr lang="ru-RU" sz="2400" dirty="0">
              <a:solidFill>
                <a:schemeClr val="dk1"/>
              </a:solidFill>
            </a:endParaRPr>
          </a:p>
        </p:txBody>
      </p:sp>
      <p:sp>
        <p:nvSpPr>
          <p:cNvPr id="757" name="Shape 757"/>
          <p:cNvSpPr txBox="1"/>
          <p:nvPr/>
        </p:nvSpPr>
        <p:spPr>
          <a:xfrm>
            <a:off x="2365895" y="3239769"/>
            <a:ext cx="10671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</a:p>
        </p:txBody>
      </p:sp>
      <p:sp>
        <p:nvSpPr>
          <p:cNvPr id="758" name="Shape 758"/>
          <p:cNvSpPr txBox="1"/>
          <p:nvPr/>
        </p:nvSpPr>
        <p:spPr>
          <a:xfrm>
            <a:off x="332490" y="4243312"/>
            <a:ext cx="45879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 :6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-12 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9" name="Shape 759"/>
          <p:cNvSpPr txBox="1"/>
          <p:nvPr/>
        </p:nvSpPr>
        <p:spPr>
          <a:xfrm>
            <a:off x="2893123" y="4016970"/>
            <a:ext cx="853499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k</a:t>
            </a:r>
          </a:p>
        </p:txBody>
      </p:sp>
      <p:sp>
        <p:nvSpPr>
          <p:cNvPr id="760" name="Shape 760"/>
          <p:cNvSpPr txBox="1"/>
          <p:nvPr/>
        </p:nvSpPr>
        <p:spPr>
          <a:xfrm>
            <a:off x="332515" y="5020523"/>
            <a:ext cx="42669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(-64) :х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=8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1" name="Shape 761"/>
          <p:cNvSpPr txBox="1"/>
          <p:nvPr/>
        </p:nvSpPr>
        <p:spPr>
          <a:xfrm>
            <a:off x="2733107" y="4775037"/>
            <a:ext cx="9603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r</a:t>
            </a:r>
          </a:p>
        </p:txBody>
      </p:sp>
      <p:sp>
        <p:nvSpPr>
          <p:cNvPr id="762" name="Shape 762"/>
          <p:cNvSpPr txBox="1"/>
          <p:nvPr/>
        </p:nvSpPr>
        <p:spPr>
          <a:xfrm>
            <a:off x="332515" y="5849534"/>
            <a:ext cx="30942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48 :</a:t>
            </a:r>
            <a:r>
              <a:rPr lang="ru-RU" sz="2400" dirty="0" err="1" smtClean="0">
                <a:solidFill>
                  <a:schemeClr val="dk1"/>
                </a:solidFill>
              </a:rPr>
              <a:t>х</a:t>
            </a:r>
            <a:r>
              <a:rPr lang="ru-RU" sz="2400" dirty="0" smtClean="0">
                <a:solidFill>
                  <a:schemeClr val="dk1"/>
                </a:solidFill>
              </a:rPr>
              <a:t> 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=6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3" name="Shape 763"/>
          <p:cNvSpPr txBox="1"/>
          <p:nvPr/>
        </p:nvSpPr>
        <p:spPr>
          <a:xfrm>
            <a:off x="2488634" y="5604059"/>
            <a:ext cx="11733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</a:p>
        </p:txBody>
      </p:sp>
      <p:pic>
        <p:nvPicPr>
          <p:cNvPr id="26626" name="Picture 2" descr="http://www.mamansalondres.com/wp-content/uploads/2012/07/spor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936" y="1052736"/>
            <a:ext cx="4238625" cy="540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ngimg.com/upload/grass_PNG4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879745"/>
            <a:ext cx="9144000" cy="1978255"/>
          </a:xfrm>
          <a:prstGeom prst="rect">
            <a:avLst/>
          </a:prstGeom>
          <a:noFill/>
        </p:spPr>
      </p:pic>
      <p:sp>
        <p:nvSpPr>
          <p:cNvPr id="769" name="Shape 769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56</a:t>
            </a:fld>
            <a:endParaRPr lang="ru-RU"/>
          </a:p>
        </p:txBody>
      </p:sp>
      <p:sp>
        <p:nvSpPr>
          <p:cNvPr id="770" name="Shape 770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56</a:t>
            </a:fld>
            <a:endParaRPr lang="ru-RU"/>
          </a:p>
        </p:txBody>
      </p:sp>
      <p:pic>
        <p:nvPicPr>
          <p:cNvPr id="771" name="Shape 771"/>
          <p:cNvPicPr preferRelativeResize="0"/>
          <p:nvPr/>
        </p:nvPicPr>
        <p:blipFill>
          <a:blip r:embed="rId4">
            <a:alphaModFix amt="25000"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72" name="Shape 772"/>
          <p:cNvGraphicFramePr/>
          <p:nvPr/>
        </p:nvGraphicFramePr>
        <p:xfrm>
          <a:off x="891917" y="2862524"/>
          <a:ext cx="7360175" cy="1165000"/>
        </p:xfrm>
        <a:graphic>
          <a:graphicData uri="http://schemas.openxmlformats.org/drawingml/2006/table">
            <a:tbl>
              <a:tblPr firstRow="1" bandRow="1">
                <a:noFill/>
                <a:tableStyleId>{61BDFD1D-A901-4A66-8114-2C5A5A66EB42}</a:tableStyleId>
              </a:tblPr>
              <a:tblGrid>
                <a:gridCol w="817800"/>
                <a:gridCol w="817800"/>
                <a:gridCol w="596900"/>
                <a:gridCol w="1038700"/>
                <a:gridCol w="600775"/>
                <a:gridCol w="1046475"/>
                <a:gridCol w="732550"/>
                <a:gridCol w="891375"/>
                <a:gridCol w="817800"/>
              </a:tblGrid>
              <a:tr h="6163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/>
                        <a:t>8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63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-7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11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-8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-72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</a:tr>
              <a:tr h="5166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o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m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e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w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о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Shape 77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57</a:t>
            </a:fld>
            <a:endParaRPr lang="ru-RU"/>
          </a:p>
        </p:txBody>
      </p:sp>
      <p:sp>
        <p:nvSpPr>
          <p:cNvPr id="780" name="Shape 780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57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1" name="Shape 781"/>
          <p:cNvSpPr txBox="1"/>
          <p:nvPr/>
        </p:nvSpPr>
        <p:spPr>
          <a:xfrm>
            <a:off x="749998" y="146814"/>
            <a:ext cx="7644000" cy="954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800" b="1" dirty="0" smtClean="0">
                <a:solidFill>
                  <a:schemeClr val="dk1"/>
                </a:solidFill>
              </a:rPr>
              <a:t>Найдите</a:t>
            </a:r>
            <a:r>
              <a:rPr lang="ru-RU" sz="2800" b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число </a:t>
            </a:r>
            <a:r>
              <a:rPr lang="ru-RU" sz="2800" b="1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r>
              <a:rPr lang="ru-RU" sz="2800" b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8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вставьте соответствующие буквы в таблицу</a:t>
            </a:r>
          </a:p>
        </p:txBody>
      </p:sp>
      <p:sp>
        <p:nvSpPr>
          <p:cNvPr id="782" name="Shape 782"/>
          <p:cNvSpPr txBox="1"/>
          <p:nvPr/>
        </p:nvSpPr>
        <p:spPr>
          <a:xfrm>
            <a:off x="225823" y="1280181"/>
            <a:ext cx="5133900" cy="7256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 * (-12)= 36 </a:t>
            </a:r>
            <a:endParaRPr lang="ru-RU" sz="2400" dirty="0">
              <a:solidFill>
                <a:schemeClr val="dk1"/>
              </a:solidFill>
            </a:endParaRPr>
          </a:p>
        </p:txBody>
      </p:sp>
      <p:sp>
        <p:nvSpPr>
          <p:cNvPr id="783" name="Shape 783"/>
          <p:cNvSpPr txBox="1"/>
          <p:nvPr/>
        </p:nvSpPr>
        <p:spPr>
          <a:xfrm>
            <a:off x="2365900" y="1160529"/>
            <a:ext cx="960299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</a:p>
        </p:txBody>
      </p:sp>
      <p:sp>
        <p:nvSpPr>
          <p:cNvPr id="784" name="Shape 784"/>
          <p:cNvSpPr txBox="1"/>
          <p:nvPr/>
        </p:nvSpPr>
        <p:spPr>
          <a:xfrm>
            <a:off x="225825" y="2015358"/>
            <a:ext cx="43743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 : (-7)= -9</a:t>
            </a:r>
            <a:endParaRPr lang="ru-RU" sz="2400" dirty="0">
              <a:solidFill>
                <a:schemeClr val="dk1"/>
              </a:solidFill>
            </a:endParaRPr>
          </a:p>
        </p:txBody>
      </p:sp>
      <p:sp>
        <p:nvSpPr>
          <p:cNvPr id="785" name="Shape 785"/>
          <p:cNvSpPr txBox="1"/>
          <p:nvPr/>
        </p:nvSpPr>
        <p:spPr>
          <a:xfrm>
            <a:off x="2978338" y="1682945"/>
            <a:ext cx="10671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</a:p>
        </p:txBody>
      </p:sp>
      <p:sp>
        <p:nvSpPr>
          <p:cNvPr id="786" name="Shape 786"/>
          <p:cNvSpPr txBox="1"/>
          <p:nvPr/>
        </p:nvSpPr>
        <p:spPr>
          <a:xfrm>
            <a:off x="225825" y="2740730"/>
            <a:ext cx="37335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56 :</a:t>
            </a:r>
            <a:r>
              <a:rPr lang="ru-RU" sz="2400" dirty="0" err="1" smtClean="0">
                <a:solidFill>
                  <a:schemeClr val="dk1"/>
                </a:solidFill>
              </a:rPr>
              <a:t>х=</a:t>
            </a:r>
            <a:r>
              <a:rPr lang="ru-RU" sz="2400" dirty="0" smtClean="0">
                <a:solidFill>
                  <a:schemeClr val="dk1"/>
                </a:solidFill>
              </a:rPr>
              <a:t> -8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7" name="Shape 787"/>
          <p:cNvSpPr txBox="1"/>
          <p:nvPr/>
        </p:nvSpPr>
        <p:spPr>
          <a:xfrm>
            <a:off x="2648535" y="2497965"/>
            <a:ext cx="8535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е</a:t>
            </a:r>
          </a:p>
        </p:txBody>
      </p:sp>
      <p:sp>
        <p:nvSpPr>
          <p:cNvPr id="788" name="Shape 788"/>
          <p:cNvSpPr txBox="1"/>
          <p:nvPr/>
        </p:nvSpPr>
        <p:spPr>
          <a:xfrm>
            <a:off x="225825" y="3466127"/>
            <a:ext cx="40545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(-13) * </a:t>
            </a:r>
            <a:r>
              <a:rPr lang="ru-RU" sz="2400" dirty="0" err="1" smtClean="0">
                <a:solidFill>
                  <a:schemeClr val="dk1"/>
                </a:solidFill>
              </a:rPr>
              <a:t>х=</a:t>
            </a:r>
            <a:r>
              <a:rPr lang="ru-RU" sz="2400" dirty="0" smtClean="0">
                <a:solidFill>
                  <a:schemeClr val="dk1"/>
                </a:solidFill>
              </a:rPr>
              <a:t> </a:t>
            </a:r>
            <a:r>
              <a:rPr lang="ru-RU" sz="2400" dirty="0">
                <a:solidFill>
                  <a:schemeClr val="dk1"/>
                </a:solidFill>
              </a:rPr>
              <a:t>-</a:t>
            </a:r>
            <a:r>
              <a:rPr lang="ru-RU" sz="2400" dirty="0" smtClean="0">
                <a:solidFill>
                  <a:schemeClr val="dk1"/>
                </a:solidFill>
              </a:rPr>
              <a:t>143</a:t>
            </a:r>
            <a:endParaRPr lang="ru-RU" sz="2400" dirty="0">
              <a:solidFill>
                <a:schemeClr val="dk1"/>
              </a:solidFill>
            </a:endParaRPr>
          </a:p>
        </p:txBody>
      </p:sp>
      <p:sp>
        <p:nvSpPr>
          <p:cNvPr id="789" name="Shape 789"/>
          <p:cNvSpPr txBox="1"/>
          <p:nvPr/>
        </p:nvSpPr>
        <p:spPr>
          <a:xfrm>
            <a:off x="2365895" y="3239769"/>
            <a:ext cx="10671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</a:p>
        </p:txBody>
      </p:sp>
      <p:sp>
        <p:nvSpPr>
          <p:cNvPr id="790" name="Shape 790"/>
          <p:cNvSpPr txBox="1"/>
          <p:nvPr/>
        </p:nvSpPr>
        <p:spPr>
          <a:xfrm>
            <a:off x="332490" y="4243312"/>
            <a:ext cx="45879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 :6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-12 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1" name="Shape 791"/>
          <p:cNvSpPr txBox="1"/>
          <p:nvPr/>
        </p:nvSpPr>
        <p:spPr>
          <a:xfrm>
            <a:off x="2893123" y="4016970"/>
            <a:ext cx="853499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k</a:t>
            </a:r>
          </a:p>
        </p:txBody>
      </p:sp>
      <p:sp>
        <p:nvSpPr>
          <p:cNvPr id="792" name="Shape 792"/>
          <p:cNvSpPr txBox="1"/>
          <p:nvPr/>
        </p:nvSpPr>
        <p:spPr>
          <a:xfrm>
            <a:off x="332515" y="5020523"/>
            <a:ext cx="42669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(-64):</a:t>
            </a:r>
            <a:r>
              <a:rPr lang="ru-RU" sz="2400" dirty="0" err="1" smtClean="0">
                <a:solidFill>
                  <a:schemeClr val="dk1"/>
                </a:solidFill>
              </a:rPr>
              <a:t>х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=8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3" name="Shape 793"/>
          <p:cNvSpPr txBox="1"/>
          <p:nvPr/>
        </p:nvSpPr>
        <p:spPr>
          <a:xfrm>
            <a:off x="2733107" y="4775037"/>
            <a:ext cx="9603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r</a:t>
            </a:r>
          </a:p>
        </p:txBody>
      </p:sp>
      <p:sp>
        <p:nvSpPr>
          <p:cNvPr id="794" name="Shape 794"/>
          <p:cNvSpPr txBox="1"/>
          <p:nvPr/>
        </p:nvSpPr>
        <p:spPr>
          <a:xfrm>
            <a:off x="332515" y="5849534"/>
            <a:ext cx="30942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48 :х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=6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5" name="Shape 795"/>
          <p:cNvSpPr txBox="1"/>
          <p:nvPr/>
        </p:nvSpPr>
        <p:spPr>
          <a:xfrm>
            <a:off x="2488634" y="5604059"/>
            <a:ext cx="11733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</a:p>
        </p:txBody>
      </p:sp>
      <p:pic>
        <p:nvPicPr>
          <p:cNvPr id="22530" name="Picture 2" descr="http://xn---48-rdd4bdgjddod3c.xn--p1ai/files/%D0%97%D0%9E%D0%96/gymnastics-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85034" y="1601416"/>
            <a:ext cx="5058966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ngimg.com/upload/grass_PNG4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879745"/>
            <a:ext cx="9144000" cy="1978255"/>
          </a:xfrm>
          <a:prstGeom prst="rect">
            <a:avLst/>
          </a:prstGeom>
          <a:noFill/>
        </p:spPr>
      </p:pic>
      <p:sp>
        <p:nvSpPr>
          <p:cNvPr id="801" name="Shape 80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58</a:t>
            </a:fld>
            <a:endParaRPr lang="ru-RU"/>
          </a:p>
        </p:txBody>
      </p:sp>
      <p:sp>
        <p:nvSpPr>
          <p:cNvPr id="802" name="Shape 802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58</a:t>
            </a:fld>
            <a:endParaRPr lang="ru-RU"/>
          </a:p>
        </p:txBody>
      </p:sp>
      <p:pic>
        <p:nvPicPr>
          <p:cNvPr id="803" name="Shape 803"/>
          <p:cNvPicPr preferRelativeResize="0"/>
          <p:nvPr/>
        </p:nvPicPr>
        <p:blipFill>
          <a:blip r:embed="rId4">
            <a:alphaModFix amt="25000"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04" name="Shape 804"/>
          <p:cNvGraphicFramePr/>
          <p:nvPr/>
        </p:nvGraphicFramePr>
        <p:xfrm>
          <a:off x="891917" y="2862524"/>
          <a:ext cx="7360175" cy="1165000"/>
        </p:xfrm>
        <a:graphic>
          <a:graphicData uri="http://schemas.openxmlformats.org/drawingml/2006/table">
            <a:tbl>
              <a:tblPr firstRow="1" bandRow="1">
                <a:noFill/>
                <a:tableStyleId>{61BDFD1D-A901-4A66-8114-2C5A5A66EB42}</a:tableStyleId>
              </a:tblPr>
              <a:tblGrid>
                <a:gridCol w="817800"/>
                <a:gridCol w="817800"/>
                <a:gridCol w="596900"/>
                <a:gridCol w="1038700"/>
                <a:gridCol w="600775"/>
                <a:gridCol w="1046475"/>
                <a:gridCol w="732550"/>
                <a:gridCol w="891375"/>
                <a:gridCol w="817800"/>
              </a:tblGrid>
              <a:tr h="6163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/>
                        <a:t>8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63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-7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11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-8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-72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</a:tr>
              <a:tr h="5166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o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m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e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w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о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k</a:t>
                      </a: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Shape 81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59</a:t>
            </a:fld>
            <a:endParaRPr lang="ru-RU"/>
          </a:p>
        </p:txBody>
      </p:sp>
      <p:sp>
        <p:nvSpPr>
          <p:cNvPr id="812" name="Shape 812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59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3" name="Shape 813"/>
          <p:cNvSpPr txBox="1"/>
          <p:nvPr/>
        </p:nvSpPr>
        <p:spPr>
          <a:xfrm>
            <a:off x="749998" y="146814"/>
            <a:ext cx="7644000" cy="954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800" b="1" dirty="0" smtClean="0">
                <a:solidFill>
                  <a:schemeClr val="dk1"/>
                </a:solidFill>
              </a:rPr>
              <a:t>Найдите</a:t>
            </a:r>
            <a:r>
              <a:rPr lang="ru-RU" sz="2800" b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число </a:t>
            </a:r>
            <a:r>
              <a:rPr lang="ru-RU" sz="2800" b="1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r>
              <a:rPr lang="ru-RU" sz="2800" b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8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вставьте соответствующие буквы в таблицу</a:t>
            </a:r>
          </a:p>
        </p:txBody>
      </p:sp>
      <p:sp>
        <p:nvSpPr>
          <p:cNvPr id="814" name="Shape 814"/>
          <p:cNvSpPr txBox="1"/>
          <p:nvPr/>
        </p:nvSpPr>
        <p:spPr>
          <a:xfrm>
            <a:off x="225823" y="1280181"/>
            <a:ext cx="5133900" cy="7256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 * (-12)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</a:t>
            </a:r>
            <a:r>
              <a:rPr lang="ru-RU" sz="2400" dirty="0" smtClean="0">
                <a:solidFill>
                  <a:schemeClr val="dk1"/>
                </a:solidFill>
              </a:rPr>
              <a:t>36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5" name="Shape 815"/>
          <p:cNvSpPr txBox="1"/>
          <p:nvPr/>
        </p:nvSpPr>
        <p:spPr>
          <a:xfrm>
            <a:off x="2365900" y="1160529"/>
            <a:ext cx="960299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</a:p>
        </p:txBody>
      </p:sp>
      <p:sp>
        <p:nvSpPr>
          <p:cNvPr id="816" name="Shape 816"/>
          <p:cNvSpPr txBox="1"/>
          <p:nvPr/>
        </p:nvSpPr>
        <p:spPr>
          <a:xfrm>
            <a:off x="225825" y="2015358"/>
            <a:ext cx="43743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 : (-7)= -9</a:t>
            </a:r>
            <a:endParaRPr lang="ru-RU" sz="2400" dirty="0">
              <a:solidFill>
                <a:schemeClr val="dk1"/>
              </a:solidFill>
            </a:endParaRPr>
          </a:p>
        </p:txBody>
      </p:sp>
      <p:sp>
        <p:nvSpPr>
          <p:cNvPr id="817" name="Shape 817"/>
          <p:cNvSpPr txBox="1"/>
          <p:nvPr/>
        </p:nvSpPr>
        <p:spPr>
          <a:xfrm>
            <a:off x="2978338" y="1682945"/>
            <a:ext cx="10671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</a:p>
        </p:txBody>
      </p:sp>
      <p:sp>
        <p:nvSpPr>
          <p:cNvPr id="818" name="Shape 818"/>
          <p:cNvSpPr txBox="1"/>
          <p:nvPr/>
        </p:nvSpPr>
        <p:spPr>
          <a:xfrm>
            <a:off x="225825" y="2740743"/>
            <a:ext cx="37335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56 :</a:t>
            </a:r>
            <a:r>
              <a:rPr lang="ru-RU" sz="2400" dirty="0" err="1" smtClean="0">
                <a:solidFill>
                  <a:schemeClr val="dk1"/>
                </a:solidFill>
              </a:rPr>
              <a:t>х=</a:t>
            </a:r>
            <a:r>
              <a:rPr lang="ru-RU" sz="2400" dirty="0" smtClean="0">
                <a:solidFill>
                  <a:schemeClr val="dk1"/>
                </a:solidFill>
              </a:rPr>
              <a:t> -8</a:t>
            </a:r>
            <a:endParaRPr lang="ru-RU" sz="2400" dirty="0">
              <a:solidFill>
                <a:schemeClr val="dk1"/>
              </a:solidFill>
            </a:endParaRPr>
          </a:p>
        </p:txBody>
      </p:sp>
      <p:sp>
        <p:nvSpPr>
          <p:cNvPr id="819" name="Shape 819"/>
          <p:cNvSpPr txBox="1"/>
          <p:nvPr/>
        </p:nvSpPr>
        <p:spPr>
          <a:xfrm>
            <a:off x="2648535" y="2497965"/>
            <a:ext cx="8535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е</a:t>
            </a:r>
          </a:p>
        </p:txBody>
      </p:sp>
      <p:sp>
        <p:nvSpPr>
          <p:cNvPr id="820" name="Shape 820"/>
          <p:cNvSpPr txBox="1"/>
          <p:nvPr/>
        </p:nvSpPr>
        <p:spPr>
          <a:xfrm>
            <a:off x="225825" y="3466127"/>
            <a:ext cx="40545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(-13) *</a:t>
            </a:r>
            <a:r>
              <a:rPr lang="ru-RU" sz="2400" dirty="0" err="1" smtClean="0">
                <a:solidFill>
                  <a:schemeClr val="dk1"/>
                </a:solidFill>
              </a:rPr>
              <a:t>х=</a:t>
            </a:r>
            <a:r>
              <a:rPr lang="ru-RU" sz="2400" dirty="0" smtClean="0">
                <a:solidFill>
                  <a:schemeClr val="dk1"/>
                </a:solidFill>
              </a:rPr>
              <a:t> </a:t>
            </a:r>
            <a:r>
              <a:rPr lang="ru-RU" sz="2400" dirty="0">
                <a:solidFill>
                  <a:schemeClr val="dk1"/>
                </a:solidFill>
              </a:rPr>
              <a:t>-</a:t>
            </a:r>
            <a:r>
              <a:rPr lang="ru-RU" sz="2400" dirty="0" smtClean="0">
                <a:solidFill>
                  <a:schemeClr val="dk1"/>
                </a:solidFill>
              </a:rPr>
              <a:t>143</a:t>
            </a:r>
            <a:endParaRPr lang="ru-RU" sz="2400" dirty="0">
              <a:solidFill>
                <a:schemeClr val="dk1"/>
              </a:solidFill>
            </a:endParaRPr>
          </a:p>
        </p:txBody>
      </p:sp>
      <p:sp>
        <p:nvSpPr>
          <p:cNvPr id="821" name="Shape 821"/>
          <p:cNvSpPr txBox="1"/>
          <p:nvPr/>
        </p:nvSpPr>
        <p:spPr>
          <a:xfrm>
            <a:off x="2365895" y="3239769"/>
            <a:ext cx="10671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</a:p>
        </p:txBody>
      </p:sp>
      <p:sp>
        <p:nvSpPr>
          <p:cNvPr id="822" name="Shape 822"/>
          <p:cNvSpPr txBox="1"/>
          <p:nvPr/>
        </p:nvSpPr>
        <p:spPr>
          <a:xfrm>
            <a:off x="332490" y="4243312"/>
            <a:ext cx="45879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 :6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-12 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3" name="Shape 823"/>
          <p:cNvSpPr txBox="1"/>
          <p:nvPr/>
        </p:nvSpPr>
        <p:spPr>
          <a:xfrm>
            <a:off x="2893123" y="4016970"/>
            <a:ext cx="853499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k</a:t>
            </a:r>
          </a:p>
        </p:txBody>
      </p:sp>
      <p:sp>
        <p:nvSpPr>
          <p:cNvPr id="824" name="Shape 824"/>
          <p:cNvSpPr txBox="1"/>
          <p:nvPr/>
        </p:nvSpPr>
        <p:spPr>
          <a:xfrm>
            <a:off x="332515" y="5020523"/>
            <a:ext cx="42669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(-64) :</a:t>
            </a:r>
            <a:r>
              <a:rPr lang="ru-RU" sz="2400" dirty="0" err="1" smtClean="0">
                <a:solidFill>
                  <a:schemeClr val="dk1"/>
                </a:solidFill>
              </a:rPr>
              <a:t>х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=8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5" name="Shape 825"/>
          <p:cNvSpPr txBox="1"/>
          <p:nvPr/>
        </p:nvSpPr>
        <p:spPr>
          <a:xfrm>
            <a:off x="2733107" y="4775037"/>
            <a:ext cx="9603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r</a:t>
            </a:r>
          </a:p>
        </p:txBody>
      </p:sp>
      <p:sp>
        <p:nvSpPr>
          <p:cNvPr id="826" name="Shape 826"/>
          <p:cNvSpPr txBox="1"/>
          <p:nvPr/>
        </p:nvSpPr>
        <p:spPr>
          <a:xfrm>
            <a:off x="225815" y="5797759"/>
            <a:ext cx="30942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48 :х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</a:t>
            </a:r>
            <a:r>
              <a:rPr lang="ru-RU" sz="2400" dirty="0" smtClean="0">
                <a:solidFill>
                  <a:schemeClr val="dk1"/>
                </a:solidFill>
              </a:rPr>
              <a:t>6</a:t>
            </a:r>
            <a:endParaRPr lang="ru-RU" sz="2400" dirty="0">
              <a:solidFill>
                <a:schemeClr val="dk1"/>
              </a:solidFill>
            </a:endParaRPr>
          </a:p>
        </p:txBody>
      </p:sp>
      <p:sp>
        <p:nvSpPr>
          <p:cNvPr id="827" name="Shape 827"/>
          <p:cNvSpPr txBox="1"/>
          <p:nvPr/>
        </p:nvSpPr>
        <p:spPr>
          <a:xfrm>
            <a:off x="2488634" y="5604059"/>
            <a:ext cx="11733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</a:p>
        </p:txBody>
      </p:sp>
      <p:pic>
        <p:nvPicPr>
          <p:cNvPr id="18434" name="Picture 2" descr="http://pngall.webdis.xyz/wp-content/uploads/2016/05/Skiing-Transparen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500" y="476672"/>
            <a:ext cx="4381500" cy="3333750"/>
          </a:xfrm>
          <a:prstGeom prst="rect">
            <a:avLst/>
          </a:prstGeom>
          <a:noFill/>
        </p:spPr>
      </p:pic>
      <p:pic>
        <p:nvPicPr>
          <p:cNvPr id="18436" name="Picture 4" descr="http://itms.in.ua/imgs/makets/201505/4fab4db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5896" y="2780928"/>
            <a:ext cx="3312368" cy="32738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0" name="Shape 140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1" name="Shape 141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6</a:t>
            </a:fld>
            <a:endParaRPr lang="ru-RU"/>
          </a:p>
        </p:txBody>
      </p:sp>
      <p:pic>
        <p:nvPicPr>
          <p:cNvPr id="142" name="Shape 142" descr="2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6219" y="0"/>
            <a:ext cx="8380579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ngimg.com/upload/grass_PNG4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879745"/>
            <a:ext cx="9144000" cy="1978255"/>
          </a:xfrm>
          <a:prstGeom prst="rect">
            <a:avLst/>
          </a:prstGeom>
          <a:noFill/>
        </p:spPr>
      </p:pic>
      <p:sp>
        <p:nvSpPr>
          <p:cNvPr id="833" name="Shape 833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60</a:t>
            </a:fld>
            <a:endParaRPr lang="ru-RU"/>
          </a:p>
        </p:txBody>
      </p:sp>
      <p:sp>
        <p:nvSpPr>
          <p:cNvPr id="834" name="Shape 834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60</a:t>
            </a:fld>
            <a:endParaRPr lang="ru-RU"/>
          </a:p>
        </p:txBody>
      </p:sp>
      <p:pic>
        <p:nvPicPr>
          <p:cNvPr id="835" name="Shape 835"/>
          <p:cNvPicPr preferRelativeResize="0"/>
          <p:nvPr/>
        </p:nvPicPr>
        <p:blipFill>
          <a:blip r:embed="rId4">
            <a:alphaModFix amt="25000"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36" name="Shape 836"/>
          <p:cNvGraphicFramePr/>
          <p:nvPr/>
        </p:nvGraphicFramePr>
        <p:xfrm>
          <a:off x="891917" y="2862524"/>
          <a:ext cx="7360175" cy="1165000"/>
        </p:xfrm>
        <a:graphic>
          <a:graphicData uri="http://schemas.openxmlformats.org/drawingml/2006/table">
            <a:tbl>
              <a:tblPr firstRow="1" bandRow="1">
                <a:noFill/>
                <a:tableStyleId>{61BDFD1D-A901-4A66-8114-2C5A5A66EB42}</a:tableStyleId>
              </a:tblPr>
              <a:tblGrid>
                <a:gridCol w="817800"/>
                <a:gridCol w="817800"/>
                <a:gridCol w="596900"/>
                <a:gridCol w="1038700"/>
                <a:gridCol w="600775"/>
                <a:gridCol w="1046475"/>
                <a:gridCol w="732550"/>
                <a:gridCol w="891375"/>
                <a:gridCol w="817800"/>
              </a:tblGrid>
              <a:tr h="6163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/>
                        <a:t>8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63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-7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11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-8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-72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</a:tr>
              <a:tr h="5166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o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m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e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w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о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r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k</a:t>
                      </a: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Shape 842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61</a:t>
            </a:fld>
            <a:endParaRPr lang="ru-RU"/>
          </a:p>
        </p:txBody>
      </p:sp>
      <p:sp>
        <p:nvSpPr>
          <p:cNvPr id="844" name="Shape 844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61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5" name="Shape 845"/>
          <p:cNvSpPr txBox="1"/>
          <p:nvPr/>
        </p:nvSpPr>
        <p:spPr>
          <a:xfrm>
            <a:off x="749998" y="146814"/>
            <a:ext cx="7644000" cy="954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800" b="1" dirty="0" smtClean="0">
                <a:solidFill>
                  <a:schemeClr val="dk1"/>
                </a:solidFill>
              </a:rPr>
              <a:t>Найдите</a:t>
            </a:r>
            <a:r>
              <a:rPr lang="ru-RU" sz="2800" b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число </a:t>
            </a:r>
            <a:r>
              <a:rPr lang="ru-RU" sz="2800" b="1" dirty="0" err="1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х</a:t>
            </a:r>
            <a:r>
              <a:rPr lang="ru-RU" sz="2800" b="1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8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и вставьте соответствующие буквы в таблицу</a:t>
            </a:r>
          </a:p>
        </p:txBody>
      </p:sp>
      <p:sp>
        <p:nvSpPr>
          <p:cNvPr id="846" name="Shape 846"/>
          <p:cNvSpPr txBox="1"/>
          <p:nvPr/>
        </p:nvSpPr>
        <p:spPr>
          <a:xfrm>
            <a:off x="225823" y="1280181"/>
            <a:ext cx="5133900" cy="7256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 *(-12)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 </a:t>
            </a:r>
            <a:r>
              <a:rPr lang="ru-RU" sz="2400" dirty="0" smtClean="0">
                <a:solidFill>
                  <a:schemeClr val="dk1"/>
                </a:solidFill>
              </a:rPr>
              <a:t>36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7" name="Shape 847"/>
          <p:cNvSpPr txBox="1"/>
          <p:nvPr/>
        </p:nvSpPr>
        <p:spPr>
          <a:xfrm>
            <a:off x="2365900" y="1160529"/>
            <a:ext cx="960299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</a:p>
        </p:txBody>
      </p:sp>
      <p:sp>
        <p:nvSpPr>
          <p:cNvPr id="848" name="Shape 848"/>
          <p:cNvSpPr txBox="1"/>
          <p:nvPr/>
        </p:nvSpPr>
        <p:spPr>
          <a:xfrm>
            <a:off x="225825" y="2015358"/>
            <a:ext cx="43743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Х: </a:t>
            </a:r>
            <a:r>
              <a:rPr lang="ru-RU" sz="2400" dirty="0" smtClean="0">
                <a:solidFill>
                  <a:schemeClr val="dk1"/>
                </a:solidFill>
                <a:sym typeface="Wingdings" pitchFamily="2" charset="2"/>
              </a:rPr>
              <a:t>(-7)</a:t>
            </a:r>
            <a:r>
              <a:rPr lang="ru-RU" sz="2400" dirty="0" smtClean="0">
                <a:solidFill>
                  <a:schemeClr val="dk1"/>
                </a:solidFill>
              </a:rPr>
              <a:t>= -9</a:t>
            </a:r>
            <a:endParaRPr lang="ru-RU" sz="2400" dirty="0">
              <a:solidFill>
                <a:schemeClr val="dk1"/>
              </a:solidFill>
            </a:endParaRPr>
          </a:p>
        </p:txBody>
      </p:sp>
      <p:sp>
        <p:nvSpPr>
          <p:cNvPr id="849" name="Shape 849"/>
          <p:cNvSpPr txBox="1"/>
          <p:nvPr/>
        </p:nvSpPr>
        <p:spPr>
          <a:xfrm>
            <a:off x="2978338" y="1682945"/>
            <a:ext cx="10671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m</a:t>
            </a:r>
          </a:p>
        </p:txBody>
      </p:sp>
      <p:sp>
        <p:nvSpPr>
          <p:cNvPr id="850" name="Shape 850"/>
          <p:cNvSpPr txBox="1"/>
          <p:nvPr/>
        </p:nvSpPr>
        <p:spPr>
          <a:xfrm>
            <a:off x="225825" y="2740743"/>
            <a:ext cx="37335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56 : </a:t>
            </a:r>
            <a:r>
              <a:rPr lang="ru-RU" sz="2400" dirty="0" err="1" smtClean="0">
                <a:solidFill>
                  <a:schemeClr val="dk1"/>
                </a:solidFill>
              </a:rPr>
              <a:t>х=</a:t>
            </a:r>
            <a:r>
              <a:rPr lang="ru-RU" sz="2400" dirty="0" smtClean="0">
                <a:solidFill>
                  <a:schemeClr val="dk1"/>
                </a:solidFill>
              </a:rPr>
              <a:t> -8</a:t>
            </a:r>
            <a:endParaRPr lang="ru-RU" sz="2400" dirty="0">
              <a:solidFill>
                <a:schemeClr val="dk1"/>
              </a:solidFill>
            </a:endParaRPr>
          </a:p>
        </p:txBody>
      </p:sp>
      <p:sp>
        <p:nvSpPr>
          <p:cNvPr id="851" name="Shape 851"/>
          <p:cNvSpPr txBox="1"/>
          <p:nvPr/>
        </p:nvSpPr>
        <p:spPr>
          <a:xfrm>
            <a:off x="2648535" y="2497965"/>
            <a:ext cx="8535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е</a:t>
            </a:r>
          </a:p>
        </p:txBody>
      </p:sp>
      <p:sp>
        <p:nvSpPr>
          <p:cNvPr id="852" name="Shape 852"/>
          <p:cNvSpPr txBox="1"/>
          <p:nvPr/>
        </p:nvSpPr>
        <p:spPr>
          <a:xfrm>
            <a:off x="225825" y="3466127"/>
            <a:ext cx="40545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(-13) *</a:t>
            </a:r>
            <a:r>
              <a:rPr lang="ru-RU" sz="2400" dirty="0" err="1" smtClean="0">
                <a:solidFill>
                  <a:schemeClr val="dk1"/>
                </a:solidFill>
              </a:rPr>
              <a:t>х</a:t>
            </a:r>
            <a:r>
              <a:rPr lang="ru-RU" sz="2400" dirty="0" smtClean="0">
                <a:solidFill>
                  <a:schemeClr val="dk1"/>
                </a:solidFill>
              </a:rPr>
              <a:t> = </a:t>
            </a:r>
            <a:r>
              <a:rPr lang="ru-RU" sz="2400" dirty="0">
                <a:solidFill>
                  <a:schemeClr val="dk1"/>
                </a:solidFill>
              </a:rPr>
              <a:t>-</a:t>
            </a:r>
            <a:r>
              <a:rPr lang="ru-RU" sz="2400" dirty="0" smtClean="0">
                <a:solidFill>
                  <a:schemeClr val="dk1"/>
                </a:solidFill>
              </a:rPr>
              <a:t>143</a:t>
            </a:r>
            <a:endParaRPr lang="ru-RU" sz="2400" dirty="0">
              <a:solidFill>
                <a:schemeClr val="dk1"/>
              </a:solidFill>
            </a:endParaRPr>
          </a:p>
        </p:txBody>
      </p:sp>
      <p:sp>
        <p:nvSpPr>
          <p:cNvPr id="853" name="Shape 853"/>
          <p:cNvSpPr txBox="1"/>
          <p:nvPr/>
        </p:nvSpPr>
        <p:spPr>
          <a:xfrm>
            <a:off x="2365895" y="3239769"/>
            <a:ext cx="10671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w</a:t>
            </a:r>
          </a:p>
        </p:txBody>
      </p:sp>
      <p:sp>
        <p:nvSpPr>
          <p:cNvPr id="854" name="Shape 854"/>
          <p:cNvSpPr txBox="1"/>
          <p:nvPr/>
        </p:nvSpPr>
        <p:spPr>
          <a:xfrm>
            <a:off x="323528" y="4293096"/>
            <a:ext cx="45879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Х :6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 -12 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5" name="Shape 855"/>
          <p:cNvSpPr txBox="1"/>
          <p:nvPr/>
        </p:nvSpPr>
        <p:spPr>
          <a:xfrm>
            <a:off x="2893123" y="4016970"/>
            <a:ext cx="853499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k</a:t>
            </a:r>
          </a:p>
        </p:txBody>
      </p:sp>
      <p:sp>
        <p:nvSpPr>
          <p:cNvPr id="856" name="Shape 856"/>
          <p:cNvSpPr txBox="1"/>
          <p:nvPr/>
        </p:nvSpPr>
        <p:spPr>
          <a:xfrm>
            <a:off x="332515" y="5020523"/>
            <a:ext cx="42669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(-64) :</a:t>
            </a:r>
            <a:r>
              <a:rPr lang="ru-RU" sz="2400" dirty="0" err="1" smtClean="0">
                <a:solidFill>
                  <a:schemeClr val="dk1"/>
                </a:solidFill>
              </a:rPr>
              <a:t>х</a:t>
            </a:r>
            <a:r>
              <a:rPr lang="ru-RU" sz="2400" dirty="0" smtClean="0">
                <a:solidFill>
                  <a:schemeClr val="dk1"/>
                </a:solidFill>
              </a:rPr>
              <a:t> 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=8</a:t>
            </a:r>
            <a:endParaRPr lang="ru-RU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7" name="Shape 857"/>
          <p:cNvSpPr txBox="1"/>
          <p:nvPr/>
        </p:nvSpPr>
        <p:spPr>
          <a:xfrm>
            <a:off x="2733107" y="4775037"/>
            <a:ext cx="9603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r</a:t>
            </a:r>
          </a:p>
        </p:txBody>
      </p:sp>
      <p:sp>
        <p:nvSpPr>
          <p:cNvPr id="858" name="Shape 858"/>
          <p:cNvSpPr txBox="1"/>
          <p:nvPr/>
        </p:nvSpPr>
        <p:spPr>
          <a:xfrm>
            <a:off x="332515" y="5849534"/>
            <a:ext cx="3094200" cy="535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ru-RU" sz="2400" dirty="0" smtClean="0">
                <a:solidFill>
                  <a:schemeClr val="dk1"/>
                </a:solidFill>
              </a:rPr>
              <a:t>48 :</a:t>
            </a:r>
            <a:r>
              <a:rPr lang="ru-RU" sz="2400" dirty="0" err="1" smtClean="0">
                <a:solidFill>
                  <a:schemeClr val="dk1"/>
                </a:solidFill>
              </a:rPr>
              <a:t>х</a:t>
            </a:r>
            <a:r>
              <a:rPr lang="ru-RU" sz="2400" dirty="0" smtClean="0">
                <a:solidFill>
                  <a:schemeClr val="dk1"/>
                </a:solidFill>
              </a:rPr>
              <a:t> </a:t>
            </a:r>
            <a:r>
              <a:rPr lang="ru-RU" sz="24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=</a:t>
            </a:r>
            <a:r>
              <a:rPr lang="ru-RU" sz="2400" dirty="0" smtClean="0">
                <a:solidFill>
                  <a:schemeClr val="dk1"/>
                </a:solidFill>
              </a:rPr>
              <a:t>6</a:t>
            </a:r>
            <a:endParaRPr lang="ru-RU" sz="2400" dirty="0">
              <a:solidFill>
                <a:schemeClr val="dk1"/>
              </a:solidFill>
            </a:endParaRPr>
          </a:p>
        </p:txBody>
      </p:sp>
      <p:sp>
        <p:nvSpPr>
          <p:cNvPr id="859" name="Shape 859"/>
          <p:cNvSpPr txBox="1"/>
          <p:nvPr/>
        </p:nvSpPr>
        <p:spPr>
          <a:xfrm>
            <a:off x="2488634" y="5604059"/>
            <a:ext cx="1173300" cy="1026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h</a:t>
            </a:r>
          </a:p>
        </p:txBody>
      </p:sp>
      <p:pic>
        <p:nvPicPr>
          <p:cNvPr id="14340" name="Picture 4" descr="http://www.uralstudent.ru/i/uploads/News/logo/f2205978.jpg?ts=14232212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920" y="2132856"/>
            <a:ext cx="5040560" cy="41433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ngimg.com/upload/grass_PNG4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879745"/>
            <a:ext cx="9144000" cy="1978255"/>
          </a:xfrm>
          <a:prstGeom prst="rect">
            <a:avLst/>
          </a:prstGeom>
          <a:noFill/>
        </p:spPr>
      </p:pic>
      <p:sp>
        <p:nvSpPr>
          <p:cNvPr id="865" name="Shape 865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62</a:t>
            </a:fld>
            <a:endParaRPr lang="ru-RU"/>
          </a:p>
        </p:txBody>
      </p:sp>
      <p:sp>
        <p:nvSpPr>
          <p:cNvPr id="866" name="Shape 866"/>
          <p:cNvSpPr txBox="1">
            <a:spLocks noGrp="1"/>
          </p:cNvSpPr>
          <p:nvPr>
            <p:ph type="sldNum" idx="4294967295"/>
          </p:nvPr>
        </p:nvSpPr>
        <p:spPr>
          <a:xfrm>
            <a:off x="7010400" y="6356350"/>
            <a:ext cx="2133600" cy="365125"/>
          </a:xfrm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None/>
              </a:pPr>
              <a:t>62</a:t>
            </a:fld>
            <a:endParaRPr lang="ru-RU"/>
          </a:p>
        </p:txBody>
      </p:sp>
      <p:pic>
        <p:nvPicPr>
          <p:cNvPr id="867" name="Shape 867"/>
          <p:cNvPicPr preferRelativeResize="0"/>
          <p:nvPr/>
        </p:nvPicPr>
        <p:blipFill>
          <a:blip r:embed="rId4">
            <a:alphaModFix amt="25000"/>
          </a:blip>
          <a:stretch>
            <a:fillRect/>
          </a:stretch>
        </p:blipFill>
        <p:spPr>
          <a:xfrm>
            <a:off x="1143012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68" name="Shape 868"/>
          <p:cNvGraphicFramePr/>
          <p:nvPr/>
        </p:nvGraphicFramePr>
        <p:xfrm>
          <a:off x="760592" y="2816374"/>
          <a:ext cx="7622800" cy="1225250"/>
        </p:xfrm>
        <a:graphic>
          <a:graphicData uri="http://schemas.openxmlformats.org/drawingml/2006/table">
            <a:tbl>
              <a:tblPr firstRow="1" bandRow="1">
                <a:noFill/>
                <a:tableStyleId>{61BDFD1D-A901-4A66-8114-2C5A5A66EB42}</a:tableStyleId>
              </a:tblPr>
              <a:tblGrid>
                <a:gridCol w="846975"/>
                <a:gridCol w="846975"/>
                <a:gridCol w="618225"/>
                <a:gridCol w="1075750"/>
                <a:gridCol w="622200"/>
                <a:gridCol w="1083825"/>
                <a:gridCol w="758700"/>
                <a:gridCol w="923175"/>
                <a:gridCol w="846975"/>
              </a:tblGrid>
              <a:tr h="5759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/>
                        <a:t>8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63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-7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11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-3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-8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1800" b="1" dirty="0" smtClean="0"/>
                        <a:t>-72</a:t>
                      </a:r>
                      <a:endParaRPr lang="ru-RU" sz="1800" b="1" dirty="0"/>
                    </a:p>
                  </a:txBody>
                  <a:tcPr marL="91450" marR="91450" marT="45725" marB="45725"/>
                </a:tc>
              </a:tr>
              <a:tr h="6493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h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o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m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e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endParaRPr sz="1800" b="1">
                        <a:solidFill>
                          <a:srgbClr val="31859B"/>
                        </a:solidFill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w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o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r</a:t>
                      </a: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buSzPct val="25000"/>
                        <a:buNone/>
                      </a:pPr>
                      <a:r>
                        <a:rPr lang="ru-RU" sz="3000" b="1">
                          <a:solidFill>
                            <a:srgbClr val="31859B"/>
                          </a:solidFill>
                        </a:rPr>
                        <a:t>k</a:t>
                      </a:r>
                    </a:p>
                  </a:txBody>
                  <a:tcPr marL="91450" marR="91450"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7" name="Shape 8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88" name="Shape 88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63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" name="Shape 889"/>
          <p:cNvSpPr txBox="1"/>
          <p:nvPr/>
        </p:nvSpPr>
        <p:spPr>
          <a:xfrm>
            <a:off x="415925" y="408747"/>
            <a:ext cx="4714800" cy="1820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Д\З:  </a:t>
            </a:r>
            <a:b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Найдите значение выражения : -7∙(-2)</a:t>
            </a:r>
            <a:r>
              <a:rPr lang="ru-RU" sz="3000" baseline="30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ru-RU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R="0" lvl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0" name="Shape 890"/>
          <p:cNvSpPr txBox="1"/>
          <p:nvPr/>
        </p:nvSpPr>
        <p:spPr>
          <a:xfrm>
            <a:off x="2711975" y="1685175"/>
            <a:ext cx="5736300" cy="123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-RU" sz="6000" u="sng">
                <a:solidFill>
                  <a:srgbClr val="351C75"/>
                </a:solidFill>
                <a:latin typeface="Verdana"/>
                <a:ea typeface="Verdana"/>
                <a:cs typeface="Verdana"/>
                <a:sym typeface="Verdana"/>
              </a:rPr>
              <a:t>Задача дня:</a:t>
            </a:r>
          </a:p>
        </p:txBody>
      </p:sp>
      <p:sp>
        <p:nvSpPr>
          <p:cNvPr id="891" name="Shape 891"/>
          <p:cNvSpPr txBox="1"/>
          <p:nvPr/>
        </p:nvSpPr>
        <p:spPr>
          <a:xfrm>
            <a:off x="1817475" y="2792800"/>
            <a:ext cx="6786900" cy="2489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-RU" sz="4000">
                <a:solidFill>
                  <a:srgbClr val="4C1130"/>
                </a:solidFill>
                <a:latin typeface="Impact"/>
                <a:ea typeface="Impact"/>
                <a:cs typeface="Impact"/>
                <a:sym typeface="Impact"/>
              </a:rPr>
              <a:t>Имеются два сосуда вместимостью 8л и 5л. Как с помощью этих сосудов налить из водопроводного крана 6л воды?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Shape 873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64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74" name="Shape 874"/>
          <p:cNvPicPr preferRelativeResize="0"/>
          <p:nvPr/>
        </p:nvPicPr>
        <p:blipFill>
          <a:blip r:embed="rId3">
            <a:alphaModFix amt="6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5" name="Shape 875" descr="Без имени-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815339"/>
            <a:ext cx="9144000" cy="5227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Shape 88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65</a:t>
            </a:fld>
            <a:endParaRPr lang="ru-RU"/>
          </a:p>
        </p:txBody>
      </p:sp>
      <p:pic>
        <p:nvPicPr>
          <p:cNvPr id="881" name="Shape 881"/>
          <p:cNvPicPr preferRelativeResize="0"/>
          <p:nvPr/>
        </p:nvPicPr>
        <p:blipFill>
          <a:blip r:embed="rId3">
            <a:alphaModFix amt="31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2" name="Shape 882" descr="Без имени-f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7575" y="307075"/>
            <a:ext cx="8916827" cy="65509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91264" cy="4525963"/>
          </a:xfrm>
        </p:spPr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chemeClr val="tx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WE WISH </a:t>
            </a:r>
            <a:r>
              <a:rPr lang="en-US" sz="5400" dirty="0" smtClean="0">
                <a:solidFill>
                  <a:schemeClr val="tx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YOU </a:t>
            </a:r>
            <a:r>
              <a:rPr lang="en-US" sz="5400" dirty="0" smtClean="0">
                <a:solidFill>
                  <a:schemeClr val="tx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GREAT SUCCESS </a:t>
            </a:r>
            <a:r>
              <a:rPr lang="en-US" sz="5400" dirty="0" smtClean="0">
                <a:solidFill>
                  <a:schemeClr val="tx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AND GOOD HEALTH</a:t>
            </a:r>
            <a:endParaRPr lang="ru-RU" sz="5400" dirty="0">
              <a:solidFill>
                <a:schemeClr val="tx2">
                  <a:lumMod val="75000"/>
                </a:schemeClr>
              </a:solidFill>
              <a:cs typeface="Aharoni" pitchFamily="2" charset="-79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 </a:t>
            </a:r>
            <a:endParaRPr lang="ru-RU" sz="32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 smtClean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66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Shape 896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67</a:t>
            </a:fld>
            <a:endParaRPr lang="ru-RU"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7" name="Shape 897"/>
          <p:cNvSpPr txBox="1"/>
          <p:nvPr/>
        </p:nvSpPr>
        <p:spPr>
          <a:xfrm>
            <a:off x="724125" y="653150"/>
            <a:ext cx="5480700" cy="52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898" name="Shape 8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9" name="Shape 899" descr="Без имениоо-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675456"/>
            <a:ext cx="8784976" cy="554461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827584" y="3934123"/>
            <a:ext cx="8676456" cy="29238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1"/>
            <a:r>
              <a:rPr lang="ru-RU" sz="8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И </a:t>
            </a:r>
            <a:r>
              <a:rPr lang="ru-RU" sz="96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КРЕПКОГО</a:t>
            </a:r>
            <a:r>
              <a:rPr lang="ru-RU" sz="8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         ЗДОРОВЬЯ!</a:t>
            </a:r>
            <a:endParaRPr lang="ru-RU" sz="8800" b="1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Shape 90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 rt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68</a:t>
            </a:fld>
            <a:endParaRPr lang="ru-RU"/>
          </a:p>
        </p:txBody>
      </p:sp>
      <p:pic>
        <p:nvPicPr>
          <p:cNvPr id="905" name="Shape 9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9" name="Shape 149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0" name="Shape 150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7</a:t>
            </a:fld>
            <a:endParaRPr lang="ru-RU"/>
          </a:p>
        </p:txBody>
      </p:sp>
      <p:pic>
        <p:nvPicPr>
          <p:cNvPr id="151" name="Shape 151" descr="3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6216" y="0"/>
            <a:ext cx="8380577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8" name="Shape 158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9" name="Shape 159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8</a:t>
            </a:fld>
            <a:endParaRPr lang="ru-RU"/>
          </a:p>
        </p:txBody>
      </p:sp>
      <p:pic>
        <p:nvPicPr>
          <p:cNvPr id="160" name="Shape 160" descr="4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6229" y="0"/>
            <a:ext cx="8380577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7" name="Shape 167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8" name="Shape 168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lIns="91425" tIns="45700" rIns="91425" bIns="45700" anchor="ctr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ru-RU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9</a:t>
            </a:fld>
            <a:endParaRPr lang="ru-RU"/>
          </a:p>
        </p:txBody>
      </p:sp>
      <p:pic>
        <p:nvPicPr>
          <p:cNvPr id="169" name="Shape 169" descr="5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4329" y="0"/>
            <a:ext cx="8380577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</TotalTime>
  <Words>2668</Words>
  <Application>Microsoft Office PowerPoint</Application>
  <PresentationFormat>Экран (4:3)</PresentationFormat>
  <Paragraphs>941</Paragraphs>
  <Slides>68</Slides>
  <Notes>67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68</vt:i4>
      </vt:variant>
    </vt:vector>
  </HeadingPairs>
  <TitlesOfParts>
    <vt:vector size="69" baseType="lpstr">
      <vt:lpstr>Тема Office</vt:lpstr>
      <vt:lpstr>Действия с целыми  числами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Решим задачу:</vt:lpstr>
      <vt:lpstr>Решим задачу:</vt:lpstr>
      <vt:lpstr>Мальчик лёг вчера спать в 21.00 , а встал в 7.00 . Сколько времени он спал? Составь выражение и найди его значение.</vt:lpstr>
      <vt:lpstr>Мальчик лёг вчера спать в 21.00 , а встал в 7.00 . Сколько времени он спал? Составь выражение и найди его значение.</vt:lpstr>
      <vt:lpstr>Найди слово Самостоятельная работа</vt:lpstr>
      <vt:lpstr>Найди слово. Самостоятельная работа</vt:lpstr>
      <vt:lpstr>Найди слово Самостоятельная работа</vt:lpstr>
      <vt:lpstr>Найди слово Самостоятельная работа</vt:lpstr>
      <vt:lpstr>Найди слово Самостоятельная работа</vt:lpstr>
      <vt:lpstr>Найди слово Самостоятельная работа</vt:lpstr>
      <vt:lpstr>Найди слово Самостоятельная работа</vt:lpstr>
      <vt:lpstr>Найди слово Самостоятельная работа</vt:lpstr>
      <vt:lpstr>Найди слово Самостоятельная работа</vt:lpstr>
      <vt:lpstr>Найди слово Самостоятельная работа</vt:lpstr>
      <vt:lpstr>Найди слово Самостоятельная работа</vt:lpstr>
      <vt:lpstr>Решите задачу:</vt:lpstr>
      <vt:lpstr>Найди сумму целых чисел от -499 до 501</vt:lpstr>
      <vt:lpstr>Чтобы быть здоровым , человек должен каждый день употреблять 3 грамма белков на каждые 4 килограмма своего веса. Вычислите количество белков, необходимых на один день для ребёнка массой 44 килограмма.</vt:lpstr>
      <vt:lpstr>Чтобы быть здоровым , человек должен каждый день употреблять 3 грамма белков на каждые 4 килограмма своего веса. Вычислите количество белков, необходимых на один день для ребёнка массой 44 килограмма.</vt:lpstr>
      <vt:lpstr>                      ( работаем в парах)</vt:lpstr>
      <vt:lpstr>                      ( работаем в парах)</vt:lpstr>
      <vt:lpstr>                      ( работаем в парах)</vt:lpstr>
      <vt:lpstr>                      ( работаем в парах)</vt:lpstr>
      <vt:lpstr>                      ( работаем в парах)</vt:lpstr>
      <vt:lpstr>                      ( работаем в парах)</vt:lpstr>
      <vt:lpstr>                      ( работаем в парах)</vt:lpstr>
      <vt:lpstr>                      ( работаем в парах)</vt:lpstr>
      <vt:lpstr>                      ( работаем в парах)</vt:lpstr>
      <vt:lpstr>                      ( работаем в парах)</vt:lpstr>
      <vt:lpstr>                      ( работаем в парах)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Действия с целыми  числами </dc:title>
  <cp:lastModifiedBy>RePack by SPecialiST</cp:lastModifiedBy>
  <cp:revision>46</cp:revision>
  <dcterms:modified xsi:type="dcterms:W3CDTF">2016-11-23T13:00:58Z</dcterms:modified>
</cp:coreProperties>
</file>