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70" r:id="rId12"/>
    <p:sldId id="271" r:id="rId13"/>
    <p:sldId id="265" r:id="rId14"/>
    <p:sldId id="266" r:id="rId15"/>
    <p:sldId id="267" r:id="rId16"/>
    <p:sldId id="272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2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C94E92A-7B39-4334-BE8A-316949C56164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67738E9-9234-4FF4-8738-EEC273D6C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4E92A-7B39-4334-BE8A-316949C56164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738E9-9234-4FF4-8738-EEC273D6C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4E92A-7B39-4334-BE8A-316949C56164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738E9-9234-4FF4-8738-EEC273D6C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C94E92A-7B39-4334-BE8A-316949C56164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67738E9-9234-4FF4-8738-EEC273D6CA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C94E92A-7B39-4334-BE8A-316949C56164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67738E9-9234-4FF4-8738-EEC273D6C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4E92A-7B39-4334-BE8A-316949C56164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738E9-9234-4FF4-8738-EEC273D6CA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4E92A-7B39-4334-BE8A-316949C56164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738E9-9234-4FF4-8738-EEC273D6CA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C94E92A-7B39-4334-BE8A-316949C56164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67738E9-9234-4FF4-8738-EEC273D6CA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4E92A-7B39-4334-BE8A-316949C56164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738E9-9234-4FF4-8738-EEC273D6C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C94E92A-7B39-4334-BE8A-316949C56164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67738E9-9234-4FF4-8738-EEC273D6CA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C94E92A-7B39-4334-BE8A-316949C56164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67738E9-9234-4FF4-8738-EEC273D6CA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C94E92A-7B39-4334-BE8A-316949C56164}" type="datetimeFigureOut">
              <a:rPr lang="ru-RU" smtClean="0"/>
              <a:pPr/>
              <a:t>25.11.2018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67738E9-9234-4FF4-8738-EEC273D6C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857232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Sakha" pitchFamily="34" charset="0"/>
              </a:rPr>
              <a:t>Сетевой внеурочный проект «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Sakha" pitchFamily="34" charset="0"/>
              </a:rPr>
              <a:t>Т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ө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Sakha" pitchFamily="34" charset="0"/>
              </a:rPr>
              <a:t>рґт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Sakha" pitchFamily="34" charset="0"/>
              </a:rPr>
              <a:t>эйгэ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Sakha" pitchFamily="34" charset="0"/>
              </a:rPr>
              <a:t>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  <a:latin typeface="Times Sakha" pitchFamily="34" charset="0"/>
              </a:rPr>
              <a:t>ситимэ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Sakha" pitchFamily="34" charset="0"/>
              </a:rPr>
              <a:t>»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Sakha" pitchFamily="34" charset="0"/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Sakha" pitchFamily="34" charset="0"/>
              </a:rPr>
              <a:t>Тропою предков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Times Sakha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3500438"/>
            <a:ext cx="6172200" cy="1371600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Sakha" pitchFamily="34" charset="0"/>
              </a:rPr>
              <a:t>Авторы: Баева Ф.Е., </a:t>
            </a:r>
            <a:r>
              <a:rPr lang="ru-RU" dirty="0" err="1" smtClean="0">
                <a:latin typeface="Times Sakha" pitchFamily="34" charset="0"/>
              </a:rPr>
              <a:t>Халгаева</a:t>
            </a:r>
            <a:r>
              <a:rPr lang="ru-RU" dirty="0" smtClean="0">
                <a:latin typeface="Times Sakha" pitchFamily="34" charset="0"/>
              </a:rPr>
              <a:t> Л.И. - учителя начальных классов </a:t>
            </a:r>
            <a:r>
              <a:rPr lang="ru-RU" dirty="0" err="1" smtClean="0">
                <a:latin typeface="Times Sakha" pitchFamily="34" charset="0"/>
              </a:rPr>
              <a:t>Черкехской</a:t>
            </a:r>
            <a:r>
              <a:rPr lang="ru-RU" dirty="0" smtClean="0">
                <a:latin typeface="Times Sakha" pitchFamily="34" charset="0"/>
              </a:rPr>
              <a:t> средней общеобразовательной школы имени </a:t>
            </a:r>
            <a:r>
              <a:rPr lang="ru-RU" dirty="0" err="1" smtClean="0">
                <a:latin typeface="Times Sakha" pitchFamily="34" charset="0"/>
              </a:rPr>
              <a:t>П.А.Ойунского</a:t>
            </a:r>
            <a:endParaRPr lang="ru-RU" dirty="0" smtClean="0">
              <a:latin typeface="Times Sakha" pitchFamily="34" charset="0"/>
            </a:endParaRPr>
          </a:p>
          <a:p>
            <a:r>
              <a:rPr lang="ru-RU" dirty="0" smtClean="0">
                <a:latin typeface="Times Sakha" pitchFamily="34" charset="0"/>
              </a:rPr>
              <a:t>Варламова А.Е. – учитель начальных классов </a:t>
            </a:r>
            <a:r>
              <a:rPr lang="ru-RU" dirty="0" err="1" smtClean="0">
                <a:latin typeface="Times Sakha" pitchFamily="34" charset="0"/>
              </a:rPr>
              <a:t>Усть-Таттинской</a:t>
            </a:r>
            <a:r>
              <a:rPr lang="ru-RU" dirty="0" smtClean="0">
                <a:latin typeface="Times Sakha" pitchFamily="34" charset="0"/>
              </a:rPr>
              <a:t> средней общеобразовательной школы имени </a:t>
            </a:r>
            <a:r>
              <a:rPr lang="ru-RU" dirty="0" smtClean="0">
                <a:latin typeface="Times Sakha" pitchFamily="34" charset="0"/>
              </a:rPr>
              <a:t>Н.Д.Неустроева Республика Саха (Якутия), </a:t>
            </a:r>
            <a:r>
              <a:rPr lang="ru-RU" dirty="0" err="1" smtClean="0">
                <a:latin typeface="Times Sakha" pitchFamily="34" charset="0"/>
              </a:rPr>
              <a:t>Таттинский</a:t>
            </a:r>
            <a:r>
              <a:rPr lang="ru-RU" dirty="0" smtClean="0">
                <a:latin typeface="Times Sakha" pitchFamily="34" charset="0"/>
              </a:rPr>
              <a:t> улус</a:t>
            </a:r>
            <a:endParaRPr lang="ru-RU" dirty="0">
              <a:latin typeface="Times Sakh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/>
          <a:lstStyle/>
          <a:p>
            <a:pPr>
              <a:buNone/>
            </a:pPr>
            <a:r>
              <a:rPr lang="ru-RU" dirty="0" err="1" smtClean="0"/>
              <a:t>Смыслообразование</a:t>
            </a:r>
            <a:r>
              <a:rPr lang="ru-RU" dirty="0" smtClean="0"/>
              <a:t>:</a:t>
            </a:r>
          </a:p>
          <a:p>
            <a:pPr algn="just">
              <a:buNone/>
            </a:pPr>
            <a:r>
              <a:rPr lang="ru-RU" dirty="0" smtClean="0"/>
              <a:t>-самооценка;</a:t>
            </a:r>
          </a:p>
          <a:p>
            <a:pPr algn="ctr">
              <a:buNone/>
            </a:pPr>
            <a:r>
              <a:rPr lang="ru-RU" dirty="0" smtClean="0"/>
              <a:t>- целостный, социально ориентированный взгляд на мир в единстве и разнообразии природы, </a:t>
            </a:r>
          </a:p>
          <a:p>
            <a:pPr algn="just">
              <a:buNone/>
            </a:pPr>
            <a:r>
              <a:rPr lang="ru-RU" dirty="0" smtClean="0"/>
              <a:t>    народов, культур и религий;</a:t>
            </a:r>
          </a:p>
          <a:p>
            <a:pPr algn="just">
              <a:buNone/>
            </a:pPr>
            <a:r>
              <a:rPr lang="ru-RU" dirty="0" smtClean="0"/>
              <a:t>Нравственно-этическая ориентация:</a:t>
            </a:r>
          </a:p>
          <a:p>
            <a:pPr algn="just">
              <a:buNone/>
            </a:pPr>
            <a:r>
              <a:rPr lang="ru-RU" dirty="0" smtClean="0"/>
              <a:t>- уважительное отношение к иному мнению, истории и культуре других народов;</a:t>
            </a:r>
          </a:p>
          <a:p>
            <a:pPr algn="just">
              <a:buNone/>
            </a:pPr>
            <a:r>
              <a:rPr lang="ru-RU" dirty="0" smtClean="0"/>
              <a:t>- навыки сотрудничества в разных ситуациях, умение не создавать конфликты и находить выходы из спорных ситуаций;</a:t>
            </a:r>
          </a:p>
          <a:p>
            <a:pPr algn="just">
              <a:buNone/>
            </a:pPr>
            <a:r>
              <a:rPr lang="ru-RU" dirty="0" smtClean="0"/>
              <a:t>-этическая компетенция, ценности многонационального российского общества.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i="1" dirty="0" err="1" smtClean="0"/>
              <a:t>Метапредметные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Регулятивные: </a:t>
            </a:r>
          </a:p>
          <a:p>
            <a:pPr algn="just">
              <a:buNone/>
            </a:pPr>
            <a:r>
              <a:rPr lang="ru-RU" dirty="0" smtClean="0"/>
              <a:t>-умение планировать собственную деятельность в соответствии с поставленной задачей и условиями ее реализации;</a:t>
            </a:r>
          </a:p>
          <a:p>
            <a:pPr algn="just">
              <a:buNone/>
            </a:pPr>
            <a:r>
              <a:rPr lang="ru-RU" dirty="0" smtClean="0"/>
              <a:t>-умение контролировать и оценивать свои действия;</a:t>
            </a:r>
          </a:p>
          <a:p>
            <a:pPr algn="just">
              <a:buNone/>
            </a:pPr>
            <a:r>
              <a:rPr lang="ru-RU" dirty="0" smtClean="0"/>
              <a:t>Познавательные:</a:t>
            </a:r>
          </a:p>
          <a:p>
            <a:pPr algn="just">
              <a:buNone/>
            </a:pPr>
            <a:r>
              <a:rPr lang="ru-RU" dirty="0" smtClean="0"/>
              <a:t>-умение  осуществлять информационный поиск , сбор и выделение существенной информации из </a:t>
            </a:r>
          </a:p>
          <a:p>
            <a:pPr algn="just">
              <a:buNone/>
            </a:pPr>
            <a:r>
              <a:rPr lang="ru-RU" dirty="0" smtClean="0"/>
              <a:t>различных информационных источников;</a:t>
            </a:r>
          </a:p>
          <a:p>
            <a:pPr algn="just">
              <a:buNone/>
            </a:pPr>
            <a:r>
              <a:rPr lang="ru-RU" dirty="0" smtClean="0"/>
              <a:t>-умение ориентироваться в различных источниках информации, критически оценивать и </a:t>
            </a:r>
          </a:p>
          <a:p>
            <a:pPr algn="just">
              <a:buNone/>
            </a:pPr>
            <a:r>
              <a:rPr lang="ru-RU" dirty="0" smtClean="0"/>
              <a:t>интерпретировать информацию, получаемую из различных источников; </a:t>
            </a:r>
          </a:p>
          <a:p>
            <a:pPr algn="just">
              <a:buNone/>
            </a:pPr>
            <a:r>
              <a:rPr lang="ru-RU" dirty="0" smtClean="0"/>
              <a:t>-владение навыками познавательной, учебно-исследовательской и проектной деятельности, </a:t>
            </a:r>
          </a:p>
          <a:p>
            <a:pPr algn="just">
              <a:buNone/>
            </a:pPr>
            <a:r>
              <a:rPr lang="ru-RU" dirty="0" smtClean="0"/>
              <a:t>-проявление инициативы и самостоятельности в обучении</a:t>
            </a:r>
          </a:p>
          <a:p>
            <a:pPr algn="just">
              <a:buNone/>
            </a:pPr>
            <a:r>
              <a:rPr lang="ru-RU" dirty="0" smtClean="0"/>
              <a:t>-умение использовать знаково-символические средства для создания моделей изучаемых объектов, </a:t>
            </a:r>
          </a:p>
          <a:p>
            <a:pPr algn="just">
              <a:buNone/>
            </a:pPr>
            <a:r>
              <a:rPr lang="ru-RU" dirty="0" smtClean="0"/>
              <a:t>практических задач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Коммуникативные:</a:t>
            </a:r>
          </a:p>
          <a:p>
            <a:pPr>
              <a:buNone/>
            </a:pPr>
            <a:r>
              <a:rPr lang="ru-RU" dirty="0" smtClean="0"/>
              <a:t>-умение сотрудничать с педагогом и сверстниками при решении учебных проблем </a:t>
            </a:r>
          </a:p>
          <a:p>
            <a:pPr>
              <a:buNone/>
            </a:pPr>
            <a:r>
              <a:rPr lang="ru-RU" dirty="0" smtClean="0"/>
              <a:t>-умение интегрироваться в группу сверстников и строить продуктивное взаимодействие и сотрудничество со сверстниками и взрослыми;</a:t>
            </a:r>
          </a:p>
          <a:p>
            <a:pPr>
              <a:buNone/>
            </a:pPr>
            <a:r>
              <a:rPr lang="ru-RU" dirty="0" smtClean="0"/>
              <a:t>-проявлять активность во взаимодействии </a:t>
            </a:r>
          </a:p>
          <a:p>
            <a:pPr algn="ctr">
              <a:buNone/>
            </a:pPr>
            <a:r>
              <a:rPr lang="ru-RU" i="1" dirty="0" smtClean="0"/>
              <a:t>Предметные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-знания по истории Малой Родины;</a:t>
            </a:r>
          </a:p>
          <a:p>
            <a:pPr>
              <a:buNone/>
            </a:pPr>
            <a:r>
              <a:rPr lang="ru-RU" dirty="0" smtClean="0"/>
              <a:t>-причинно-следственные связи, умение формировать ленту времени</a:t>
            </a:r>
          </a:p>
          <a:p>
            <a:pPr>
              <a:buNone/>
            </a:pPr>
            <a:r>
              <a:rPr lang="ru-RU" dirty="0" smtClean="0"/>
              <a:t>-  умение искать, анализировать, сопоставлять и оценивать содержащуюся в различных источниках </a:t>
            </a:r>
          </a:p>
          <a:p>
            <a:pPr>
              <a:buNone/>
            </a:pPr>
            <a:r>
              <a:rPr lang="ru-RU" dirty="0" smtClean="0"/>
              <a:t>   информацию о событиях и явлениях прошлого, способность определять и аргументировать своё </a:t>
            </a:r>
          </a:p>
          <a:p>
            <a:pPr>
              <a:buNone/>
            </a:pPr>
            <a:r>
              <a:rPr lang="ru-RU" dirty="0" smtClean="0"/>
              <a:t>   отношение к ней;</a:t>
            </a:r>
          </a:p>
          <a:p>
            <a:pPr>
              <a:buNone/>
            </a:pPr>
            <a:r>
              <a:rPr lang="ru-RU" dirty="0" smtClean="0"/>
              <a:t>- уважение к историческому наследию якутов;</a:t>
            </a:r>
          </a:p>
          <a:p>
            <a:pPr>
              <a:buNone/>
            </a:pPr>
            <a:r>
              <a:rPr lang="ru-RU" dirty="0" smtClean="0"/>
              <a:t>-знание знаменитых людей своего родного села, улуса;</a:t>
            </a:r>
          </a:p>
          <a:p>
            <a:pPr>
              <a:buNone/>
            </a:pPr>
            <a:r>
              <a:rPr lang="ru-RU" dirty="0" smtClean="0"/>
              <a:t>- знание знаменитых писателей своего села, улуса и т.д.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Планирование проекта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94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3560"/>
                <a:gridCol w="19240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Ответств</a:t>
                      </a:r>
                      <a:r>
                        <a:rPr lang="ru-RU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Подготовительный этап (сентябрь-октябрь)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ШАГ 1. Информировать администрацию, учителей, учащихся и родителей о </a:t>
                      </a:r>
                    </a:p>
                    <a:p>
                      <a:r>
                        <a:rPr lang="ru-RU" dirty="0" smtClean="0"/>
                        <a:t>проекте, пригласить учащихся других классов для участия в проекте.</a:t>
                      </a:r>
                    </a:p>
                    <a:p>
                      <a:r>
                        <a:rPr lang="ru-RU" dirty="0" smtClean="0"/>
                        <a:t>  ШАГ 2. Познакомить с материалами проекта:  стартовой презентацией, </a:t>
                      </a:r>
                      <a:r>
                        <a:rPr lang="ru-RU" dirty="0" err="1" smtClean="0"/>
                        <a:t>c</a:t>
                      </a:r>
                      <a:r>
                        <a:rPr lang="ru-RU" dirty="0" smtClean="0"/>
                        <a:t> анонсом проекта для родителей и учителей</a:t>
                      </a:r>
                    </a:p>
                    <a:p>
                      <a:r>
                        <a:rPr lang="ru-RU" dirty="0" smtClean="0"/>
                        <a:t>  ШАГ 3. Создание и регистрация команды.</a:t>
                      </a:r>
                    </a:p>
                    <a:p>
                      <a:r>
                        <a:rPr lang="ru-RU" dirty="0" smtClean="0"/>
                        <a:t>  ШАГ 4. Раздать бланки «Согласие родителей для участия ребёнка в сетевом проекте» (остаются у координатора);</a:t>
                      </a:r>
                    </a:p>
                    <a:p>
                      <a:r>
                        <a:rPr lang="ru-RU" dirty="0" smtClean="0"/>
                        <a:t>  ШАГ 5.Определить уровень помощи  со стороны родителей координатору; </a:t>
                      </a:r>
                    </a:p>
                    <a:p>
                      <a:r>
                        <a:rPr lang="ru-RU" dirty="0" smtClean="0"/>
                        <a:t>определить родителей желающих стать руководителями групп.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Координатор,</a:t>
                      </a:r>
                    </a:p>
                    <a:p>
                      <a:r>
                        <a:rPr lang="ru-RU" dirty="0" smtClean="0"/>
                        <a:t>родители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285750"/>
          <a:ext cx="7467600" cy="567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86436"/>
                <a:gridCol w="178116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Основной этап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ШАГ 1.Уточните, как распределяются обязанности внутри группы.</a:t>
                      </a:r>
                    </a:p>
                    <a:p>
                      <a:r>
                        <a:rPr lang="ru-RU" dirty="0" smtClean="0"/>
                        <a:t> ШАГ 2.Познакомьтесь с инструкцией по организации групповой работы над проектом.</a:t>
                      </a:r>
                    </a:p>
                    <a:p>
                      <a:r>
                        <a:rPr lang="ru-RU" dirty="0" smtClean="0"/>
                        <a:t> ШАГ 3.Оформите визитку своей команды по следующему плану:</a:t>
                      </a:r>
                    </a:p>
                    <a:p>
                      <a:r>
                        <a:rPr lang="ru-RU" dirty="0" smtClean="0"/>
                        <a:t>  название команды.</a:t>
                      </a:r>
                    </a:p>
                    <a:p>
                      <a:r>
                        <a:rPr lang="ru-RU" dirty="0" smtClean="0"/>
                        <a:t>  эмблема команды (желательно, чтобы это был авторский рисунок или </a:t>
                      </a:r>
                    </a:p>
                    <a:p>
                      <a:r>
                        <a:rPr lang="ru-RU" dirty="0" smtClean="0"/>
                        <a:t>авторская фотография).</a:t>
                      </a:r>
                    </a:p>
                    <a:p>
                      <a:r>
                        <a:rPr lang="ru-RU" dirty="0" smtClean="0"/>
                        <a:t>  девиз команды (в этом тоже проявите свое творчество).</a:t>
                      </a:r>
                    </a:p>
                    <a:p>
                      <a:r>
                        <a:rPr lang="ru-RU" dirty="0" smtClean="0"/>
                        <a:t>  список участников команды (без фамилии).</a:t>
                      </a:r>
                    </a:p>
                    <a:p>
                      <a:r>
                        <a:rPr lang="ru-RU" dirty="0" smtClean="0"/>
                        <a:t>ШАГ 4.Визитку команды разместите на холсте.</a:t>
                      </a:r>
                    </a:p>
                    <a:p>
                      <a:r>
                        <a:rPr lang="ru-RU" dirty="0" smtClean="0"/>
                        <a:t>ШАГ 5. Знакомство с</a:t>
                      </a:r>
                      <a:r>
                        <a:rPr lang="ru-RU" baseline="0" dirty="0" smtClean="0"/>
                        <a:t> историей своего села, улуса</a:t>
                      </a:r>
                    </a:p>
                    <a:p>
                      <a:r>
                        <a:rPr lang="ru-RU" baseline="0" dirty="0" smtClean="0"/>
                        <a:t>ШАГ 6. Знакомство с писателями своего села</a:t>
                      </a:r>
                    </a:p>
                    <a:p>
                      <a:r>
                        <a:rPr lang="ru-RU" baseline="0" dirty="0" smtClean="0"/>
                        <a:t>ШАГ 7. Знакомство с произведениями писателей своего села.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Координатор,</a:t>
                      </a:r>
                    </a:p>
                    <a:p>
                      <a:r>
                        <a:rPr lang="ru-RU" dirty="0" smtClean="0"/>
                        <a:t>участники проекта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285750"/>
          <a:ext cx="7467600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3560"/>
                <a:gridCol w="19240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Заключительный этап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ШАГ 1. По результатам исследований напишите эссе (сочинение-размышление), </a:t>
                      </a:r>
                    </a:p>
                    <a:p>
                      <a:r>
                        <a:rPr lang="ru-RU" dirty="0" smtClean="0"/>
                        <a:t>ответив на главный вопрос "Действительно ли, чтоб полюбить свой край, нужно </a:t>
                      </a:r>
                    </a:p>
                    <a:p>
                      <a:r>
                        <a:rPr lang="ru-RU" dirty="0" smtClean="0"/>
                        <a:t>его узнать?"</a:t>
                      </a:r>
                    </a:p>
                    <a:p>
                      <a:r>
                        <a:rPr lang="ru-RU" dirty="0" smtClean="0"/>
                        <a:t>ШАГ 2. По</a:t>
                      </a:r>
                      <a:r>
                        <a:rPr lang="ru-RU" baseline="0" dirty="0" smtClean="0"/>
                        <a:t> результатам проекта участвуйте на НПК «Первые шаги»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ШАГ 3.Участникам команд мы предлагаем ответить на вопросы анкеты </a:t>
                      </a:r>
                    </a:p>
                    <a:p>
                      <a:r>
                        <a:rPr lang="ru-RU" dirty="0" smtClean="0"/>
                        <a:t>ШАГ 4. Рефлексия участников.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аха8"/>
          <p:cNvPicPr>
            <a:picLocks noGrp="1"/>
          </p:cNvPicPr>
          <p:nvPr>
            <p:ph sz="quarter" idx="1"/>
          </p:nvPr>
        </p:nvPicPr>
        <p:blipFill>
          <a:blip r:embed="rId2"/>
          <a:srcRect l="53839" t="16211" r="26920" b="69940"/>
          <a:stretch>
            <a:fillRect/>
          </a:stretch>
        </p:blipFill>
        <p:spPr bwMode="auto">
          <a:xfrm>
            <a:off x="3286116" y="4143380"/>
            <a:ext cx="2357454" cy="1785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DSCF338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286124"/>
            <a:ext cx="278608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Наталья\Мои документы\Мои рисунки\оскуола кестуулэрэ\Школа.jp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571736" y="500042"/>
            <a:ext cx="3448665" cy="2426023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E:\DCIM\104_FUJI\DSCF4812.JPG"/>
          <p:cNvPicPr/>
          <p:nvPr/>
        </p:nvPicPr>
        <p:blipFill>
          <a:blip r:embed="rId5" cstate="print"/>
          <a:srcRect t="11200" r="11912" b="11200"/>
          <a:stretch>
            <a:fillRect/>
          </a:stretch>
        </p:blipFill>
        <p:spPr bwMode="auto">
          <a:xfrm>
            <a:off x="5786446" y="3214686"/>
            <a:ext cx="285752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Смета </a:t>
            </a: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расходов </a:t>
            </a:r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проекта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на 2016-2017 учебный год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00034" y="1643050"/>
          <a:ext cx="7467600" cy="4808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818"/>
                <a:gridCol w="4192582"/>
                <a:gridCol w="2489200"/>
              </a:tblGrid>
              <a:tr h="5264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Формы и наименования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Общая стоимость</a:t>
                      </a:r>
                      <a:endParaRPr lang="ru-RU" dirty="0"/>
                    </a:p>
                  </a:txBody>
                  <a:tcPr/>
                </a:tc>
              </a:tr>
              <a:tr h="1298131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Транспортные расходы (</a:t>
                      </a:r>
                      <a:r>
                        <a:rPr lang="ru-RU" dirty="0" err="1" smtClean="0"/>
                        <a:t>Черкех-Усть-Татта-Черкех</a:t>
                      </a:r>
                      <a:r>
                        <a:rPr lang="ru-RU" dirty="0" smtClean="0"/>
                        <a:t>) +(</a:t>
                      </a:r>
                      <a:r>
                        <a:rPr lang="ru-RU" dirty="0" err="1" smtClean="0"/>
                        <a:t>Усть-Татта-Черкех-Усть-Татта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3824</a:t>
                      </a:r>
                      <a:r>
                        <a:rPr lang="ru-RU" baseline="0" dirty="0" smtClean="0"/>
                        <a:t> рублей</a:t>
                      </a:r>
                      <a:endParaRPr lang="ru-RU" dirty="0"/>
                    </a:p>
                  </a:txBody>
                  <a:tcPr/>
                </a:tc>
              </a:tr>
              <a:tr h="526464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Проживание в интернате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26464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 на питание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350х10=3500 рублей</a:t>
                      </a:r>
                    </a:p>
                    <a:p>
                      <a:r>
                        <a:rPr lang="ru-RU" dirty="0" smtClean="0"/>
                        <a:t>3500х8=28000</a:t>
                      </a:r>
                      <a:endParaRPr lang="ru-RU" dirty="0"/>
                    </a:p>
                  </a:txBody>
                  <a:tcPr/>
                </a:tc>
              </a:tr>
              <a:tr h="908691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 на мероприятия и поощрения участников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10000 рублей</a:t>
                      </a:r>
                      <a:endParaRPr lang="ru-RU" dirty="0"/>
                    </a:p>
                  </a:txBody>
                  <a:tcPr/>
                </a:tc>
              </a:tr>
              <a:tr h="908691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41824 рублей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Актуальность проекта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Сегодня на почве безвременья вырастает поколение, у которого нет корней. Корни  –  это уважительное отношение к прошлому, культуре Большой и Малой Родины, представления о ценностях народов многонациональной России.</a:t>
            </a:r>
          </a:p>
          <a:p>
            <a:pPr algn="just">
              <a:buNone/>
            </a:pPr>
            <a:r>
              <a:rPr lang="ru-RU" dirty="0" smtClean="0"/>
              <a:t>Неслучайно идет интерес к регионализации образования.  Это предусмотрено и ФГОС и программой Духовно-нравственного воспитания и продиктовано идеями поликультурного образования.    Именно вовлечение детей и подростков в активную исследовательскую работу на стыке учебных дисциплин и краеведения позволит максимально решить эту проблему, </a:t>
            </a:r>
          </a:p>
          <a:p>
            <a:pPr algn="just">
              <a:buNone/>
            </a:pPr>
            <a:r>
              <a:rPr lang="ru-RU" dirty="0" smtClean="0"/>
              <a:t>    сформировать этические компетенции, понимание и осознание бережного отношения к историко-культурному наследию, родной литературе и толерантности.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Проблема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В  средних образовательных  учреждениях недостаточно освещаются многие вопросы  истории, родной литературы,  интерес к этим вопросам в обществе растет и требует  научного подхода.  Но нет достаточного количества учебных, методических и дидактических материалов.  </a:t>
            </a:r>
          </a:p>
          <a:p>
            <a:pPr algn="just">
              <a:buNone/>
            </a:pPr>
            <a:r>
              <a:rPr lang="ru-RU" dirty="0" smtClean="0"/>
              <a:t>Отсутствуют ресурсы, позволяющие привлечь учащихся к интересной совместной работе (в </a:t>
            </a:r>
          </a:p>
          <a:p>
            <a:pPr algn="just">
              <a:buNone/>
            </a:pPr>
            <a:r>
              <a:rPr lang="ru-RU" dirty="0" smtClean="0"/>
              <a:t>    том числе с участниками из других образовательных учреждений), с возможностью обработки данных с </a:t>
            </a:r>
            <a:r>
              <a:rPr lang="ru-RU" dirty="0" err="1" smtClean="0"/>
              <a:t>ИКТ-технологиями</a:t>
            </a:r>
            <a:r>
              <a:rPr lang="ru-RU" dirty="0" smtClean="0"/>
              <a:t>, при этом показать важность гармоничного развития (как в направлении гуманитарных, так и технико-математических дисциплин).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Цель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Разработка сетевого внеурочного проекта, который будет сочетать знакомство с </a:t>
            </a:r>
          </a:p>
          <a:p>
            <a:pPr algn="just">
              <a:buNone/>
            </a:pPr>
            <a:r>
              <a:rPr lang="ru-RU" dirty="0" smtClean="0"/>
              <a:t>   различными формами и методами исследовательской, проектной деятельности, взаимодействие с обучающимися другой школы,  а так же активное знакомство с историей и литературой родного края на </a:t>
            </a:r>
          </a:p>
          <a:p>
            <a:pPr algn="just">
              <a:buNone/>
            </a:pPr>
            <a:r>
              <a:rPr lang="ru-RU" dirty="0" smtClean="0"/>
              <a:t>   основе информационно-коммуникационных технологий.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Задачи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- Повышение собственного профессионального уровня в этом направлении. </a:t>
            </a:r>
          </a:p>
          <a:p>
            <a:pPr algn="just">
              <a:buNone/>
            </a:pPr>
            <a:r>
              <a:rPr lang="ru-RU" dirty="0" smtClean="0"/>
              <a:t> - Подбор дидактического материала (на основе </a:t>
            </a:r>
          </a:p>
          <a:p>
            <a:pPr algn="just">
              <a:buNone/>
            </a:pPr>
            <a:r>
              <a:rPr lang="ru-RU" dirty="0" smtClean="0"/>
              <a:t>   самостоятельных авторских разработок).  </a:t>
            </a:r>
          </a:p>
          <a:p>
            <a:pPr algn="just">
              <a:buNone/>
            </a:pPr>
            <a:r>
              <a:rPr lang="ru-RU" dirty="0" smtClean="0"/>
              <a:t>- Подбор форм проведения занятий соответствующих </a:t>
            </a:r>
          </a:p>
          <a:p>
            <a:pPr algn="just">
              <a:buNone/>
            </a:pPr>
            <a:r>
              <a:rPr lang="ru-RU" dirty="0" smtClean="0"/>
              <a:t>  ФГОС, </a:t>
            </a:r>
            <a:r>
              <a:rPr lang="ru-RU" dirty="0" err="1" smtClean="0"/>
              <a:t>СанПин</a:t>
            </a:r>
            <a:r>
              <a:rPr lang="ru-RU" dirty="0" smtClean="0"/>
              <a:t>, правилам безопасного интернета,</a:t>
            </a:r>
          </a:p>
          <a:p>
            <a:pPr algn="just">
              <a:buNone/>
            </a:pPr>
            <a:r>
              <a:rPr lang="ru-RU" dirty="0" smtClean="0"/>
              <a:t>  возрастным  особенностям. </a:t>
            </a:r>
          </a:p>
          <a:p>
            <a:pPr algn="just">
              <a:buNone/>
            </a:pPr>
            <a:r>
              <a:rPr lang="ru-RU" dirty="0" smtClean="0"/>
              <a:t>- Систематизация педагогического опыта;</a:t>
            </a:r>
          </a:p>
          <a:p>
            <a:pPr algn="just">
              <a:buNone/>
            </a:pPr>
            <a:r>
              <a:rPr lang="ru-RU" dirty="0" smtClean="0"/>
              <a:t>-Подбор доступных инструкций пользования</a:t>
            </a:r>
          </a:p>
          <a:p>
            <a:pPr algn="just">
              <a:buNone/>
            </a:pPr>
            <a:r>
              <a:rPr lang="ru-RU" dirty="0" smtClean="0"/>
              <a:t>  сервисами, соответствующими правилам;</a:t>
            </a:r>
          </a:p>
          <a:p>
            <a:pPr algn="just">
              <a:buNone/>
            </a:pPr>
            <a:r>
              <a:rPr lang="ru-RU" dirty="0" smtClean="0"/>
              <a:t>-Подготовка </a:t>
            </a:r>
            <a:r>
              <a:rPr lang="ru-RU" dirty="0" err="1" smtClean="0"/>
              <a:t>видео-фото-аудио-материалов</a:t>
            </a:r>
            <a:r>
              <a:rPr lang="ru-RU" dirty="0" smtClean="0"/>
              <a:t> по</a:t>
            </a:r>
          </a:p>
          <a:p>
            <a:pPr algn="just">
              <a:buNone/>
            </a:pPr>
            <a:r>
              <a:rPr lang="ru-RU" dirty="0" smtClean="0"/>
              <a:t>  соответствующим темам;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785794"/>
            <a:ext cx="7467600" cy="487375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err="1" smtClean="0"/>
              <a:t>Инновационность</a:t>
            </a:r>
            <a:r>
              <a:rPr lang="ru-RU" dirty="0" smtClean="0"/>
              <a:t>    проекта  заключается в том, что предполагает более полноценное использование педагогического потенциала в практической работе, знакомство с результатами своей  работы всех участников проекта, в рамках реализации </a:t>
            </a:r>
            <a:r>
              <a:rPr lang="ru-RU" dirty="0" err="1" smtClean="0"/>
              <a:t>системно-деятельностного</a:t>
            </a:r>
            <a:r>
              <a:rPr lang="ru-RU" dirty="0" smtClean="0"/>
              <a:t> подхода.  А так же других форм исследовательской деятельности в сочетании с освоением современных технологий</a:t>
            </a:r>
          </a:p>
          <a:p>
            <a:pPr algn="just">
              <a:buNone/>
            </a:pPr>
            <a:r>
              <a:rPr lang="ru-RU" dirty="0" smtClean="0"/>
              <a:t>Данный проект  подразумевает удаленное взаимодействие участников проекта между </a:t>
            </a:r>
          </a:p>
          <a:p>
            <a:pPr algn="just">
              <a:buNone/>
            </a:pPr>
            <a:r>
              <a:rPr lang="ru-RU" dirty="0" smtClean="0"/>
              <a:t>   участниками из других образовательных организаций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Планы, перспективы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Данный проект  пока  рассчитан на познавательные блоки, включающие знакомство с историей и литературой родного края: 7-11 ноября 2016г. (в ОУ-9ч); 27-31 марта 2017г. (</a:t>
            </a:r>
            <a:r>
              <a:rPr lang="ru-RU" dirty="0" err="1" smtClean="0"/>
              <a:t>С.Усть-Татта</a:t>
            </a:r>
            <a:r>
              <a:rPr lang="ru-RU" dirty="0" smtClean="0"/>
              <a:t> – 13ч); 2-6 июня 2017г (</a:t>
            </a:r>
            <a:r>
              <a:rPr lang="ru-RU" dirty="0" err="1" smtClean="0"/>
              <a:t>с.Черкех</a:t>
            </a:r>
            <a:r>
              <a:rPr lang="ru-RU" dirty="0" smtClean="0"/>
              <a:t> – 22ч.) </a:t>
            </a:r>
          </a:p>
          <a:p>
            <a:pPr algn="just">
              <a:buNone/>
            </a:pPr>
            <a:r>
              <a:rPr lang="ru-RU" dirty="0" smtClean="0"/>
              <a:t>Мы планируем на этом не завершать идею сетевого </a:t>
            </a:r>
            <a:r>
              <a:rPr lang="ru-RU" dirty="0" err="1" smtClean="0"/>
              <a:t>инфомационно-краеведческого</a:t>
            </a:r>
            <a:r>
              <a:rPr lang="ru-RU" dirty="0" smtClean="0"/>
              <a:t> взаимодействия, и продолжить его в следующих временных границах: ноябрь 2017г. (в ОУ); март 2018г. (</a:t>
            </a:r>
            <a:r>
              <a:rPr lang="ru-RU" dirty="0" err="1" smtClean="0"/>
              <a:t>с.Харбалах</a:t>
            </a:r>
            <a:r>
              <a:rPr lang="ru-RU" dirty="0" smtClean="0"/>
              <a:t>); июнь 2018г. (</a:t>
            </a:r>
            <a:r>
              <a:rPr lang="ru-RU" dirty="0" err="1" smtClean="0"/>
              <a:t>с.Чычымах</a:t>
            </a:r>
            <a:r>
              <a:rPr lang="ru-RU" dirty="0" smtClean="0"/>
              <a:t>); ноябрь 2018г. (в ОУ); март 2019г. (с. </a:t>
            </a:r>
            <a:r>
              <a:rPr lang="ru-RU" dirty="0" err="1" smtClean="0"/>
              <a:t>Жоксогон</a:t>
            </a:r>
            <a:r>
              <a:rPr lang="ru-RU" dirty="0" smtClean="0"/>
              <a:t>); июнь 2019г. (с.Ытык-Кюель); разработать практическое взаимодействие при осуществлении экспериментальной работы с другими ОУ.  </a:t>
            </a:r>
          </a:p>
          <a:p>
            <a:pPr algn="just">
              <a:buNone/>
            </a:pPr>
            <a:r>
              <a:rPr lang="ru-RU" dirty="0" smtClean="0"/>
              <a:t>Таким образом, за несколько лет мы сможем пройти весь курс истории и литературы родного края.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Возраст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Проект ориентирован на заинтересованных обучающихся 3-5 классов ОУ, творческих методических объединений, учителей начальных классов, а также родителей.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После завершения проекта учащиеся приобретут следующие умения: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i="1" dirty="0" smtClean="0"/>
              <a:t>Личностные</a:t>
            </a:r>
          </a:p>
          <a:p>
            <a:pPr>
              <a:buNone/>
            </a:pPr>
            <a:r>
              <a:rPr lang="ru-RU" dirty="0" smtClean="0"/>
              <a:t>Самоопределение:</a:t>
            </a:r>
          </a:p>
          <a:p>
            <a:r>
              <a:rPr lang="ru-RU" dirty="0" smtClean="0"/>
              <a:t>-готовность и способность обучающихся к саморазвитию;</a:t>
            </a:r>
          </a:p>
          <a:p>
            <a:r>
              <a:rPr lang="ru-RU" dirty="0" smtClean="0"/>
              <a:t>-самостоятельность и личная ответственность за свои поступки;</a:t>
            </a:r>
          </a:p>
          <a:p>
            <a:r>
              <a:rPr lang="ru-RU" dirty="0" smtClean="0"/>
              <a:t>-гражданская идентичность в форме  осознания себя как гражданина России, чувство сопричастности и гордости за свою Родину, народ и историю;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253</TotalTime>
  <Words>1198</Words>
  <Application>Microsoft Office PowerPoint</Application>
  <PresentationFormat>Экран (4:3)</PresentationFormat>
  <Paragraphs>130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Сетевой внеурочный проект «Төрґт эйгэ ситимэ» Тропою предков</vt:lpstr>
      <vt:lpstr> Актуальность проекта</vt:lpstr>
      <vt:lpstr>Проблема</vt:lpstr>
      <vt:lpstr>Цель</vt:lpstr>
      <vt:lpstr>Задачи</vt:lpstr>
      <vt:lpstr>Слайд 6</vt:lpstr>
      <vt:lpstr>Планы, перспективы</vt:lpstr>
      <vt:lpstr>Возраст</vt:lpstr>
      <vt:lpstr>После завершения проекта учащиеся приобретут следующие умения:</vt:lpstr>
      <vt:lpstr>Слайд 10</vt:lpstr>
      <vt:lpstr>Слайд 11</vt:lpstr>
      <vt:lpstr>Слайд 12</vt:lpstr>
      <vt:lpstr>Планирование проекта</vt:lpstr>
      <vt:lpstr>Слайд 14</vt:lpstr>
      <vt:lpstr>Слайд 15</vt:lpstr>
      <vt:lpstr>Слайд 16</vt:lpstr>
      <vt:lpstr>Смета расходов проекта на 2016-2017 учебный год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Сетевой внеурочный учебный проект «Я вырос здесь, и край мне этот дорог»</dc:title>
  <dc:creator>user</dc:creator>
  <cp:lastModifiedBy>User</cp:lastModifiedBy>
  <cp:revision>27</cp:revision>
  <dcterms:created xsi:type="dcterms:W3CDTF">2016-09-26T13:36:12Z</dcterms:created>
  <dcterms:modified xsi:type="dcterms:W3CDTF">2018-11-25T13:20:11Z</dcterms:modified>
</cp:coreProperties>
</file>