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8CD9-2CC3-41B2-BB06-0117565E5911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ED8DC-5037-44E2-B08E-D4A54202D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14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8CD9-2CC3-41B2-BB06-0117565E5911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ED8DC-5037-44E2-B08E-D4A54202D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048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8CD9-2CC3-41B2-BB06-0117565E5911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ED8DC-5037-44E2-B08E-D4A54202D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414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8CD9-2CC3-41B2-BB06-0117565E5911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ED8DC-5037-44E2-B08E-D4A54202D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27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8CD9-2CC3-41B2-BB06-0117565E5911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ED8DC-5037-44E2-B08E-D4A54202D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51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8CD9-2CC3-41B2-BB06-0117565E5911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ED8DC-5037-44E2-B08E-D4A54202D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08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8CD9-2CC3-41B2-BB06-0117565E5911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ED8DC-5037-44E2-B08E-D4A54202D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493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8CD9-2CC3-41B2-BB06-0117565E5911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ED8DC-5037-44E2-B08E-D4A54202D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47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8CD9-2CC3-41B2-BB06-0117565E5911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ED8DC-5037-44E2-B08E-D4A54202D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421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8CD9-2CC3-41B2-BB06-0117565E5911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ED8DC-5037-44E2-B08E-D4A54202D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401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B8CD9-2CC3-41B2-BB06-0117565E5911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ED8DC-5037-44E2-B08E-D4A54202D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838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B8CD9-2CC3-41B2-BB06-0117565E5911}" type="datetimeFigureOut">
              <a:rPr lang="ru-RU" smtClean="0"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ED8DC-5037-44E2-B08E-D4A54202DC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9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8000" r="-8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852936"/>
            <a:ext cx="7772400" cy="1470025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8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ОСЕННЯЯ ЯРМАРКА</a:t>
            </a:r>
            <a:endParaRPr lang="ru-RU" sz="8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260648"/>
            <a:ext cx="4392488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400" b="1" dirty="0" err="1">
                <a:solidFill>
                  <a:prstClr val="black"/>
                </a:solidFill>
              </a:rPr>
              <a:t>Журтова</a:t>
            </a:r>
            <a:r>
              <a:rPr lang="ru-RU" sz="2400" b="1" dirty="0">
                <a:solidFill>
                  <a:prstClr val="black"/>
                </a:solidFill>
              </a:rPr>
              <a:t> Ирина Борисовна</a:t>
            </a:r>
          </a:p>
          <a:p>
            <a:pPr lvl="0" algn="ctr">
              <a:spcBef>
                <a:spcPct val="20000"/>
              </a:spcBef>
            </a:pPr>
            <a:r>
              <a:rPr lang="ru-RU" sz="2400" b="1" dirty="0">
                <a:solidFill>
                  <a:prstClr val="black"/>
                </a:solidFill>
              </a:rPr>
              <a:t>воспитатель ГБОУ школы 1310</a:t>
            </a:r>
          </a:p>
          <a:p>
            <a:pPr lvl="0" algn="ctr">
              <a:spcBef>
                <a:spcPct val="20000"/>
              </a:spcBef>
            </a:pPr>
            <a:r>
              <a:rPr lang="ru-RU" sz="2400" b="1" dirty="0">
                <a:solidFill>
                  <a:prstClr val="black"/>
                </a:solidFill>
              </a:rPr>
              <a:t>дошкольное отделение № 3</a:t>
            </a:r>
          </a:p>
          <a:p>
            <a:pPr lvl="0" algn="ctr">
              <a:spcBef>
                <a:spcPct val="20000"/>
              </a:spcBef>
            </a:pPr>
            <a:r>
              <a:rPr lang="ru-RU" sz="2400" b="1" dirty="0">
                <a:solidFill>
                  <a:prstClr val="black"/>
                </a:solidFill>
              </a:rPr>
              <a:t>группа 4</a:t>
            </a:r>
          </a:p>
        </p:txBody>
      </p:sp>
      <p:pic>
        <p:nvPicPr>
          <p:cNvPr id="1027" name="Picture 3" descr="D:\Для фотошопа\Картинки\PNG\Осень\pi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763475"/>
            <a:ext cx="5802038" cy="2111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Armarka_-_Ah_yarmarka_ah_yarmarka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1.9779" end="81780.4326"/>
                  <p14:fade out="17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504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11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877">
        <p:split orient="vert"/>
      </p:transition>
    </mc:Choice>
    <mc:Fallback xmlns="">
      <p:transition spd="slow" advTm="487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ln>
                  <a:solidFill>
                    <a:schemeClr val="bg1"/>
                  </a:solidFill>
                </a:ln>
              </a:rPr>
              <a:t>Ярмарку мы закрываем</a:t>
            </a:r>
            <a:br>
              <a:rPr lang="ru-RU" sz="4000" b="1" dirty="0">
                <a:ln>
                  <a:solidFill>
                    <a:schemeClr val="bg1"/>
                  </a:solidFill>
                </a:ln>
              </a:rPr>
            </a:br>
            <a:r>
              <a:rPr lang="ru-RU" sz="4000" b="1" dirty="0">
                <a:ln>
                  <a:solidFill>
                    <a:schemeClr val="bg1"/>
                  </a:solidFill>
                </a:ln>
              </a:rPr>
              <a:t> и на чай всех приглашаем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700808"/>
            <a:ext cx="5770984" cy="4328238"/>
          </a:xfr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496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54">
        <p14:ferris dir="l"/>
      </p:transition>
    </mc:Choice>
    <mc:Fallback xmlns="">
      <p:transition spd="slow" advTm="60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264696"/>
          </a:xfrm>
        </p:spPr>
        <p:txBody>
          <a:bodyPr>
            <a:noAutofit/>
          </a:bodyPr>
          <a:lstStyle/>
          <a:p>
            <a:r>
              <a:rPr lang="ru-RU" sz="1400" b="1" dirty="0"/>
              <a:t>«ОСЕННЯЯ ЯРМАРКА»</a:t>
            </a:r>
            <a:br>
              <a:rPr lang="ru-RU" sz="1400" b="1" dirty="0"/>
            </a:br>
            <a:r>
              <a:rPr lang="ru-RU" sz="1400" b="1" i="1" dirty="0"/>
              <a:t>С разных концов выбегают зазывалы два ребенка</a:t>
            </a:r>
            <a:r>
              <a:rPr lang="ru-RU" sz="1400" i="1" dirty="0"/>
              <a:t>.</a:t>
            </a:r>
            <a:r>
              <a:rPr lang="ru-RU" sz="1400" b="1" i="1" dirty="0"/>
              <a:t/>
            </a:r>
            <a:br>
              <a:rPr lang="ru-RU" sz="1400" b="1" i="1" dirty="0"/>
            </a:br>
            <a:r>
              <a:rPr lang="ru-RU" sz="1400" b="1" dirty="0"/>
              <a:t>ребенок.</a:t>
            </a:r>
            <a:br>
              <a:rPr lang="ru-RU" sz="1400" b="1" dirty="0"/>
            </a:br>
            <a:r>
              <a:rPr lang="ru-RU" sz="1400" dirty="0"/>
              <a:t>Внимание! Внимание! Внимание!</a:t>
            </a:r>
            <a:br>
              <a:rPr lang="ru-RU" sz="1400" dirty="0"/>
            </a:br>
            <a:r>
              <a:rPr lang="ru-RU" sz="1400" dirty="0"/>
              <a:t>Открывается веселое гуляние!</a:t>
            </a:r>
            <a:br>
              <a:rPr lang="ru-RU" sz="1400" dirty="0"/>
            </a:br>
            <a:r>
              <a:rPr lang="ru-RU" sz="1400" dirty="0"/>
              <a:t>Торопись, честной народ,</a:t>
            </a:r>
            <a:br>
              <a:rPr lang="ru-RU" sz="1400" dirty="0"/>
            </a:br>
            <a:r>
              <a:rPr lang="ru-RU" sz="1400" dirty="0"/>
              <a:t>Тебя ярмарка зовет!</a:t>
            </a:r>
            <a:br>
              <a:rPr lang="ru-RU" sz="1400" dirty="0"/>
            </a:br>
            <a:r>
              <a:rPr lang="ru-RU" sz="1400" b="1" dirty="0"/>
              <a:t>ребенок.</a:t>
            </a:r>
            <a:br>
              <a:rPr lang="ru-RU" sz="1400" b="1" dirty="0"/>
            </a:br>
            <a:r>
              <a:rPr lang="ru-RU" sz="1400" dirty="0"/>
              <a:t>Эй, не стойте у дверей,</a:t>
            </a:r>
            <a:br>
              <a:rPr lang="ru-RU" sz="1400" dirty="0"/>
            </a:br>
            <a:r>
              <a:rPr lang="ru-RU" sz="1400" dirty="0"/>
              <a:t>Заходите к нам скорей!</a:t>
            </a:r>
            <a:br>
              <a:rPr lang="ru-RU" sz="1400" dirty="0"/>
            </a:br>
            <a:r>
              <a:rPr lang="ru-RU" sz="1400" dirty="0"/>
              <a:t>Народ собирается -</a:t>
            </a:r>
            <a:br>
              <a:rPr lang="ru-RU" sz="1400" dirty="0"/>
            </a:br>
            <a:r>
              <a:rPr lang="ru-RU" sz="1400" dirty="0"/>
              <a:t>Наша ярмарка открывается!</a:t>
            </a:r>
            <a:br>
              <a:rPr lang="ru-RU" sz="1400" dirty="0"/>
            </a:br>
            <a:r>
              <a:rPr lang="ru-RU" sz="1400" i="1" dirty="0"/>
              <a:t>Звучит музыка. Дети входят парами с противоположных сторон, проходят по кругу, встают у центральной стены - девочки впереди, мальчики сзади.</a:t>
            </a:r>
            <a:br>
              <a:rPr lang="ru-RU" sz="1400" i="1" dirty="0"/>
            </a:br>
            <a:r>
              <a:rPr lang="ru-RU" sz="1400" b="1" dirty="0"/>
              <a:t>Ведущий (встречает детей):</a:t>
            </a:r>
            <a:br>
              <a:rPr lang="ru-RU" sz="1400" b="1" dirty="0"/>
            </a:br>
            <a:r>
              <a:rPr lang="ru-RU" sz="1400" dirty="0"/>
              <a:t>Здравствуйте, гости дорогие!</a:t>
            </a:r>
            <a:br>
              <a:rPr lang="ru-RU" sz="1400" dirty="0"/>
            </a:br>
            <a:r>
              <a:rPr lang="ru-RU" sz="1400" dirty="0"/>
              <a:t>Здравствуйте, люди добрые!</a:t>
            </a:r>
            <a:br>
              <a:rPr lang="ru-RU" sz="1400" dirty="0"/>
            </a:br>
            <a:r>
              <a:rPr lang="ru-RU" sz="1400" dirty="0"/>
              <a:t>Заходи, народ! Не толпись у ворот!</a:t>
            </a:r>
            <a:br>
              <a:rPr lang="ru-RU" sz="1400" dirty="0"/>
            </a:br>
            <a:r>
              <a:rPr lang="ru-RU" sz="1400" b="1" dirty="0"/>
              <a:t>Ведущий (гостям):</a:t>
            </a:r>
            <a:br>
              <a:rPr lang="ru-RU" sz="1400" b="1" dirty="0"/>
            </a:br>
            <a:r>
              <a:rPr lang="ru-RU" sz="1400" dirty="0"/>
              <a:t>Народ собирается - Ярмарка открывается!</a:t>
            </a:r>
            <a:br>
              <a:rPr lang="ru-RU" sz="1400" dirty="0"/>
            </a:br>
            <a:r>
              <a:rPr lang="ru-RU" sz="1400" dirty="0"/>
              <a:t>Осенью и там, и тут по России ярмарки идут.</a:t>
            </a:r>
            <a:br>
              <a:rPr lang="ru-RU" sz="1400" dirty="0"/>
            </a:br>
            <a:r>
              <a:rPr lang="ru-RU" sz="1400" dirty="0"/>
              <a:t>А что такое ярмарка?</a:t>
            </a:r>
            <a:br>
              <a:rPr lang="ru-RU" sz="1400" dirty="0"/>
            </a:br>
            <a:r>
              <a:rPr lang="ru-RU" sz="1400" b="1" dirty="0"/>
              <a:t>ребенок:</a:t>
            </a:r>
            <a:br>
              <a:rPr lang="ru-RU" sz="1400" b="1" dirty="0"/>
            </a:br>
            <a:r>
              <a:rPr lang="ru-RU" sz="1400" dirty="0"/>
              <a:t>Место, где что-нибудь продают или покупают.</a:t>
            </a:r>
            <a:br>
              <a:rPr lang="ru-RU" sz="1400" dirty="0"/>
            </a:br>
            <a:r>
              <a:rPr lang="ru-RU" sz="1400" b="1" dirty="0"/>
              <a:t>ребенок:</a:t>
            </a:r>
            <a:br>
              <a:rPr lang="ru-RU" sz="1400" b="1" dirty="0"/>
            </a:br>
            <a:r>
              <a:rPr lang="ru-RU" sz="1400" dirty="0"/>
              <a:t>Базар!</a:t>
            </a:r>
            <a:br>
              <a:rPr lang="ru-RU" sz="1400" dirty="0"/>
            </a:br>
            <a:r>
              <a:rPr lang="ru-RU" sz="1400" b="1" dirty="0"/>
              <a:t>ребенок:</a:t>
            </a:r>
            <a:br>
              <a:rPr lang="ru-RU" sz="1400" b="1" dirty="0"/>
            </a:br>
            <a:r>
              <a:rPr lang="ru-RU" sz="1400" dirty="0"/>
              <a:t>Рынок!</a:t>
            </a:r>
          </a:p>
        </p:txBody>
      </p:sp>
    </p:spTree>
    <p:extLst>
      <p:ext uri="{BB962C8B-B14F-4D97-AF65-F5344CB8AC3E}">
        <p14:creationId xmlns:p14="http://schemas.microsoft.com/office/powerpoint/2010/main" val="137733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54">
        <p14:ferris dir="l"/>
      </p:transition>
    </mc:Choice>
    <mc:Fallback xmlns="">
      <p:transition spd="slow" advTm="60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264696"/>
          </a:xfrm>
        </p:spPr>
        <p:txBody>
          <a:bodyPr>
            <a:noAutofit/>
          </a:bodyPr>
          <a:lstStyle/>
          <a:p>
            <a:r>
              <a:rPr lang="ru-RU" sz="1400" b="1" dirty="0"/>
              <a:t>Ведущий:</a:t>
            </a:r>
            <a:br>
              <a:rPr lang="ru-RU" sz="1400" b="1" dirty="0"/>
            </a:br>
            <a:r>
              <a:rPr lang="ru-RU" sz="1400" dirty="0"/>
              <a:t>Верно, ребята!...</a:t>
            </a:r>
            <a:br>
              <a:rPr lang="ru-RU" sz="1400" dirty="0"/>
            </a:br>
            <a:r>
              <a:rPr lang="ru-RU" sz="1400" dirty="0"/>
              <a:t>А какое сейчас время года? Давайте споем для осени песню </a:t>
            </a:r>
            <a:r>
              <a:rPr lang="ru-RU" sz="1400" i="1" dirty="0"/>
              <a:t> </a:t>
            </a:r>
            <a:r>
              <a:rPr lang="ru-RU" sz="1400" dirty="0"/>
              <a:t>о ней!</a:t>
            </a:r>
            <a:br>
              <a:rPr lang="ru-RU" sz="1400" dirty="0"/>
            </a:br>
            <a:r>
              <a:rPr lang="ru-RU" sz="1400" b="1" dirty="0"/>
              <a:t>ПЕСНЯ</a:t>
            </a:r>
            <a:br>
              <a:rPr lang="ru-RU" sz="1400" b="1" dirty="0"/>
            </a:br>
            <a:r>
              <a:rPr lang="ru-RU" sz="1400" b="1" dirty="0"/>
              <a:t>НАСТУПИЛА ПОСЛЕ ЛЕТА ОСЕНЬ</a:t>
            </a:r>
            <a:br>
              <a:rPr lang="ru-RU" sz="1400" b="1" dirty="0"/>
            </a:br>
            <a:r>
              <a:rPr lang="ru-RU" sz="1400" b="1" dirty="0"/>
              <a:t>Ведущий:</a:t>
            </a:r>
            <a:br>
              <a:rPr lang="ru-RU" sz="1400" b="1" dirty="0"/>
            </a:br>
            <a:r>
              <a:rPr lang="ru-RU" sz="1400" dirty="0"/>
              <a:t>Ярмарка осенняя пришла к нам в детский сад.</a:t>
            </a:r>
            <a:br>
              <a:rPr lang="ru-RU" sz="1400" dirty="0"/>
            </a:br>
            <a:r>
              <a:rPr lang="ru-RU" sz="1400" dirty="0"/>
              <a:t>Да и что тут толковать - пора загадки отгадать.</a:t>
            </a:r>
            <a:br>
              <a:rPr lang="ru-RU" sz="1400" dirty="0"/>
            </a:br>
            <a:r>
              <a:rPr lang="ru-RU" sz="1400" dirty="0"/>
              <a:t>Мои хитрые загадки кто сумеет разгадать?</a:t>
            </a:r>
            <a:br>
              <a:rPr lang="ru-RU" sz="1400" dirty="0"/>
            </a:br>
            <a:r>
              <a:rPr lang="ru-RU" sz="1400" dirty="0"/>
              <a:t>Тому сушки и баранки обещаю к чаю дать!</a:t>
            </a:r>
            <a:br>
              <a:rPr lang="ru-RU" sz="1400" dirty="0"/>
            </a:br>
            <a:r>
              <a:rPr lang="ru-RU" sz="1400" dirty="0"/>
              <a:t>1 .Носят женщины, старушки, носят малые девчушки </a:t>
            </a:r>
            <a:br>
              <a:rPr lang="ru-RU" sz="1400" dirty="0"/>
            </a:br>
            <a:r>
              <a:rPr lang="ru-RU" sz="1400" dirty="0"/>
              <a:t>К уголочку уголок сложен красочный	</a:t>
            </a:r>
            <a:r>
              <a:rPr lang="ru-RU" sz="1400" b="1" i="1" dirty="0"/>
              <a:t>{платок).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Не страшны зимой морозы ни большим, ни маленьким.</a:t>
            </a:r>
            <a:br>
              <a:rPr lang="ru-RU" sz="1400" dirty="0"/>
            </a:br>
            <a:r>
              <a:rPr lang="ru-RU" sz="1400" dirty="0"/>
              <a:t>Что нам зимушки угрозы - мы обуем	</a:t>
            </a:r>
            <a:r>
              <a:rPr lang="ru-RU" sz="1400" b="1" i="1" dirty="0"/>
              <a:t>{валенки).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Если маленький мороз - не хватает он за нос.</a:t>
            </a:r>
            <a:br>
              <a:rPr lang="ru-RU" sz="1400" dirty="0"/>
            </a:br>
            <a:r>
              <a:rPr lang="ru-RU" sz="1400" dirty="0"/>
              <a:t>Как начнет сердиться, мы наденем	</a:t>
            </a:r>
            <a:r>
              <a:rPr lang="ru-RU" sz="1400" b="1" i="1" dirty="0"/>
              <a:t>{рукавицы).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4.Эту обувь не забыли, хоть давным-давно носили.</a:t>
            </a:r>
            <a:br>
              <a:rPr lang="ru-RU" sz="1400" dirty="0"/>
            </a:br>
            <a:r>
              <a:rPr lang="ru-RU" sz="1400" dirty="0"/>
              <a:t>Влезут дети на полати, у печи оставят	</a:t>
            </a:r>
            <a:r>
              <a:rPr lang="ru-RU" sz="1400" b="1" i="1" dirty="0"/>
              <a:t>{лапти).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5.Он как круглая кастрюля, он чумазый, не чистюля.</a:t>
            </a:r>
            <a:br>
              <a:rPr lang="ru-RU" sz="1400" dirty="0"/>
            </a:br>
            <a:r>
              <a:rPr lang="ru-RU" sz="1400" dirty="0"/>
              <a:t>Где там в печке уголек? Кашу сварит.... </a:t>
            </a:r>
            <a:r>
              <a:rPr lang="ru-RU" sz="1400" b="1" i="1" dirty="0"/>
              <a:t>{чугунок),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Лезет в печь за чугунком и в углу стоит молчком,</a:t>
            </a:r>
            <a:br>
              <a:rPr lang="ru-RU" sz="1400" dirty="0"/>
            </a:br>
            <a:r>
              <a:rPr lang="ru-RU" sz="1400" dirty="0"/>
              <a:t>Кочерге родимый брат - старый кованый.... </a:t>
            </a:r>
            <a:r>
              <a:rPr lang="ru-RU" sz="1400" b="1" i="1" dirty="0"/>
              <a:t>{ухват).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Выпускает жаркий пар древний чайник - ....(</a:t>
            </a:r>
            <a:r>
              <a:rPr lang="ru-RU" sz="1400" b="1" i="1" dirty="0"/>
              <a:t>самовар).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b="1" dirty="0"/>
              <a:t>Ведущий:</a:t>
            </a:r>
            <a:br>
              <a:rPr lang="ru-RU" sz="1400" b="1" dirty="0"/>
            </a:br>
            <a:r>
              <a:rPr lang="ru-RU" sz="1400" dirty="0"/>
              <a:t>Все товары разглядели и про ярмарку запели.</a:t>
            </a:r>
            <a:br>
              <a:rPr lang="ru-RU" sz="1400" dirty="0"/>
            </a:br>
            <a:r>
              <a:rPr lang="ru-RU" sz="1400" b="1" dirty="0"/>
              <a:t>Песня «Ярмарка»</a:t>
            </a:r>
            <a:br>
              <a:rPr lang="ru-RU" sz="1400" b="1" dirty="0"/>
            </a:br>
            <a:r>
              <a:rPr lang="ru-RU" sz="1400" i="1" dirty="0"/>
              <a:t>«Ой, вставала я </a:t>
            </a:r>
            <a:r>
              <a:rPr lang="ru-RU" sz="1400" i="1" dirty="0" err="1"/>
              <a:t>ранешенько</a:t>
            </a:r>
            <a:r>
              <a:rPr lang="ru-RU" sz="1400" i="1" dirty="0"/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313943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54">
        <p14:ferris dir="l"/>
      </p:transition>
    </mc:Choice>
    <mc:Fallback xmlns="">
      <p:transition spd="slow" advTm="60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264696"/>
          </a:xfrm>
        </p:spPr>
        <p:txBody>
          <a:bodyPr>
            <a:noAutofit/>
          </a:bodyPr>
          <a:lstStyle/>
          <a:p>
            <a:r>
              <a:rPr lang="ru-RU" sz="1400" i="1" dirty="0"/>
              <a:t>1.</a:t>
            </a:r>
            <a:br>
              <a:rPr lang="ru-RU" sz="1400" i="1" dirty="0"/>
            </a:br>
            <a:r>
              <a:rPr lang="ru-RU" sz="1400" dirty="0"/>
              <a:t>По дорожке, по </a:t>
            </a:r>
            <a:r>
              <a:rPr lang="ru-RU" sz="1400" dirty="0" err="1"/>
              <a:t>тропиночке</a:t>
            </a:r>
            <a:r>
              <a:rPr lang="ru-RU" sz="1400" dirty="0"/>
              <a:t> идем,</a:t>
            </a:r>
            <a:br>
              <a:rPr lang="ru-RU" sz="1400" dirty="0"/>
            </a:br>
            <a:r>
              <a:rPr lang="ru-RU" sz="1400" dirty="0"/>
              <a:t>Разудалую мы песенку поем,</a:t>
            </a:r>
            <a:br>
              <a:rPr lang="ru-RU" sz="1400" dirty="0"/>
            </a:br>
            <a:r>
              <a:rPr lang="ru-RU" sz="1400" dirty="0"/>
              <a:t>Припев:</a:t>
            </a:r>
            <a:br>
              <a:rPr lang="ru-RU" sz="1400" dirty="0"/>
            </a:br>
            <a:r>
              <a:rPr lang="ru-RU" sz="1400" dirty="0"/>
              <a:t>Ой, ли, да ли, калинка моя,</a:t>
            </a:r>
            <a:br>
              <a:rPr lang="ru-RU" sz="1400" dirty="0"/>
            </a:br>
            <a:r>
              <a:rPr lang="ru-RU" sz="1400" dirty="0"/>
              <a:t>Разудалую мы песенку поем!!!</a:t>
            </a:r>
            <a:br>
              <a:rPr lang="ru-RU" sz="1400" dirty="0"/>
            </a:br>
            <a:r>
              <a:rPr lang="ru-RU" sz="1400" b="1" dirty="0"/>
              <a:t>2</a:t>
            </a:r>
            <a:r>
              <a:rPr lang="ru-RU" sz="1400" b="1" i="1" dirty="0"/>
              <a:t>.</a:t>
            </a:r>
            <a:br>
              <a:rPr lang="ru-RU" sz="1400" b="1" i="1" dirty="0"/>
            </a:br>
            <a:r>
              <a:rPr lang="ru-RU" sz="1400" dirty="0"/>
              <a:t>Нынче ярмарка весёлая у нас, Приглашаем всех на ярмарку сейчас!!! </a:t>
            </a:r>
            <a:br>
              <a:rPr lang="ru-RU" sz="1400" dirty="0"/>
            </a:b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>Припев:</a:t>
            </a:r>
            <a:br>
              <a:rPr lang="ru-RU" sz="1400" dirty="0"/>
            </a:br>
            <a:r>
              <a:rPr lang="ru-RU" sz="1400" dirty="0"/>
              <a:t>Ой, ли, да ли, калинка моя, Приглашаем всех на ярмарку сейчас!!!</a:t>
            </a:r>
            <a:br>
              <a:rPr lang="ru-RU" sz="1400" dirty="0"/>
            </a:br>
            <a:r>
              <a:rPr lang="ru-RU" sz="1400" i="1" dirty="0"/>
              <a:t>3</a:t>
            </a:r>
            <a:r>
              <a:rPr lang="ru-RU" sz="1400" dirty="0"/>
              <a:t> .</a:t>
            </a:r>
            <a:br>
              <a:rPr lang="ru-RU" sz="1400" dirty="0"/>
            </a:br>
            <a:r>
              <a:rPr lang="ru-RU" sz="1400" dirty="0"/>
              <a:t>Просим в гости к нам на ярмарку друзей,</a:t>
            </a:r>
            <a:br>
              <a:rPr lang="ru-RU" sz="1400" dirty="0"/>
            </a:br>
            <a:r>
              <a:rPr lang="ru-RU" sz="1400" dirty="0"/>
              <a:t>Приезжайте, приходите поскорей.</a:t>
            </a:r>
            <a:br>
              <a:rPr lang="ru-RU" sz="1400" dirty="0"/>
            </a:br>
            <a:r>
              <a:rPr lang="ru-RU" sz="1400" dirty="0"/>
              <a:t>Припев:</a:t>
            </a:r>
            <a:br>
              <a:rPr lang="ru-RU" sz="1400" dirty="0"/>
            </a:br>
            <a:r>
              <a:rPr lang="ru-RU" sz="1400" dirty="0"/>
              <a:t>Ой, ли, да ли, калинка моя, Приезжайте, приходите поскорей!!!</a:t>
            </a:r>
            <a:br>
              <a:rPr lang="ru-RU" sz="1400" dirty="0"/>
            </a:br>
            <a:r>
              <a:rPr lang="ru-RU" sz="1400" b="1" dirty="0"/>
              <a:t>Ведущий:</a:t>
            </a:r>
            <a:br>
              <a:rPr lang="ru-RU" sz="1400" b="1" dirty="0"/>
            </a:br>
            <a:r>
              <a:rPr lang="ru-RU" sz="1400" dirty="0"/>
              <a:t>Осень выставку открыла.</a:t>
            </a:r>
            <a:br>
              <a:rPr lang="ru-RU" sz="1400" dirty="0"/>
            </a:br>
            <a:r>
              <a:rPr lang="ru-RU" sz="1400" dirty="0"/>
              <a:t>Как художница, она</a:t>
            </a:r>
            <a:br>
              <a:rPr lang="ru-RU" sz="1400" dirty="0"/>
            </a:br>
            <a:r>
              <a:rPr lang="ru-RU" sz="1400" dirty="0"/>
              <a:t>Яркой краской всё покрыла.</a:t>
            </a:r>
            <a:br>
              <a:rPr lang="ru-RU" sz="1400" dirty="0"/>
            </a:br>
            <a:r>
              <a:rPr lang="ru-RU" sz="1400" dirty="0"/>
              <a:t>Как раскрашены сады</a:t>
            </a:r>
            <a:br>
              <a:rPr lang="ru-RU" sz="1400" dirty="0"/>
            </a:br>
            <a:r>
              <a:rPr lang="ru-RU" sz="1400" dirty="0"/>
              <a:t>Этой смелой жёлтой кистью.</a:t>
            </a:r>
            <a:br>
              <a:rPr lang="ru-RU" sz="1400" dirty="0"/>
            </a:br>
            <a:r>
              <a:rPr lang="ru-RU" sz="1400" dirty="0"/>
              <a:t>Как румянятся плоды,</a:t>
            </a:r>
            <a:br>
              <a:rPr lang="ru-RU" sz="1400" dirty="0"/>
            </a:br>
            <a:r>
              <a:rPr lang="ru-RU" sz="1400" dirty="0"/>
              <a:t>Как желты на солнце листья.</a:t>
            </a:r>
          </a:p>
        </p:txBody>
      </p:sp>
    </p:spTree>
    <p:extLst>
      <p:ext uri="{BB962C8B-B14F-4D97-AF65-F5344CB8AC3E}">
        <p14:creationId xmlns:p14="http://schemas.microsoft.com/office/powerpoint/2010/main" val="263229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54">
        <p14:ferris dir="l"/>
      </p:transition>
    </mc:Choice>
    <mc:Fallback xmlns="">
      <p:transition spd="slow" advTm="60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264696"/>
          </a:xfrm>
        </p:spPr>
        <p:txBody>
          <a:bodyPr>
            <a:noAutofit/>
          </a:bodyPr>
          <a:lstStyle/>
          <a:p>
            <a:r>
              <a:rPr lang="ru-RU" sz="1400" b="1" dirty="0"/>
              <a:t>ПЕСНЯ</a:t>
            </a:r>
            <a:br>
              <a:rPr lang="ru-RU" sz="1400" b="1" dirty="0"/>
            </a:br>
            <a:r>
              <a:rPr lang="ru-RU" sz="1400" b="1" dirty="0"/>
              <a:t>ОСЕНЬ ЗОЛОТАЯ</a:t>
            </a:r>
            <a:br>
              <a:rPr lang="ru-RU" sz="1400" b="1" dirty="0"/>
            </a:br>
            <a:r>
              <a:rPr lang="ru-RU" sz="1400" b="1" dirty="0"/>
              <a:t>Ребенок:</a:t>
            </a:r>
            <a:br>
              <a:rPr lang="ru-RU" sz="1400" b="1" dirty="0"/>
            </a:br>
            <a:r>
              <a:rPr lang="ru-RU" sz="1400" dirty="0"/>
              <a:t>Птицы стаями летят,</a:t>
            </a:r>
            <a:br>
              <a:rPr lang="ru-RU" sz="1400" dirty="0"/>
            </a:br>
            <a:r>
              <a:rPr lang="ru-RU" sz="1400" dirty="0"/>
              <a:t>Грустно: дождь и листопад.</a:t>
            </a:r>
            <a:br>
              <a:rPr lang="ru-RU" sz="1400" dirty="0"/>
            </a:br>
            <a:r>
              <a:rPr lang="ru-RU" sz="1400" dirty="0"/>
              <a:t>Ветер тучи в небе носит,</a:t>
            </a:r>
            <a:br>
              <a:rPr lang="ru-RU" sz="1400" dirty="0"/>
            </a:br>
            <a:r>
              <a:rPr lang="ru-RU" sz="1400" dirty="0"/>
              <a:t>Потому что это - Осень.</a:t>
            </a:r>
            <a:br>
              <a:rPr lang="ru-RU" sz="1400" dirty="0"/>
            </a:br>
            <a:r>
              <a:rPr lang="ru-RU" sz="1400" b="1" dirty="0"/>
              <a:t>Ребенок:</a:t>
            </a:r>
            <a:br>
              <a:rPr lang="ru-RU" sz="1400" b="1" dirty="0"/>
            </a:br>
            <a:r>
              <a:rPr lang="ru-RU" sz="1400" dirty="0"/>
              <a:t>Одарила осень - гостья,</a:t>
            </a:r>
            <a:br>
              <a:rPr lang="ru-RU" sz="1400" dirty="0"/>
            </a:br>
            <a:r>
              <a:rPr lang="ru-RU" sz="1400" dirty="0"/>
              <a:t>Урожаями плодов,</a:t>
            </a:r>
            <a:br>
              <a:rPr lang="ru-RU" sz="1400" dirty="0"/>
            </a:br>
            <a:r>
              <a:rPr lang="ru-RU" sz="1400" dirty="0"/>
              <a:t>Моросящими дождями,</a:t>
            </a:r>
            <a:br>
              <a:rPr lang="ru-RU" sz="1400" dirty="0"/>
            </a:br>
            <a:r>
              <a:rPr lang="ru-RU" sz="1400" dirty="0"/>
              <a:t>Кузовком лесных грибов.</a:t>
            </a:r>
            <a:br>
              <a:rPr lang="ru-RU" sz="1400" dirty="0"/>
            </a:br>
            <a:r>
              <a:rPr lang="ru-RU" sz="1400" b="1" dirty="0"/>
              <a:t>3 Ребенок:</a:t>
            </a:r>
            <a:br>
              <a:rPr lang="ru-RU" sz="1400" b="1" dirty="0"/>
            </a:br>
            <a:r>
              <a:rPr lang="ru-RU" sz="1400" dirty="0"/>
              <a:t>Так давайте славить Осень</a:t>
            </a:r>
            <a:br>
              <a:rPr lang="ru-RU" sz="1400" dirty="0"/>
            </a:br>
            <a:r>
              <a:rPr lang="ru-RU" sz="1400" dirty="0"/>
              <a:t>Песней пляской и игрой.</a:t>
            </a:r>
            <a:br>
              <a:rPr lang="ru-RU" sz="1400" dirty="0"/>
            </a:br>
            <a:r>
              <a:rPr lang="ru-RU" sz="1400" dirty="0"/>
              <a:t>Будем радоваться вместе -</a:t>
            </a:r>
            <a:br>
              <a:rPr lang="ru-RU" sz="1400" dirty="0"/>
            </a:br>
            <a:r>
              <a:rPr lang="ru-RU" sz="1400" dirty="0"/>
              <a:t>Это осень, праздник твой!</a:t>
            </a:r>
            <a:br>
              <a:rPr lang="ru-RU" sz="1400" dirty="0"/>
            </a:br>
            <a:r>
              <a:rPr lang="ru-RU" sz="1400" b="1" dirty="0"/>
              <a:t>ПЕСНЯ</a:t>
            </a:r>
            <a:br>
              <a:rPr lang="ru-RU" sz="1400" b="1" dirty="0"/>
            </a:br>
            <a:r>
              <a:rPr lang="ru-RU" sz="1400" b="1" dirty="0"/>
              <a:t>ЛИСТОПАД</a:t>
            </a:r>
            <a:br>
              <a:rPr lang="ru-RU" sz="1400" b="1" dirty="0"/>
            </a:br>
            <a:r>
              <a:rPr lang="ru-RU" sz="1400" b="1" dirty="0"/>
              <a:t>Ведущий:</a:t>
            </a:r>
            <a:br>
              <a:rPr lang="ru-RU" sz="1400" b="1" dirty="0"/>
            </a:br>
            <a:r>
              <a:rPr lang="ru-RU" sz="1400" dirty="0"/>
              <a:t>А на ярмарке народ прибавляется,</a:t>
            </a:r>
            <a:br>
              <a:rPr lang="ru-RU" sz="1400" dirty="0"/>
            </a:br>
            <a:r>
              <a:rPr lang="ru-RU" sz="1400" dirty="0"/>
              <a:t>А на ярмарке веселье продолжается.</a:t>
            </a:r>
            <a:br>
              <a:rPr lang="ru-RU" sz="1400" dirty="0"/>
            </a:br>
            <a:r>
              <a:rPr lang="ru-RU" sz="1400" dirty="0" smtClean="0"/>
              <a:t>1 </a:t>
            </a:r>
            <a:r>
              <a:rPr lang="ru-RU" sz="1400" b="1" dirty="0" smtClean="0"/>
              <a:t>коробейник</a:t>
            </a:r>
            <a:r>
              <a:rPr lang="ru-RU" sz="1400" b="1" dirty="0"/>
              <a:t>:</a:t>
            </a:r>
            <a:br>
              <a:rPr lang="ru-RU" sz="1400" b="1" dirty="0"/>
            </a:br>
            <a:r>
              <a:rPr lang="ru-RU" sz="1400" dirty="0"/>
              <a:t>Все спешите! На ярмарку заходите,</a:t>
            </a:r>
            <a:br>
              <a:rPr lang="ru-RU" sz="1400" dirty="0"/>
            </a:br>
            <a:r>
              <a:rPr lang="ru-RU" sz="1400" dirty="0"/>
              <a:t>Глаза протрите, да что-нибудь купите!</a:t>
            </a:r>
            <a:br>
              <a:rPr lang="ru-RU" sz="1400" dirty="0"/>
            </a:br>
            <a:r>
              <a:rPr lang="ru-RU" sz="1400" dirty="0" smtClean="0"/>
              <a:t>2 </a:t>
            </a:r>
            <a:r>
              <a:rPr lang="ru-RU" sz="1400" b="1" dirty="0" smtClean="0"/>
              <a:t>коробейник</a:t>
            </a:r>
            <a:r>
              <a:rPr lang="ru-RU" sz="1400" b="1" dirty="0"/>
              <a:t>:</a:t>
            </a:r>
            <a:br>
              <a:rPr lang="ru-RU" sz="1400" b="1" dirty="0"/>
            </a:br>
            <a:r>
              <a:rPr lang="ru-RU" sz="1400" dirty="0"/>
              <a:t>Да-а, товару хватит всякого,</a:t>
            </a:r>
            <a:br>
              <a:rPr lang="ru-RU" sz="1400" dirty="0"/>
            </a:br>
            <a:r>
              <a:rPr lang="ru-RU" sz="1400" dirty="0"/>
              <a:t>На Андрюшку, Дарью, Якова.</a:t>
            </a:r>
          </a:p>
        </p:txBody>
      </p:sp>
    </p:spTree>
    <p:extLst>
      <p:ext uri="{BB962C8B-B14F-4D97-AF65-F5344CB8AC3E}">
        <p14:creationId xmlns:p14="http://schemas.microsoft.com/office/powerpoint/2010/main" val="392227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54">
        <p14:ferris dir="l"/>
      </p:transition>
    </mc:Choice>
    <mc:Fallback xmlns="">
      <p:transition spd="slow" advTm="60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264696"/>
          </a:xfrm>
        </p:spPr>
        <p:txBody>
          <a:bodyPr>
            <a:noAutofit/>
          </a:bodyPr>
          <a:lstStyle/>
          <a:p>
            <a:pPr lvl="0"/>
            <a:r>
              <a:rPr lang="ru-RU" sz="1400" b="1" dirty="0" smtClean="0"/>
              <a:t>1 коробейник</a:t>
            </a:r>
            <a:r>
              <a:rPr lang="ru-RU" sz="1400" b="1" dirty="0"/>
              <a:t>:</a:t>
            </a:r>
            <a:br>
              <a:rPr lang="ru-RU" sz="1400" b="1" dirty="0"/>
            </a:br>
            <a:r>
              <a:rPr lang="ru-RU" sz="1400" dirty="0"/>
              <a:t>Смотри-ка, ложки расписные - маленькие и большие!</a:t>
            </a:r>
            <a:br>
              <a:rPr lang="ru-RU" sz="1400" dirty="0"/>
            </a:br>
            <a:r>
              <a:rPr lang="ru-RU" sz="1400" dirty="0"/>
              <a:t>Красота и внешний вид вызывают аппетит!</a:t>
            </a:r>
            <a:br>
              <a:rPr lang="ru-RU" sz="1400" dirty="0"/>
            </a:br>
            <a:r>
              <a:rPr lang="ru-RU" sz="1400" dirty="0" smtClean="0"/>
              <a:t>2 </a:t>
            </a:r>
            <a:r>
              <a:rPr lang="ru-RU" sz="1400" b="1" dirty="0" smtClean="0"/>
              <a:t>коробейник</a:t>
            </a:r>
            <a:r>
              <a:rPr lang="ru-RU" sz="1400" b="1" dirty="0"/>
              <a:t>:</a:t>
            </a:r>
            <a:br>
              <a:rPr lang="ru-RU" sz="1400" b="1" dirty="0"/>
            </a:br>
            <a:r>
              <a:rPr lang="ru-RU" sz="1400" dirty="0"/>
              <a:t>Ложки наши хоть куда, ими можно без труда</a:t>
            </a:r>
            <a:br>
              <a:rPr lang="ru-RU" sz="1400" dirty="0"/>
            </a:br>
            <a:r>
              <a:rPr lang="ru-RU" sz="1400" dirty="0"/>
              <a:t>Кашу есть и по лбу бить, продадим вам, так и быть!</a:t>
            </a:r>
            <a:br>
              <a:rPr lang="ru-RU" sz="1400" dirty="0"/>
            </a:br>
            <a:r>
              <a:rPr lang="ru-RU" sz="1400" dirty="0" smtClean="0"/>
              <a:t>3 </a:t>
            </a:r>
            <a:r>
              <a:rPr lang="ru-RU" sz="1400" b="1" dirty="0" smtClean="0"/>
              <a:t>коробейник</a:t>
            </a:r>
            <a:r>
              <a:rPr lang="ru-RU" sz="1400" b="1" dirty="0"/>
              <a:t>:</a:t>
            </a:r>
            <a:br>
              <a:rPr lang="ru-RU" sz="1400" b="1" dirty="0"/>
            </a:br>
            <a:r>
              <a:rPr lang="ru-RU" sz="1400" dirty="0"/>
              <a:t>Тары-бары-</a:t>
            </a:r>
            <a:r>
              <a:rPr lang="ru-RU" sz="1400" dirty="0" err="1"/>
              <a:t>растобары</a:t>
            </a:r>
            <a:r>
              <a:rPr lang="ru-RU" sz="1400" dirty="0"/>
              <a:t>, есть хорошие товары!</a:t>
            </a:r>
            <a:br>
              <a:rPr lang="ru-RU" sz="1400" dirty="0"/>
            </a:br>
            <a:r>
              <a:rPr lang="ru-RU" sz="1400" dirty="0"/>
              <a:t>Не товар, а сущий клад - инструменты нарасхват!</a:t>
            </a:r>
            <a:br>
              <a:rPr lang="ru-RU" sz="1400" dirty="0"/>
            </a:br>
            <a:r>
              <a:rPr lang="ru-RU" sz="1400" dirty="0" smtClean="0"/>
              <a:t>4 </a:t>
            </a:r>
            <a:r>
              <a:rPr lang="ru-RU" sz="1400" b="1" dirty="0" smtClean="0"/>
              <a:t>коробейник</a:t>
            </a:r>
            <a:r>
              <a:rPr lang="ru-RU" sz="1400" b="1" dirty="0"/>
              <a:t>:</a:t>
            </a:r>
            <a:br>
              <a:rPr lang="ru-RU" sz="1400" b="1" dirty="0"/>
            </a:br>
            <a:r>
              <a:rPr lang="ru-RU" sz="1400" dirty="0"/>
              <a:t>Эй, ребята-молодцы, покупайте бубенцы!</a:t>
            </a:r>
            <a:br>
              <a:rPr lang="ru-RU" sz="1400" dirty="0"/>
            </a:br>
            <a:r>
              <a:rPr lang="ru-RU" sz="1400" dirty="0"/>
              <a:t>А трещоткой заиграешь - всех соседей распугаешь!</a:t>
            </a:r>
            <a:br>
              <a:rPr lang="ru-RU" sz="1400" dirty="0"/>
            </a:br>
            <a:r>
              <a:rPr lang="ru-RU" sz="1400" b="1" dirty="0"/>
              <a:t>Ребенок:</a:t>
            </a:r>
            <a:br>
              <a:rPr lang="ru-RU" sz="1400" b="1" dirty="0"/>
            </a:br>
            <a:r>
              <a:rPr lang="ru-RU" sz="1400" dirty="0"/>
              <a:t>Мы возьмем желанные ложки деревянные.</a:t>
            </a:r>
            <a:br>
              <a:rPr lang="ru-RU" sz="1400" dirty="0"/>
            </a:br>
            <a:r>
              <a:rPr lang="ru-RU" sz="1400" dirty="0"/>
              <a:t>И сыграем мы сейчас пляску русскую для вас.</a:t>
            </a:r>
            <a:br>
              <a:rPr lang="ru-RU" sz="1400" dirty="0"/>
            </a:br>
            <a:r>
              <a:rPr lang="ru-RU" sz="1400" b="1" dirty="0"/>
              <a:t>ЛОЖКАРИ</a:t>
            </a:r>
            <a:br>
              <a:rPr lang="ru-RU" sz="1400" b="1" dirty="0"/>
            </a:br>
            <a:r>
              <a:rPr lang="ru-RU" sz="1400" b="1" dirty="0"/>
              <a:t>ОРКЕСТР ВСЕ</a:t>
            </a:r>
            <a:br>
              <a:rPr lang="ru-RU" sz="1400" b="1" dirty="0"/>
            </a:br>
            <a:r>
              <a:rPr lang="ru-RU" sz="1400" b="1" dirty="0"/>
              <a:t>Девочка:</a:t>
            </a:r>
            <a:br>
              <a:rPr lang="ru-RU" sz="1400" b="1" dirty="0"/>
            </a:br>
            <a:r>
              <a:rPr lang="ru-RU" sz="1400" dirty="0"/>
              <a:t>Что ж, мальчишки, вы сидите?</a:t>
            </a:r>
            <a:br>
              <a:rPr lang="ru-RU" sz="1400" dirty="0"/>
            </a:br>
            <a:r>
              <a:rPr lang="ru-RU" sz="1400" dirty="0"/>
              <a:t>Аль танцевать вы не хотите?</a:t>
            </a:r>
            <a:br>
              <a:rPr lang="ru-RU" sz="1400" dirty="0"/>
            </a:br>
            <a:r>
              <a:rPr lang="ru-RU" sz="1400" dirty="0"/>
              <a:t>В бубен звонко ударяю,</a:t>
            </a:r>
            <a:br>
              <a:rPr lang="ru-RU" sz="1400" dirty="0"/>
            </a:br>
            <a:r>
              <a:rPr lang="ru-RU" sz="1400" dirty="0"/>
              <a:t>И на танец приглашаю!</a:t>
            </a:r>
            <a:br>
              <a:rPr lang="ru-RU" sz="1400" dirty="0"/>
            </a:br>
            <a:r>
              <a:rPr lang="ru-RU" sz="1400" b="1" dirty="0"/>
              <a:t>ТАНЕЦ</a:t>
            </a:r>
            <a:br>
              <a:rPr lang="ru-RU" sz="1400" b="1" dirty="0"/>
            </a:br>
            <a:r>
              <a:rPr lang="ru-RU" sz="1400" dirty="0"/>
              <a:t>ТИК-ТАК ХОДИКИ</a:t>
            </a:r>
          </a:p>
        </p:txBody>
      </p:sp>
    </p:spTree>
    <p:extLst>
      <p:ext uri="{BB962C8B-B14F-4D97-AF65-F5344CB8AC3E}">
        <p14:creationId xmlns:p14="http://schemas.microsoft.com/office/powerpoint/2010/main" val="99910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54">
        <p14:ferris dir="l"/>
      </p:transition>
    </mc:Choice>
    <mc:Fallback xmlns="">
      <p:transition spd="slow" advTm="60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264696"/>
          </a:xfrm>
        </p:spPr>
        <p:txBody>
          <a:bodyPr>
            <a:noAutofit/>
          </a:bodyPr>
          <a:lstStyle/>
          <a:p>
            <a:r>
              <a:rPr lang="ru-RU" sz="1400" b="1" dirty="0"/>
              <a:t>Ведущий:</a:t>
            </a:r>
            <a:br>
              <a:rPr lang="ru-RU" sz="1400" b="1" dirty="0"/>
            </a:br>
            <a:r>
              <a:rPr lang="ru-RU" sz="1400" dirty="0"/>
              <a:t>В каждом зернышке пшеницы</a:t>
            </a:r>
            <a:br>
              <a:rPr lang="ru-RU" sz="1400" dirty="0"/>
            </a:br>
            <a:r>
              <a:rPr lang="ru-RU" sz="1400" dirty="0"/>
              <a:t>Летом и зимой,</a:t>
            </a:r>
            <a:br>
              <a:rPr lang="ru-RU" sz="1400" dirty="0"/>
            </a:br>
            <a:r>
              <a:rPr lang="ru-RU" sz="1400" dirty="0"/>
              <a:t>Сила солнышка хранится</a:t>
            </a:r>
            <a:br>
              <a:rPr lang="ru-RU" sz="1400" dirty="0"/>
            </a:br>
            <a:r>
              <a:rPr lang="ru-RU" sz="1400" dirty="0"/>
              <a:t>И земли родной.</a:t>
            </a:r>
            <a:br>
              <a:rPr lang="ru-RU" sz="1400" dirty="0"/>
            </a:br>
            <a:r>
              <a:rPr lang="ru-RU" sz="1400" dirty="0"/>
              <a:t>И расти под небом светлым,</a:t>
            </a:r>
            <a:br>
              <a:rPr lang="ru-RU" sz="1400" dirty="0"/>
            </a:br>
            <a:r>
              <a:rPr lang="ru-RU" sz="1400" dirty="0"/>
              <a:t>Строен и высок,</a:t>
            </a:r>
            <a:br>
              <a:rPr lang="ru-RU" sz="1400" dirty="0"/>
            </a:br>
            <a:r>
              <a:rPr lang="ru-RU" sz="1400" dirty="0"/>
              <a:t>Словно Родина бессмертный,</a:t>
            </a:r>
            <a:br>
              <a:rPr lang="ru-RU" sz="1400" dirty="0"/>
            </a:br>
            <a:r>
              <a:rPr lang="ru-RU" sz="1400" dirty="0"/>
              <a:t>Хлебный колосок.</a:t>
            </a:r>
            <a:br>
              <a:rPr lang="ru-RU" sz="1400" dirty="0"/>
            </a:br>
            <a:r>
              <a:rPr lang="ru-RU" sz="1400" dirty="0"/>
              <a:t>Все ребята приглашаются на игру</a:t>
            </a:r>
            <a:br>
              <a:rPr lang="ru-RU" sz="1400" dirty="0"/>
            </a:br>
            <a:r>
              <a:rPr lang="ru-RU" sz="1400" b="1" dirty="0"/>
              <a:t>«Каравай»</a:t>
            </a:r>
            <a:br>
              <a:rPr lang="ru-RU" sz="1400" b="1" dirty="0"/>
            </a:br>
            <a:r>
              <a:rPr lang="ru-RU" sz="1400" dirty="0"/>
              <a:t>Дети становятся в круг, водящий говорит считалку, Ведущая в это время надевает на того ребенка шапочку Каравая.</a:t>
            </a:r>
            <a:br>
              <a:rPr lang="ru-RU" sz="1400" dirty="0"/>
            </a:br>
            <a:r>
              <a:rPr lang="ru-RU" sz="1400" b="1" dirty="0"/>
              <a:t>Считалочка:</a:t>
            </a:r>
            <a:br>
              <a:rPr lang="ru-RU" sz="1400" b="1" dirty="0"/>
            </a:br>
            <a:r>
              <a:rPr lang="ru-RU" sz="1400" dirty="0"/>
              <a:t>«Конь ретивый, долгогривый,</a:t>
            </a:r>
            <a:br>
              <a:rPr lang="ru-RU" sz="1400" dirty="0"/>
            </a:br>
            <a:r>
              <a:rPr lang="ru-RU" sz="1400" dirty="0"/>
              <a:t>Скачет полем, скачет нивой.</a:t>
            </a:r>
            <a:br>
              <a:rPr lang="ru-RU" sz="1400" dirty="0"/>
            </a:br>
            <a:r>
              <a:rPr lang="ru-RU" sz="1400" dirty="0"/>
              <a:t>Кто того коня поймает,</a:t>
            </a:r>
            <a:br>
              <a:rPr lang="ru-RU" sz="1400" dirty="0"/>
            </a:br>
            <a:r>
              <a:rPr lang="ru-RU" sz="1400" dirty="0"/>
              <a:t>В каравай с нами сыграет.</a:t>
            </a:r>
            <a:br>
              <a:rPr lang="ru-RU" sz="1400" dirty="0"/>
            </a:br>
            <a:r>
              <a:rPr lang="ru-RU" sz="1400" dirty="0"/>
              <a:t>Раз, два, три...</a:t>
            </a:r>
            <a:br>
              <a:rPr lang="ru-RU" sz="1400" dirty="0"/>
            </a:br>
            <a:r>
              <a:rPr lang="ru-RU" sz="1400" dirty="0"/>
              <a:t>Караваем будешь ты!»</a:t>
            </a:r>
            <a:br>
              <a:rPr lang="ru-RU" sz="1400" dirty="0"/>
            </a:br>
            <a:r>
              <a:rPr lang="ru-RU" sz="1400" b="1" dirty="0"/>
              <a:t>Слова игры:</a:t>
            </a:r>
            <a:br>
              <a:rPr lang="ru-RU" sz="1400" b="1" dirty="0"/>
            </a:br>
            <a:r>
              <a:rPr lang="ru-RU" sz="1400" dirty="0"/>
              <a:t>«Катай каравай, поворачивай, давай -</a:t>
            </a:r>
            <a:br>
              <a:rPr lang="ru-RU" sz="1400" dirty="0"/>
            </a:br>
            <a:r>
              <a:rPr lang="ru-RU" sz="1400" dirty="0"/>
              <a:t>(дети ходят по кругу)</a:t>
            </a:r>
            <a:br>
              <a:rPr lang="ru-RU" sz="1400" dirty="0"/>
            </a:br>
            <a:r>
              <a:rPr lang="ru-RU" sz="1400" dirty="0"/>
              <a:t>К лесу-</a:t>
            </a:r>
            <a:r>
              <a:rPr lang="ru-RU" sz="1400" dirty="0" err="1"/>
              <a:t>куролесу</a:t>
            </a:r>
            <a:r>
              <a:rPr lang="ru-RU" sz="1400" dirty="0"/>
              <a:t>, в огород залезу.</a:t>
            </a:r>
            <a:br>
              <a:rPr lang="ru-RU" sz="1400" dirty="0"/>
            </a:br>
            <a:r>
              <a:rPr lang="ru-RU" sz="1400" dirty="0"/>
              <a:t>(идут в другую сторону)</a:t>
            </a:r>
            <a:br>
              <a:rPr lang="ru-RU" sz="1400" dirty="0"/>
            </a:br>
            <a:r>
              <a:rPr lang="ru-RU" sz="1400" dirty="0"/>
              <a:t>Плетень изломаю, гряды </a:t>
            </a:r>
            <a:r>
              <a:rPr lang="ru-RU" sz="1400" dirty="0" err="1"/>
              <a:t>истоптаю</a:t>
            </a:r>
            <a:r>
              <a:rPr lang="ru-RU" sz="1400" dirty="0"/>
              <a:t>.</a:t>
            </a:r>
            <a:br>
              <a:rPr lang="ru-RU" sz="1400" dirty="0"/>
            </a:br>
            <a:r>
              <a:rPr lang="ru-RU" sz="1400" dirty="0"/>
              <a:t>(идут в круг, потом из круга)</a:t>
            </a:r>
            <a:br>
              <a:rPr lang="ru-RU" sz="1400" dirty="0"/>
            </a:br>
            <a:r>
              <a:rPr lang="ru-RU" sz="1400" dirty="0"/>
              <a:t>Раз, два, три... Каравай, ты нас лови!»</a:t>
            </a:r>
            <a:br>
              <a:rPr lang="ru-RU" sz="1400" dirty="0"/>
            </a:br>
            <a:r>
              <a:rPr lang="ru-RU" sz="1400" dirty="0"/>
              <a:t>(хлопают и разбегаются на слово «лови», а «Каравай» их ловит)</a:t>
            </a:r>
            <a:br>
              <a:rPr lang="ru-RU" sz="1400" dirty="0"/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83257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54">
        <p14:ferris dir="l"/>
      </p:transition>
    </mc:Choice>
    <mc:Fallback xmlns="">
      <p:transition spd="slow" advTm="60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264696"/>
          </a:xfrm>
        </p:spPr>
        <p:txBody>
          <a:bodyPr>
            <a:noAutofit/>
          </a:bodyPr>
          <a:lstStyle/>
          <a:p>
            <a:r>
              <a:rPr lang="ru-RU" sz="1400" b="1" dirty="0"/>
              <a:t>Ведущий.</a:t>
            </a:r>
            <a:br>
              <a:rPr lang="ru-RU" sz="1400" b="1" dirty="0"/>
            </a:br>
            <a:r>
              <a:rPr lang="ru-RU" sz="1400" dirty="0"/>
              <a:t>Как у наших у ворот веселье идет.</a:t>
            </a:r>
            <a:br>
              <a:rPr lang="ru-RU" sz="1400" dirty="0"/>
            </a:br>
            <a:r>
              <a:rPr lang="ru-RU" sz="1400" dirty="0"/>
              <a:t>Кто поёт да играет, тому скучно не бывает!</a:t>
            </a:r>
            <a:br>
              <a:rPr lang="ru-RU" sz="1400" dirty="0"/>
            </a:br>
            <a:r>
              <a:rPr lang="ru-RU" sz="1400" b="1" dirty="0"/>
              <a:t>ИГРА Золотые ворота</a:t>
            </a:r>
            <a:br>
              <a:rPr lang="ru-RU" sz="1400" b="1" dirty="0"/>
            </a:br>
            <a:r>
              <a:rPr lang="ru-RU" sz="1400" dirty="0"/>
              <a:t>Дети образуют круг, двое ведущих ставят «ворота» над головами стоящих в кругу, затем водящие говорят слова:</a:t>
            </a:r>
            <a:br>
              <a:rPr lang="ru-RU" sz="1400" dirty="0"/>
            </a:br>
            <a:r>
              <a:rPr lang="ru-RU" sz="1400" dirty="0"/>
              <a:t>Золотые ворота</a:t>
            </a:r>
            <a:br>
              <a:rPr lang="ru-RU" sz="1400" dirty="0"/>
            </a:br>
            <a:r>
              <a:rPr lang="ru-RU" sz="1400" dirty="0"/>
              <a:t>Пропускают не всегда.</a:t>
            </a:r>
            <a:br>
              <a:rPr lang="ru-RU" sz="1400" dirty="0"/>
            </a:br>
            <a:r>
              <a:rPr lang="ru-RU" sz="1400" dirty="0"/>
              <a:t>Первый раз - прощается,</a:t>
            </a:r>
            <a:br>
              <a:rPr lang="ru-RU" sz="1400" dirty="0"/>
            </a:br>
            <a:r>
              <a:rPr lang="ru-RU" sz="1400" dirty="0"/>
              <a:t>Второй раз - запрещается,</a:t>
            </a:r>
            <a:br>
              <a:rPr lang="ru-RU" sz="1400" dirty="0"/>
            </a:br>
            <a:r>
              <a:rPr lang="ru-RU" sz="1400" dirty="0"/>
              <a:t>А на третий раз - не пропустим вас.</a:t>
            </a:r>
            <a:br>
              <a:rPr lang="ru-RU" sz="1400" dirty="0"/>
            </a:br>
            <a:r>
              <a:rPr lang="ru-RU" sz="1400" dirty="0"/>
              <a:t>(с этими словами водящие опускают вниз руки, ловят игроков,</a:t>
            </a:r>
            <a:br>
              <a:rPr lang="ru-RU" sz="1400" dirty="0"/>
            </a:br>
            <a:r>
              <a:rPr lang="ru-RU" sz="1400" dirty="0"/>
              <a:t>которые образуют новые ворота, игра повторяется).</a:t>
            </a:r>
            <a:br>
              <a:rPr lang="ru-RU" sz="1400" dirty="0"/>
            </a:br>
            <a:r>
              <a:rPr lang="ru-RU" sz="1400" b="1" dirty="0"/>
              <a:t>5 коробейник:</a:t>
            </a:r>
            <a:br>
              <a:rPr lang="ru-RU" sz="1400" b="1" dirty="0"/>
            </a:br>
            <a:r>
              <a:rPr lang="ru-RU" sz="1400" dirty="0"/>
              <a:t>Как у нас ли, тары-бары,</a:t>
            </a:r>
            <a:br>
              <a:rPr lang="ru-RU" sz="1400" dirty="0"/>
            </a:br>
            <a:r>
              <a:rPr lang="ru-RU" sz="1400" dirty="0" err="1"/>
              <a:t>Всяки</a:t>
            </a:r>
            <a:r>
              <a:rPr lang="ru-RU" sz="1400" dirty="0"/>
              <a:t> - разные товары...</a:t>
            </a:r>
            <a:br>
              <a:rPr lang="ru-RU" sz="1400" dirty="0"/>
            </a:br>
            <a:r>
              <a:rPr lang="ru-RU" sz="1400" b="1" dirty="0"/>
              <a:t>6 коробейник:</a:t>
            </a:r>
            <a:br>
              <a:rPr lang="ru-RU" sz="1400" b="1" dirty="0"/>
            </a:br>
            <a:r>
              <a:rPr lang="ru-RU" sz="1400" dirty="0"/>
              <a:t>Подходите, подходите.</a:t>
            </a:r>
            <a:br>
              <a:rPr lang="ru-RU" sz="1400" dirty="0"/>
            </a:br>
            <a:r>
              <a:rPr lang="ru-RU" sz="1400" dirty="0"/>
              <a:t>Посмотрите, посмотрите!</a:t>
            </a:r>
            <a:br>
              <a:rPr lang="ru-RU" sz="1400" dirty="0"/>
            </a:br>
            <a:r>
              <a:rPr lang="ru-RU" sz="1400" b="1" dirty="0"/>
              <a:t> 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b="1" dirty="0"/>
              <a:t>5 коробейник</a:t>
            </a:r>
            <a:r>
              <a:rPr lang="ru-RU" sz="1400" dirty="0"/>
              <a:t>:</a:t>
            </a:r>
            <a:br>
              <a:rPr lang="ru-RU" sz="1400" dirty="0"/>
            </a:br>
            <a:r>
              <a:rPr lang="ru-RU" sz="1400" dirty="0"/>
              <a:t>Кому бусы? Кому баранки?</a:t>
            </a:r>
            <a:br>
              <a:rPr lang="ru-RU" sz="1400" dirty="0"/>
            </a:br>
            <a:r>
              <a:rPr lang="ru-RU" sz="1400" b="1" dirty="0"/>
              <a:t>6 коробейник:</a:t>
            </a:r>
            <a:br>
              <a:rPr lang="ru-RU" sz="1400" b="1" dirty="0"/>
            </a:br>
            <a:r>
              <a:rPr lang="ru-RU" sz="1400" dirty="0"/>
              <a:t>Кому ленты да платки расписные?</a:t>
            </a:r>
            <a:br>
              <a:rPr lang="ru-RU" sz="1400" dirty="0"/>
            </a:br>
            <a:r>
              <a:rPr lang="ru-RU" sz="1400" dirty="0"/>
              <a:t>Небольшой расход, подходи, народ!</a:t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ТАНЕЦ </a:t>
            </a:r>
            <a:r>
              <a:rPr lang="ru-RU" sz="1400" b="1" dirty="0"/>
              <a:t>ОХ СЕРЕЖКА</a:t>
            </a:r>
          </a:p>
        </p:txBody>
      </p:sp>
    </p:spTree>
    <p:extLst>
      <p:ext uri="{BB962C8B-B14F-4D97-AF65-F5344CB8AC3E}">
        <p14:creationId xmlns:p14="http://schemas.microsoft.com/office/powerpoint/2010/main" val="324918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54">
        <p14:ferris dir="l"/>
      </p:transition>
    </mc:Choice>
    <mc:Fallback xmlns="">
      <p:transition spd="slow" advTm="60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264696"/>
          </a:xfrm>
        </p:spPr>
        <p:txBody>
          <a:bodyPr>
            <a:noAutofit/>
          </a:bodyPr>
          <a:lstStyle/>
          <a:p>
            <a:r>
              <a:rPr lang="ru-RU" sz="1400" b="1" dirty="0"/>
              <a:t>Ведущий: </a:t>
            </a:r>
            <a:r>
              <a:rPr lang="ru-RU" sz="1400" dirty="0" smtClean="0"/>
              <a:t>Грядущий </a:t>
            </a:r>
            <a:r>
              <a:rPr lang="ru-RU" sz="1400" dirty="0"/>
              <a:t>учебный год у нас с вами необычный, особенный! Год русского народного прикладного творчества! Наша группа </a:t>
            </a:r>
            <a:r>
              <a:rPr lang="ru-RU" sz="1400" dirty="0" smtClean="0"/>
              <a:t>выиграла </a:t>
            </a:r>
            <a:r>
              <a:rPr lang="ru-RU" sz="1400" dirty="0"/>
              <a:t>возможность порадовать весь детский сад достоянием Дымковской игрушки. Сейчас мы приглашаем вас принять участие в мастер - классе по </a:t>
            </a:r>
            <a:r>
              <a:rPr lang="ru-RU" sz="1400" dirty="0" smtClean="0"/>
              <a:t>расписыванию </a:t>
            </a:r>
            <a:r>
              <a:rPr lang="ru-RU" sz="1400" dirty="0"/>
              <a:t>дымковской игрушки. Проходите, мамы, папы, бабушки, дедушки, берите своих деток, присаживайтесь за столы. Мы вам предлагаем расписать дымковского петушка. (Выполнение задания под лирическую русскую народную музыку).</a:t>
            </a:r>
            <a:br>
              <a:rPr lang="ru-RU" sz="1400" dirty="0"/>
            </a:br>
            <a:r>
              <a:rPr lang="ru-RU" sz="1400" b="1" dirty="0"/>
              <a:t>1 коробейник:</a:t>
            </a:r>
            <a:br>
              <a:rPr lang="ru-RU" sz="1400" b="1" dirty="0"/>
            </a:br>
            <a:r>
              <a:rPr lang="ru-RU" sz="1400" dirty="0"/>
              <a:t>«Ой, полным-полна коробушка,</a:t>
            </a:r>
            <a:br>
              <a:rPr lang="ru-RU" sz="1400" dirty="0"/>
            </a:br>
            <a:r>
              <a:rPr lang="ru-RU" sz="1400" dirty="0"/>
              <a:t>есть и ситец и парча» -</a:t>
            </a:r>
            <a:br>
              <a:rPr lang="ru-RU" sz="1400" dirty="0"/>
            </a:br>
            <a:r>
              <a:rPr lang="ru-RU" sz="1400" dirty="0"/>
              <a:t>так поется в песне.</a:t>
            </a:r>
            <a:br>
              <a:rPr lang="ru-RU" sz="1400" dirty="0"/>
            </a:br>
            <a:r>
              <a:rPr lang="ru-RU" sz="1400" dirty="0"/>
              <a:t>Но у нас, у коробейников,</a:t>
            </a:r>
            <a:br>
              <a:rPr lang="ru-RU" sz="1400" dirty="0"/>
            </a:br>
            <a:r>
              <a:rPr lang="ru-RU" sz="1400" dirty="0"/>
              <a:t>короба уже пусты.</a:t>
            </a:r>
            <a:br>
              <a:rPr lang="ru-RU" sz="1400" dirty="0"/>
            </a:br>
            <a:r>
              <a:rPr lang="ru-RU" sz="1400" b="1" dirty="0"/>
              <a:t>2 коробейник:</a:t>
            </a:r>
            <a:br>
              <a:rPr lang="ru-RU" sz="1400" b="1" dirty="0"/>
            </a:br>
            <a:r>
              <a:rPr lang="ru-RU" sz="1400" dirty="0"/>
              <a:t>Т ары-бары-</a:t>
            </a:r>
            <a:r>
              <a:rPr lang="ru-RU" sz="1400" dirty="0" err="1"/>
              <a:t>растобары</a:t>
            </a:r>
            <a:r>
              <a:rPr lang="ru-RU" sz="1400" dirty="0"/>
              <a:t>,</a:t>
            </a:r>
            <a:br>
              <a:rPr lang="ru-RU" sz="1400" dirty="0"/>
            </a:br>
            <a:r>
              <a:rPr lang="ru-RU" sz="1400" dirty="0"/>
              <a:t>раскупили все товары.</a:t>
            </a:r>
            <a:br>
              <a:rPr lang="ru-RU" sz="1400" dirty="0"/>
            </a:br>
            <a:r>
              <a:rPr lang="ru-RU" sz="1400" b="1" dirty="0"/>
              <a:t>1 коробейник:</a:t>
            </a:r>
            <a:br>
              <a:rPr lang="ru-RU" sz="1400" b="1" dirty="0"/>
            </a:br>
            <a:r>
              <a:rPr lang="ru-RU" sz="1400" dirty="0"/>
              <a:t>Вот и солнце закатилось -</a:t>
            </a:r>
            <a:br>
              <a:rPr lang="ru-RU" sz="1400" dirty="0"/>
            </a:br>
            <a:r>
              <a:rPr lang="ru-RU" sz="1400" dirty="0"/>
              <a:t>Наша ярмарка закрылась!</a:t>
            </a:r>
            <a:br>
              <a:rPr lang="ru-RU" sz="1400" dirty="0"/>
            </a:br>
            <a:r>
              <a:rPr lang="ru-RU" sz="1400" dirty="0"/>
              <a:t>Приходите снова к нам,</a:t>
            </a:r>
            <a:br>
              <a:rPr lang="ru-RU" sz="1400" dirty="0"/>
            </a:br>
            <a:r>
              <a:rPr lang="ru-RU" sz="1400" dirty="0"/>
              <a:t>Рады мы всегда гостям!</a:t>
            </a:r>
            <a:br>
              <a:rPr lang="ru-RU" sz="1400" dirty="0"/>
            </a:br>
            <a:r>
              <a:rPr lang="ru-RU" sz="1400" b="1" dirty="0"/>
              <a:t>2 коробейник:</a:t>
            </a:r>
            <a:br>
              <a:rPr lang="ru-RU" sz="1400" b="1" dirty="0"/>
            </a:br>
            <a:r>
              <a:rPr lang="ru-RU" sz="1400" dirty="0"/>
              <a:t>Ярмарку мы закрываем</a:t>
            </a:r>
            <a:br>
              <a:rPr lang="ru-RU" sz="1400" dirty="0"/>
            </a:br>
            <a:r>
              <a:rPr lang="ru-RU" sz="1400" dirty="0"/>
              <a:t>и на чай всех приглашаем!</a:t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ТАНЕЦ </a:t>
            </a:r>
            <a:r>
              <a:rPr lang="ru-RU" sz="1400" dirty="0"/>
              <a:t>КАПЕЛЬКИ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57467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54">
        <p14:ferris dir="l"/>
      </p:transition>
    </mc:Choice>
    <mc:Fallback xmlns="">
      <p:transition spd="slow" advTm="60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1143000"/>
          </a:xfrm>
        </p:spPr>
        <p:txBody>
          <a:bodyPr>
            <a:prstTxWarp prst="textButton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15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Конец!</a:t>
            </a:r>
          </a:p>
        </p:txBody>
      </p:sp>
      <p:pic>
        <p:nvPicPr>
          <p:cNvPr id="6146" name="Picture 2" descr="D:\Для фотошопа\Картинки\PNG\Осень\0_ad1db_ea8c03cf_X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9" y="3140968"/>
            <a:ext cx="2282165" cy="3271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27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725">
        <p14:flash/>
      </p:transition>
    </mc:Choice>
    <mc:Fallback xmlns="">
      <p:transition spd="slow" advTm="472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2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n w="12700">
                  <a:solidFill>
                    <a:schemeClr val="bg1"/>
                  </a:solidFill>
                </a:ln>
              </a:rPr>
              <a:t>Народ собирается – Ярмарка открывается!</a:t>
            </a:r>
            <a:br>
              <a:rPr lang="ru-RU" sz="2800" b="1" dirty="0" smtClean="0">
                <a:ln w="12700">
                  <a:solidFill>
                    <a:schemeClr val="bg1"/>
                  </a:solidFill>
                </a:ln>
              </a:rPr>
            </a:br>
            <a:r>
              <a:rPr lang="ru-RU" sz="2800" b="1" dirty="0" smtClean="0">
                <a:ln w="12700">
                  <a:solidFill>
                    <a:schemeClr val="bg1"/>
                  </a:solidFill>
                </a:ln>
              </a:rPr>
              <a:t>Осенью и там, и тут по России ярмарки идут!</a:t>
            </a:r>
            <a:endParaRPr lang="ru-RU" sz="2800" b="1" dirty="0">
              <a:ln w="12700">
                <a:solidFill>
                  <a:schemeClr val="bg1"/>
                </a:solidFill>
              </a:ln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705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00">
        <p14:ferris dir="l"/>
      </p:transition>
    </mc:Choice>
    <mc:Fallback xmlns="">
      <p:transition spd="slow" advTm="61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0120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12700">
                  <a:solidFill>
                    <a:schemeClr val="bg1"/>
                  </a:solidFill>
                </a:ln>
              </a:rPr>
              <a:t>Ярмарка осенняя пришла к нам в детский сад.</a:t>
            </a:r>
            <a:br>
              <a:rPr lang="ru-RU" sz="2800" b="1" dirty="0" smtClean="0">
                <a:ln w="12700">
                  <a:solidFill>
                    <a:schemeClr val="bg1"/>
                  </a:solidFill>
                </a:ln>
              </a:rPr>
            </a:br>
            <a:r>
              <a:rPr lang="ru-RU" sz="2800" b="1" dirty="0" smtClean="0">
                <a:ln w="12700">
                  <a:solidFill>
                    <a:schemeClr val="bg1"/>
                  </a:solidFill>
                </a:ln>
              </a:rPr>
              <a:t>Да и что тут толковать – пора загадки отгадать.</a:t>
            </a:r>
            <a:br>
              <a:rPr lang="ru-RU" sz="2800" b="1" dirty="0" smtClean="0">
                <a:ln w="12700">
                  <a:solidFill>
                    <a:schemeClr val="bg1"/>
                  </a:solidFill>
                </a:ln>
              </a:rPr>
            </a:br>
            <a:r>
              <a:rPr lang="ru-RU" sz="2800" b="1" dirty="0" smtClean="0">
                <a:ln w="12700">
                  <a:solidFill>
                    <a:schemeClr val="bg1"/>
                  </a:solidFill>
                </a:ln>
              </a:rPr>
              <a:t>Мои хитрые загадки кто сумеет разгадать?</a:t>
            </a:r>
            <a:br>
              <a:rPr lang="ru-RU" sz="2800" b="1" dirty="0" smtClean="0">
                <a:ln w="12700">
                  <a:solidFill>
                    <a:schemeClr val="bg1"/>
                  </a:solidFill>
                </a:ln>
              </a:rPr>
            </a:br>
            <a:r>
              <a:rPr lang="ru-RU" sz="2800" b="1" dirty="0" smtClean="0">
                <a:ln w="12700">
                  <a:solidFill>
                    <a:schemeClr val="bg1"/>
                  </a:solidFill>
                </a:ln>
              </a:rPr>
              <a:t>Тому сушки и баранки обещаю к чаю дать!</a:t>
            </a:r>
            <a:endParaRPr lang="ru-RU" sz="2800" b="1" dirty="0">
              <a:ln w="12700">
                <a:solidFill>
                  <a:schemeClr val="bg1"/>
                </a:solidFill>
              </a:ln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6250641" cy="4687981"/>
          </a:xfrm>
          <a:ln w="38100">
            <a:solidFill>
              <a:schemeClr val="bg1"/>
            </a:solidFill>
          </a:ln>
          <a:effectLst>
            <a:outerShdw blurRad="101600" dist="190500" dir="282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D:\Для фотошопа\Картинки\PNG\5837_baranki-pri-pankreatite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8000" grainSize="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84784"/>
            <a:ext cx="2709925" cy="2231156"/>
          </a:xfrm>
          <a:prstGeom prst="rect">
            <a:avLst/>
          </a:prstGeom>
          <a:noFill/>
          <a:effectLst>
            <a:reflection stA="45000" endPos="0" dir="5400000" sy="-100000" algn="bl" rotWithShape="0"/>
          </a:effectLst>
          <a:scene3d>
            <a:camera prst="orthographicFront"/>
            <a:lightRig rig="threePt" dir="t"/>
          </a:scene3d>
          <a:sp3d>
            <a:bevelT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72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69">
        <p14:ferris dir="l"/>
      </p:transition>
    </mc:Choice>
    <mc:Fallback xmlns="">
      <p:transition spd="slow" advTm="606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фотошопа\Картинки\PNG\Осень\78e39d4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809" y="44624"/>
            <a:ext cx="278219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</a:rPr>
              <a:t>Все товары разглядели и про ярмарку запели.</a:t>
            </a:r>
            <a:endParaRPr lang="ru-RU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558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42">
        <p14:ferris dir="l"/>
      </p:transition>
    </mc:Choice>
    <mc:Fallback xmlns="">
      <p:transition spd="slow" advTm="604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</a:rPr>
              <a:t>Осень выставку открыла.</a:t>
            </a:r>
            <a:br>
              <a:rPr lang="ru-RU" sz="3600" b="1" dirty="0" smtClean="0">
                <a:ln>
                  <a:solidFill>
                    <a:schemeClr val="bg1"/>
                  </a:solidFill>
                </a:ln>
              </a:rPr>
            </a:br>
            <a:r>
              <a:rPr lang="ru-RU" sz="3600" b="1" dirty="0" smtClean="0">
                <a:ln>
                  <a:solidFill>
                    <a:schemeClr val="bg1"/>
                  </a:solidFill>
                </a:ln>
              </a:rPr>
              <a:t>Как художница, она</a:t>
            </a:r>
            <a:br>
              <a:rPr lang="ru-RU" sz="3600" b="1" dirty="0" smtClean="0">
                <a:ln>
                  <a:solidFill>
                    <a:schemeClr val="bg1"/>
                  </a:solidFill>
                </a:ln>
              </a:rPr>
            </a:br>
            <a:r>
              <a:rPr lang="ru-RU" sz="3600" b="1" dirty="0" smtClean="0">
                <a:ln>
                  <a:solidFill>
                    <a:schemeClr val="bg1"/>
                  </a:solidFill>
                </a:ln>
              </a:rPr>
              <a:t>Яркой краской всё покрыла.</a:t>
            </a:r>
            <a:endParaRPr lang="ru-RU" sz="3600" b="1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72816"/>
            <a:ext cx="4038600" cy="3024336"/>
          </a:xfr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284984"/>
            <a:ext cx="4038600" cy="3028950"/>
          </a:xfr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014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09">
        <p14:ferris dir="l"/>
      </p:transition>
    </mc:Choice>
    <mc:Fallback xmlns="">
      <p:transition spd="slow" advTm="620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4474840" cy="2880320"/>
          </a:xfrm>
        </p:spPr>
        <p:txBody>
          <a:bodyPr>
            <a:normAutofit/>
          </a:bodyPr>
          <a:lstStyle/>
          <a:p>
            <a:r>
              <a:rPr lang="ru-RU" sz="3600" b="1" dirty="0">
                <a:ln>
                  <a:solidFill>
                    <a:schemeClr val="bg1"/>
                  </a:solidFill>
                </a:ln>
              </a:rPr>
              <a:t>А на ярмарку народ собирается,</a:t>
            </a:r>
            <a:br>
              <a:rPr lang="ru-RU" sz="3600" b="1" dirty="0">
                <a:ln>
                  <a:solidFill>
                    <a:schemeClr val="bg1"/>
                  </a:solidFill>
                </a:ln>
              </a:rPr>
            </a:br>
            <a:r>
              <a:rPr lang="ru-RU" sz="3600" b="1" dirty="0">
                <a:ln>
                  <a:solidFill>
                    <a:schemeClr val="bg1"/>
                  </a:solidFill>
                </a:ln>
              </a:rPr>
              <a:t>А на ярмарке веселье продолжается!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4984"/>
            <a:ext cx="4038600" cy="3028950"/>
          </a:xfr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60648"/>
            <a:ext cx="4038600" cy="3028950"/>
          </a:xfr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 descr="D:\Для фотошопа\Картинки\PNG\Мультяшки\b7ec0b387dd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20072" y="3573016"/>
            <a:ext cx="2376264" cy="2954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23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10">
        <p14:ferris dir="l"/>
      </p:transition>
    </mc:Choice>
    <mc:Fallback xmlns="">
      <p:transition spd="slow" advTm="611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928992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ln>
                  <a:solidFill>
                    <a:schemeClr val="bg1"/>
                  </a:solidFill>
                </a:ln>
              </a:rPr>
              <a:t>Как у наших у ворот веселье идёт,</a:t>
            </a:r>
            <a:br>
              <a:rPr lang="ru-RU" sz="3600" b="1" dirty="0">
                <a:ln>
                  <a:solidFill>
                    <a:schemeClr val="bg1"/>
                  </a:solidFill>
                </a:ln>
              </a:rPr>
            </a:br>
            <a:r>
              <a:rPr lang="ru-RU" sz="3600" b="1" dirty="0">
                <a:ln>
                  <a:solidFill>
                    <a:schemeClr val="bg1"/>
                  </a:solidFill>
                </a:ln>
              </a:rPr>
              <a:t>Кто поёт да играет, тому скучно не бывает!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429000"/>
            <a:ext cx="4038600" cy="3028950"/>
          </a:xfr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00808"/>
            <a:ext cx="4038600" cy="3028950"/>
          </a:xfr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038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18">
        <p14:ferris dir="l"/>
      </p:transition>
    </mc:Choice>
    <mc:Fallback xmlns="">
      <p:transition spd="slow" advTm="611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ln>
                  <a:solidFill>
                    <a:schemeClr val="bg1"/>
                  </a:solidFill>
                </a:ln>
              </a:rPr>
              <a:t>Кому ленты да платки расписные?</a:t>
            </a:r>
            <a:br>
              <a:rPr lang="ru-RU" sz="3600" b="1" dirty="0">
                <a:ln>
                  <a:solidFill>
                    <a:schemeClr val="bg1"/>
                  </a:solidFill>
                </a:ln>
              </a:rPr>
            </a:br>
            <a:r>
              <a:rPr lang="ru-RU" sz="3600" b="1" dirty="0">
                <a:ln>
                  <a:solidFill>
                    <a:schemeClr val="bg1"/>
                  </a:solidFill>
                </a:ln>
              </a:rPr>
              <a:t>Небольшой расход, подходи, народ!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284984"/>
            <a:ext cx="3553614" cy="2664296"/>
          </a:xfr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7" y="1556793"/>
            <a:ext cx="3024336" cy="2267474"/>
          </a:xfr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3" y="3933056"/>
            <a:ext cx="3611893" cy="270892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516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51">
        <p14:ferris dir="l"/>
      </p:transition>
    </mc:Choice>
    <mc:Fallback xmlns="">
      <p:transition spd="slow" advTm="605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ln>
                  <a:solidFill>
                    <a:schemeClr val="bg1"/>
                  </a:solidFill>
                </a:ln>
              </a:rPr>
              <a:t>Все спешите! На ярмарку заходите!</a:t>
            </a:r>
            <a:br>
              <a:rPr lang="ru-RU" sz="3600" b="1" dirty="0">
                <a:ln>
                  <a:solidFill>
                    <a:schemeClr val="bg1"/>
                  </a:solidFill>
                </a:ln>
              </a:rPr>
            </a:br>
            <a:r>
              <a:rPr lang="ru-RU" sz="3600" b="1" dirty="0">
                <a:ln>
                  <a:solidFill>
                    <a:schemeClr val="bg1"/>
                  </a:solidFill>
                </a:ln>
              </a:rPr>
              <a:t>Глаза протрите да что-нибудь купите!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6"/>
            <a:ext cx="3816424" cy="2862318"/>
          </a:xfr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437112"/>
            <a:ext cx="3456384" cy="2304256"/>
          </a:xfr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412776"/>
            <a:ext cx="3186354" cy="4248472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01600" dist="190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041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59">
        <p14:ferris dir="l"/>
      </p:transition>
    </mc:Choice>
    <mc:Fallback xmlns="">
      <p:transition spd="slow" advTm="605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170</Words>
  <Application>Microsoft Office PowerPoint</Application>
  <PresentationFormat>Экран (4:3)</PresentationFormat>
  <Paragraphs>23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ОСЕННЯЯ ЯРМАРКА</vt:lpstr>
      <vt:lpstr>Народ собирается – Ярмарка открывается! Осенью и там, и тут по России ярмарки идут!</vt:lpstr>
      <vt:lpstr>Ярмарка осенняя пришла к нам в детский сад. Да и что тут толковать – пора загадки отгадать. Мои хитрые загадки кто сумеет разгадать? Тому сушки и баранки обещаю к чаю дать!</vt:lpstr>
      <vt:lpstr>Все товары разглядели и про ярмарку запели.</vt:lpstr>
      <vt:lpstr>Осень выставку открыла. Как художница, она Яркой краской всё покрыла.</vt:lpstr>
      <vt:lpstr>А на ярмарку народ собирается, А на ярмарке веселье продолжается!</vt:lpstr>
      <vt:lpstr>Как у наших у ворот веселье идёт, Кто поёт да играет, тому скучно не бывает!</vt:lpstr>
      <vt:lpstr>Кому ленты да платки расписные? Небольшой расход, подходи, народ!</vt:lpstr>
      <vt:lpstr>Все спешите! На ярмарку заходите! Глаза протрите да что-нибудь купите!</vt:lpstr>
      <vt:lpstr>Ярмарку мы закрываем  и на чай всех приглашаем!</vt:lpstr>
      <vt:lpstr>«ОСЕННЯЯ ЯРМАРКА» С разных концов выбегают зазывалы два ребенка. ребенок. Внимание! Внимание! Внимание! Открывается веселое гуляние! Торопись, честной народ, Тебя ярмарка зовет! ребенок. Эй, не стойте у дверей, Заходите к нам скорей! Народ собирается - Наша ярмарка открывается! Звучит музыка. Дети входят парами с противоположных сторон, проходят по кругу, встают у центральной стены - девочки впереди, мальчики сзади. Ведущий (встречает детей): Здравствуйте, гости дорогие! Здравствуйте, люди добрые! Заходи, народ! Не толпись у ворот! Ведущий (гостям): Народ собирается - Ярмарка открывается! Осенью и там, и тут по России ярмарки идут. А что такое ярмарка? ребенок: Место, где что-нибудь продают или покупают. ребенок: Базар! ребенок: Рынок!</vt:lpstr>
      <vt:lpstr>Ведущий: Верно, ребята!... А какое сейчас время года? Давайте споем для осени песню  о ней! ПЕСНЯ НАСТУПИЛА ПОСЛЕ ЛЕТА ОСЕНЬ Ведущий: Ярмарка осенняя пришла к нам в детский сад. Да и что тут толковать - пора загадки отгадать. Мои хитрые загадки кто сумеет разгадать? Тому сушки и баранки обещаю к чаю дать! 1 .Носят женщины, старушки, носят малые девчушки  К уголочку уголок сложен красочный {платок). Не страшны зимой морозы ни большим, ни маленьким. Что нам зимушки угрозы - мы обуем {валенки). Если маленький мороз - не хватает он за нос. Как начнет сердиться, мы наденем {рукавицы). 4.Эту обувь не забыли, хоть давным-давно носили. Влезут дети на полати, у печи оставят {лапти). 5.Он как круглая кастрюля, он чумазый, не чистюля. Где там в печке уголек? Кашу сварит.... {чугунок), Лезет в печь за чугунком и в углу стоит молчком, Кочерге родимый брат - старый кованый.... {ухват). Выпускает жаркий пар древний чайник - ....(самовар). Ведущий: Все товары разглядели и про ярмарку запели. Песня «Ярмарка» «Ой, вставала я ранешенько».</vt:lpstr>
      <vt:lpstr>1. По дорожке, по тропиночке идем, Разудалую мы песенку поем, Припев: Ой, ли, да ли, калинка моя, Разудалую мы песенку поем!!! 2. Нынче ярмарка весёлая у нас, Приглашаем всех на ярмарку сейчас!!!    Припев: Ой, ли, да ли, калинка моя, Приглашаем всех на ярмарку сейчас!!! 3 . Просим в гости к нам на ярмарку друзей, Приезжайте, приходите поскорей. Припев: Ой, ли, да ли, калинка моя, Приезжайте, приходите поскорей!!! Ведущий: Осень выставку открыла. Как художница, она Яркой краской всё покрыла. Как раскрашены сады Этой смелой жёлтой кистью. Как румянятся плоды, Как желты на солнце листья.</vt:lpstr>
      <vt:lpstr>ПЕСНЯ ОСЕНЬ ЗОЛОТАЯ Ребенок: Птицы стаями летят, Грустно: дождь и листопад. Ветер тучи в небе носит, Потому что это - Осень. Ребенок: Одарила осень - гостья, Урожаями плодов, Моросящими дождями, Кузовком лесных грибов. 3 Ребенок: Так давайте славить Осень Песней пляской и игрой. Будем радоваться вместе - Это осень, праздник твой! ПЕСНЯ ЛИСТОПАД Ведущий: А на ярмарке народ прибавляется, А на ярмарке веселье продолжается. 1 коробейник: Все спешите! На ярмарку заходите, Глаза протрите, да что-нибудь купите! 2 коробейник: Да-а, товару хватит всякого, На Андрюшку, Дарью, Якова.</vt:lpstr>
      <vt:lpstr>1 коробейник: Смотри-ка, ложки расписные - маленькие и большие! Красота и внешний вид вызывают аппетит! 2 коробейник: Ложки наши хоть куда, ими можно без труда Кашу есть и по лбу бить, продадим вам, так и быть! 3 коробейник: Тары-бары-растобары, есть хорошие товары! Не товар, а сущий клад - инструменты нарасхват! 4 коробейник: Эй, ребята-молодцы, покупайте бубенцы! А трещоткой заиграешь - всех соседей распугаешь! Ребенок: Мы возьмем желанные ложки деревянные. И сыграем мы сейчас пляску русскую для вас. ЛОЖКАРИ ОРКЕСТР ВСЕ Девочка: Что ж, мальчишки, вы сидите? Аль танцевать вы не хотите? В бубен звонко ударяю, И на танец приглашаю! ТАНЕЦ ТИК-ТАК ХОДИКИ</vt:lpstr>
      <vt:lpstr>Ведущий: В каждом зернышке пшеницы Летом и зимой, Сила солнышка хранится И земли родной. И расти под небом светлым, Строен и высок, Словно Родина бессмертный, Хлебный колосок. Все ребята приглашаются на игру «Каравай» Дети становятся в круг, водящий говорит считалку, Ведущая в это время надевает на того ребенка шапочку Каравая. Считалочка: «Конь ретивый, долгогривый, Скачет полем, скачет нивой. Кто того коня поймает, В каравай с нами сыграет. Раз, два, три... Караваем будешь ты!» Слова игры: «Катай каравай, поворачивай, давай - (дети ходят по кругу) К лесу-куролесу, в огород залезу. (идут в другую сторону) Плетень изломаю, гряды истоптаю. (идут в круг, потом из круга) Раз, два, три... Каравай, ты нас лови!» (хлопают и разбегаются на слово «лови», а «Каравай» их ловит) </vt:lpstr>
      <vt:lpstr>Ведущий. Как у наших у ворот веселье идет. Кто поёт да играет, тому скучно не бывает! ИГРА Золотые ворота Дети образуют круг, двое ведущих ставят «ворота» над головами стоящих в кругу, затем водящие говорят слова: Золотые ворота Пропускают не всегда. Первый раз - прощается, Второй раз - запрещается, А на третий раз - не пропустим вас. (с этими словами водящие опускают вниз руки, ловят игроков, которые образуют новые ворота, игра повторяется). 5 коробейник: Как у нас ли, тары-бары, Всяки - разные товары... 6 коробейник: Подходите, подходите. Посмотрите, посмотрите!   5 коробейник: Кому бусы? Кому баранки? 6 коробейник: Кому ленты да платки расписные? Небольшой расход, подходи, народ!  ТАНЕЦ ОХ СЕРЕЖКА</vt:lpstr>
      <vt:lpstr>Ведущий: Грядущий учебный год у нас с вами необычный, особенный! Год русского народного прикладного творчества! Наша группа выиграла возможность порадовать весь детский сад достоянием Дымковской игрушки. Сейчас мы приглашаем вас принять участие в мастер - классе по расписыванию дымковской игрушки. Проходите, мамы, папы, бабушки, дедушки, берите своих деток, присаживайтесь за столы. Мы вам предлагаем расписать дымковского петушка. (Выполнение задания под лирическую русскую народную музыку). 1 коробейник: «Ой, полным-полна коробушка, есть и ситец и парча» - так поется в песне. Но у нас, у коробейников, короба уже пусты. 2 коробейник: Т ары-бары-растобары, раскупили все товары. 1 коробейник: Вот и солнце закатилось - Наша ярмарка закрылась! Приходите снова к нам, Рады мы всегда гостям! 2 коробейник: Ярмарку мы закрываем и на чай всех приглашаем!  ТАНЕЦ КАПЕЛЬКИ</vt:lpstr>
      <vt:lpstr>Конец!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ОСЕННЯЯ ЯРМАРКА</dc:title>
  <dc:creator>Елена</dc:creator>
  <cp:lastModifiedBy>Елена</cp:lastModifiedBy>
  <cp:revision>21</cp:revision>
  <dcterms:created xsi:type="dcterms:W3CDTF">2018-11-01T18:18:04Z</dcterms:created>
  <dcterms:modified xsi:type="dcterms:W3CDTF">2018-11-07T11:38:34Z</dcterms:modified>
</cp:coreProperties>
</file>