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3" y="1412776"/>
            <a:ext cx="89289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3" y="764705"/>
            <a:ext cx="9036497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  одна из творческих форм рефлексии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026" name="Picture 2" descr="C:\Users\Ольга\Desktop\1089_65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321847"/>
            <a:ext cx="4680520" cy="3115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5480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071" y="692696"/>
            <a:ext cx="87849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0000"/>
                </a:solidFill>
                <a:latin typeface="Times New Roman"/>
                <a:ea typeface="Calibri"/>
              </a:rPr>
              <a:t>Рефлексия </a:t>
            </a:r>
            <a:r>
              <a:rPr lang="ru-RU" sz="4000" dirty="0">
                <a:solidFill>
                  <a:srgbClr val="000000"/>
                </a:solidFill>
                <a:latin typeface="Times New Roman"/>
                <a:ea typeface="Calibri"/>
              </a:rPr>
              <a:t>— это самоанализ, самооценка, "взгляд внутрь себя". 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2564904"/>
            <a:ext cx="878497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dirty="0" smtClean="0">
                <a:solidFill>
                  <a:srgbClr val="000000"/>
                </a:solidFill>
                <a:latin typeface="Times New Roman"/>
                <a:ea typeface="Calibri"/>
              </a:rPr>
              <a:t>Рефлексия </a:t>
            </a:r>
            <a:r>
              <a:rPr lang="ru-RU" sz="4000" dirty="0">
                <a:solidFill>
                  <a:srgbClr val="000000"/>
                </a:solidFill>
                <a:latin typeface="Times New Roman"/>
                <a:ea typeface="Calibri"/>
              </a:rPr>
              <a:t>— это этап урока, в ходе которого учащиеся самостоятельно оценивают </a:t>
            </a:r>
            <a:r>
              <a:rPr lang="ru-RU" sz="4000" dirty="0" smtClean="0">
                <a:solidFill>
                  <a:srgbClr val="000000"/>
                </a:solidFill>
                <a:latin typeface="Times New Roman"/>
                <a:ea typeface="Calibri"/>
              </a:rPr>
              <a:t>свое </a:t>
            </a:r>
            <a:r>
              <a:rPr lang="ru-RU" sz="4000" dirty="0">
                <a:solidFill>
                  <a:srgbClr val="000000"/>
                </a:solidFill>
                <a:latin typeface="Times New Roman"/>
                <a:ea typeface="Calibri"/>
              </a:rPr>
              <a:t>состояние, свои эмоции, результаты своей деятельности.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28801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476672"/>
            <a:ext cx="8280920" cy="1296144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Рефлексия по цели проведения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 rot="1486185">
            <a:off x="1289236" y="1795486"/>
            <a:ext cx="484632" cy="1140428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4619639" y="1772816"/>
            <a:ext cx="484632" cy="1101147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9521998">
            <a:off x="7288887" y="1701177"/>
            <a:ext cx="484632" cy="1226435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0" y="2914936"/>
            <a:ext cx="3347864" cy="11521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эмоциональная</a:t>
            </a:r>
            <a:endParaRPr lang="ru-RU" sz="2400" dirty="0"/>
          </a:p>
        </p:txBody>
      </p:sp>
      <p:sp>
        <p:nvSpPr>
          <p:cNvPr id="8" name="Овал 7"/>
          <p:cNvSpPr/>
          <p:nvPr/>
        </p:nvSpPr>
        <p:spPr>
          <a:xfrm>
            <a:off x="3347864" y="2873963"/>
            <a:ext cx="3108273" cy="121899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деятельности</a:t>
            </a:r>
            <a:endParaRPr lang="ru-RU" sz="2400" dirty="0"/>
          </a:p>
        </p:txBody>
      </p:sp>
      <p:sp>
        <p:nvSpPr>
          <p:cNvPr id="9" name="Овал 8"/>
          <p:cNvSpPr/>
          <p:nvPr/>
        </p:nvSpPr>
        <p:spPr>
          <a:xfrm>
            <a:off x="6456137" y="2904930"/>
            <a:ext cx="2687863" cy="117214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с</a:t>
            </a:r>
            <a:r>
              <a:rPr lang="ru-RU" sz="2400" dirty="0" smtClean="0"/>
              <a:t>одержания материала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11938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196752"/>
            <a:ext cx="8712968" cy="726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Рефлексия содержания материала</a:t>
            </a:r>
            <a:r>
              <a:rPr lang="ru-RU" sz="4400" dirty="0" smtClean="0"/>
              <a:t>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рафическая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нкетирование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разеологизмы или пословицы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ластер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крослово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759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268760"/>
            <a:ext cx="90364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600" b="1" dirty="0" err="1">
                <a:solidFill>
                  <a:srgbClr val="2B2B2B"/>
                </a:solidFill>
                <a:latin typeface="Times New Roman"/>
                <a:ea typeface="Times New Roman"/>
              </a:rPr>
              <a:t>Синквейн</a:t>
            </a:r>
            <a:r>
              <a:rPr lang="ru-RU" sz="3600" dirty="0">
                <a:solidFill>
                  <a:srgbClr val="2B2B2B"/>
                </a:solidFill>
                <a:latin typeface="Times New Roman"/>
                <a:ea typeface="Times New Roman"/>
              </a:rPr>
              <a:t> (от фр. </a:t>
            </a:r>
            <a:r>
              <a:rPr lang="ru-RU" sz="3600" b="1" dirty="0" err="1">
                <a:solidFill>
                  <a:srgbClr val="2B2B2B"/>
                </a:solidFill>
                <a:latin typeface="Times New Roman"/>
                <a:ea typeface="Times New Roman"/>
              </a:rPr>
              <a:t>cinquains</a:t>
            </a:r>
            <a:r>
              <a:rPr lang="ru-RU" sz="3600" dirty="0">
                <a:solidFill>
                  <a:srgbClr val="2B2B2B"/>
                </a:solidFill>
                <a:latin typeface="Times New Roman"/>
                <a:ea typeface="Times New Roman"/>
              </a:rPr>
              <a:t>, англ. </a:t>
            </a:r>
            <a:r>
              <a:rPr lang="ru-RU" sz="3600" b="1" dirty="0" err="1">
                <a:solidFill>
                  <a:srgbClr val="2B2B2B"/>
                </a:solidFill>
                <a:latin typeface="Times New Roman"/>
                <a:ea typeface="Times New Roman"/>
              </a:rPr>
              <a:t>cinquain</a:t>
            </a:r>
            <a:r>
              <a:rPr lang="ru-RU" sz="3600" dirty="0">
                <a:solidFill>
                  <a:srgbClr val="2B2B2B"/>
                </a:solidFill>
                <a:latin typeface="Times New Roman"/>
                <a:ea typeface="Times New Roman"/>
              </a:rPr>
              <a:t>) — это творческая работа, которая имеет короткую форму стихотворения, состоящего из пяти нерифмованных строк.</a:t>
            </a:r>
            <a:endParaRPr lang="ru-RU" sz="36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875955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48680"/>
            <a:ext cx="885698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rgbClr val="2B2B2B"/>
                </a:solidFill>
                <a:latin typeface="Times New Roman"/>
                <a:ea typeface="Times New Roman"/>
              </a:rPr>
              <a:t>1 строка – одно существительное, выражающее главную тему </a:t>
            </a:r>
            <a:r>
              <a:rPr lang="ru-RU" sz="2400" dirty="0" err="1">
                <a:solidFill>
                  <a:srgbClr val="2B2B2B"/>
                </a:solidFill>
                <a:latin typeface="Times New Roman"/>
                <a:ea typeface="Times New Roman"/>
              </a:rPr>
              <a:t>cинквейна</a:t>
            </a:r>
            <a:r>
              <a:rPr lang="ru-RU" sz="2400" dirty="0">
                <a:solidFill>
                  <a:srgbClr val="2B2B2B"/>
                </a:solidFill>
                <a:latin typeface="Times New Roman"/>
                <a:ea typeface="Times New Roman"/>
              </a:rPr>
              <a:t>.</a:t>
            </a:r>
            <a:endParaRPr lang="ru-RU" sz="24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rgbClr val="2B2B2B"/>
                </a:solidFill>
                <a:latin typeface="Times New Roman"/>
                <a:ea typeface="Times New Roman"/>
              </a:rPr>
              <a:t> </a:t>
            </a:r>
            <a:endParaRPr lang="ru-RU" sz="24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rgbClr val="2B2B2B"/>
                </a:solidFill>
                <a:latin typeface="Times New Roman"/>
                <a:ea typeface="Times New Roman"/>
              </a:rPr>
              <a:t>2 строка – два прилагательных, выражающих главную мысль.</a:t>
            </a:r>
            <a:endParaRPr lang="ru-RU" sz="24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rgbClr val="2B2B2B"/>
                </a:solidFill>
                <a:latin typeface="Times New Roman"/>
                <a:ea typeface="Times New Roman"/>
              </a:rPr>
              <a:t> </a:t>
            </a:r>
            <a:endParaRPr lang="ru-RU" sz="24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rgbClr val="2B2B2B"/>
                </a:solidFill>
                <a:latin typeface="Times New Roman"/>
                <a:ea typeface="Times New Roman"/>
              </a:rPr>
              <a:t>3 строка – три глагола, описывающие действия в рамках темы.</a:t>
            </a:r>
            <a:endParaRPr lang="ru-RU" sz="24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rgbClr val="2B2B2B"/>
                </a:solidFill>
                <a:latin typeface="Times New Roman"/>
                <a:ea typeface="Times New Roman"/>
              </a:rPr>
              <a:t> </a:t>
            </a:r>
            <a:endParaRPr lang="ru-RU" sz="24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rgbClr val="2B2B2B"/>
                </a:solidFill>
                <a:latin typeface="Times New Roman"/>
                <a:ea typeface="Times New Roman"/>
              </a:rPr>
              <a:t>4 строка – фраза, несущая определенный смысл, показывающая отношение к теме (пословица, фразеологизм, самостоятельно составленное предложение).</a:t>
            </a:r>
            <a:endParaRPr lang="ru-RU" sz="24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rgbClr val="2B2B2B"/>
                </a:solidFill>
                <a:latin typeface="Times New Roman"/>
                <a:ea typeface="Times New Roman"/>
              </a:rPr>
              <a:t> </a:t>
            </a:r>
            <a:endParaRPr lang="ru-RU" sz="24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rgbClr val="2B2B2B"/>
                </a:solidFill>
                <a:latin typeface="Times New Roman"/>
                <a:ea typeface="Times New Roman"/>
              </a:rPr>
              <a:t>5 строка – заключение в форме существительного (ассоциация с первым словом).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14635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Составление </a:t>
            </a:r>
            <a:r>
              <a:rPr lang="ru-RU" dirty="0" err="1" smtClean="0"/>
              <a:t>синквейна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2B2B2B"/>
                </a:solidFill>
                <a:latin typeface="Times New Roman"/>
                <a:ea typeface="Times New Roman"/>
              </a:rPr>
              <a:t>1.Зима</a:t>
            </a:r>
            <a:r>
              <a:rPr lang="ru-RU" b="1" dirty="0">
                <a:solidFill>
                  <a:srgbClr val="2B2B2B"/>
                </a:solidFill>
                <a:latin typeface="Times New Roman"/>
                <a:ea typeface="Times New Roman"/>
              </a:rPr>
              <a:t>.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 smtClean="0">
                <a:solidFill>
                  <a:srgbClr val="2B2B2B"/>
                </a:solidFill>
                <a:latin typeface="Times New Roman"/>
                <a:ea typeface="Times New Roman"/>
              </a:rPr>
              <a:t>2.Снежная</a:t>
            </a:r>
            <a:r>
              <a:rPr lang="ru-RU" dirty="0">
                <a:solidFill>
                  <a:srgbClr val="2B2B2B"/>
                </a:solidFill>
                <a:latin typeface="Times New Roman"/>
                <a:ea typeface="Times New Roman"/>
              </a:rPr>
              <a:t>, морозная.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 smtClean="0">
                <a:solidFill>
                  <a:srgbClr val="2B2B2B"/>
                </a:solidFill>
                <a:latin typeface="Times New Roman"/>
                <a:ea typeface="Times New Roman"/>
              </a:rPr>
              <a:t>3.Засыпала</a:t>
            </a:r>
            <a:r>
              <a:rPr lang="ru-RU" dirty="0">
                <a:solidFill>
                  <a:srgbClr val="2B2B2B"/>
                </a:solidFill>
                <a:latin typeface="Times New Roman"/>
                <a:ea typeface="Times New Roman"/>
              </a:rPr>
              <a:t>, сковала, нарядила.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 smtClean="0">
                <a:solidFill>
                  <a:srgbClr val="2B2B2B"/>
                </a:solidFill>
                <a:latin typeface="Times New Roman"/>
                <a:ea typeface="Times New Roman"/>
              </a:rPr>
              <a:t>4.Подарила </a:t>
            </a:r>
            <a:r>
              <a:rPr lang="ru-RU" dirty="0">
                <a:solidFill>
                  <a:srgbClr val="2B2B2B"/>
                </a:solidFill>
                <a:latin typeface="Times New Roman"/>
                <a:ea typeface="Times New Roman"/>
              </a:rPr>
              <a:t>людям радость.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 smtClean="0">
                <a:solidFill>
                  <a:srgbClr val="2B2B2B"/>
                </a:solidFill>
                <a:latin typeface="Times New Roman"/>
                <a:ea typeface="Times New Roman"/>
              </a:rPr>
              <a:t>5.Праздник</a:t>
            </a:r>
            <a:r>
              <a:rPr lang="ru-RU" dirty="0">
                <a:solidFill>
                  <a:srgbClr val="2B2B2B"/>
                </a:solidFill>
                <a:latin typeface="Times New Roman"/>
                <a:ea typeface="Times New Roman"/>
              </a:rPr>
              <a:t>.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solidFill>
                  <a:srgbClr val="2B2B2B"/>
                </a:solidFill>
                <a:latin typeface="Times New Roman"/>
                <a:ea typeface="Times New Roman"/>
              </a:rPr>
              <a:t> 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endParaRPr lang="ru-RU" sz="2400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solidFill>
                  <a:srgbClr val="2B2B2B"/>
                </a:solidFill>
                <a:latin typeface="Times New Roman"/>
                <a:ea typeface="Times New Roman"/>
              </a:rPr>
              <a:t> </a:t>
            </a:r>
            <a:endParaRPr lang="ru-RU" sz="24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0" indent="0" algn="just"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1.Весна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endParaRPr lang="ru-RU" dirty="0"/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2.Яркая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, тёплая.</a:t>
            </a:r>
            <a:endParaRPr lang="ru-RU" dirty="0"/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3.Пришла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, украсила, оживила.</a:t>
            </a:r>
            <a:endParaRPr lang="ru-RU" dirty="0"/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4.Подарила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людям надежду, мечту.</a:t>
            </a:r>
            <a:endParaRPr lang="ru-RU" dirty="0"/>
          </a:p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5.Радость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7992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А.С. Грин «Алые паруса»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285750" algn="just"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Грэй.</a:t>
            </a:r>
            <a:endParaRPr lang="ru-RU" dirty="0"/>
          </a:p>
          <a:p>
            <a:pPr marL="285750"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Добрый, благородный.</a:t>
            </a:r>
            <a:endParaRPr lang="ru-RU" dirty="0"/>
          </a:p>
          <a:p>
            <a:pPr marL="285750"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Мечтает, путешествует, влюбляется.</a:t>
            </a:r>
            <a:endParaRPr lang="ru-RU" dirty="0"/>
          </a:p>
          <a:p>
            <a:pPr marL="285750"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Творит чудо своими руками.</a:t>
            </a:r>
            <a:endParaRPr lang="ru-RU" dirty="0"/>
          </a:p>
          <a:p>
            <a:pPr marL="285750"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Романтический герой.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285750" algn="just">
              <a:spcAft>
                <a:spcPts val="0"/>
              </a:spcAft>
            </a:pPr>
            <a:r>
              <a:rPr lang="ru-RU" b="1" dirty="0" err="1">
                <a:solidFill>
                  <a:srgbClr val="000000"/>
                </a:solidFill>
                <a:latin typeface="Times New Roman"/>
                <a:ea typeface="Times New Roman"/>
              </a:rPr>
              <a:t>Ассоль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endParaRPr lang="ru-RU" dirty="0"/>
          </a:p>
          <a:p>
            <a:pPr marL="285750"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Удивительная, нежная.</a:t>
            </a:r>
            <a:endParaRPr lang="ru-RU" dirty="0"/>
          </a:p>
          <a:p>
            <a:pPr marL="285750"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Фантазирует, ждёт, надеется.</a:t>
            </a:r>
            <a:endParaRPr lang="ru-RU" dirty="0"/>
          </a:p>
          <a:p>
            <a:pPr marL="285750"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Мечтает о корабле с алыми парусами.</a:t>
            </a:r>
            <a:endParaRPr lang="ru-RU" dirty="0"/>
          </a:p>
          <a:p>
            <a:pPr marL="285750"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Чистота.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5482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49</TotalTime>
  <Words>160</Words>
  <Application>Microsoft Office PowerPoint</Application>
  <PresentationFormat>Экран (4:3)</PresentationFormat>
  <Paragraphs>56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Составление синквейна</vt:lpstr>
      <vt:lpstr>А.С. Грин «Алые паруса»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Ольга</cp:lastModifiedBy>
  <cp:revision>6</cp:revision>
  <dcterms:created xsi:type="dcterms:W3CDTF">2016-03-26T09:07:59Z</dcterms:created>
  <dcterms:modified xsi:type="dcterms:W3CDTF">2016-03-26T10:07:58Z</dcterms:modified>
</cp:coreProperties>
</file>