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69" r:id="rId11"/>
    <p:sldId id="271" r:id="rId12"/>
    <p:sldId id="272" r:id="rId13"/>
    <p:sldId id="273" r:id="rId14"/>
    <p:sldId id="274" r:id="rId15"/>
    <p:sldId id="276" r:id="rId16"/>
    <p:sldId id="277" r:id="rId17"/>
    <p:sldId id="279" r:id="rId18"/>
    <p:sldId id="281" r:id="rId19"/>
    <p:sldId id="293" r:id="rId20"/>
    <p:sldId id="282" r:id="rId21"/>
    <p:sldId id="287" r:id="rId22"/>
    <p:sldId id="289" r:id="rId23"/>
    <p:sldId id="290" r:id="rId24"/>
    <p:sldId id="288" r:id="rId25"/>
    <p:sldId id="295" r:id="rId26"/>
    <p:sldId id="296" r:id="rId27"/>
    <p:sldId id="297" r:id="rId28"/>
    <p:sldId id="298" r:id="rId29"/>
    <p:sldId id="299" r:id="rId30"/>
    <p:sldId id="30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052736"/>
            <a:ext cx="7920880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noProof="0" dirty="0" smtClean="0">
                <a:ln w="1905"/>
                <a:gradFill>
                  <a:gsLst>
                    <a:gs pos="0">
                      <a:srgbClr val="A20000"/>
                    </a:gs>
                    <a:gs pos="78000">
                      <a:srgbClr val="BC0000"/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Свойства органических веществ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baseline="0" dirty="0" smtClean="0">
                <a:ln w="1905"/>
                <a:gradFill>
                  <a:gsLst>
                    <a:gs pos="0">
                      <a:srgbClr val="A20000"/>
                    </a:gs>
                    <a:gs pos="78000">
                      <a:srgbClr val="BC0000"/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(за страницами учебника)</a:t>
            </a:r>
            <a:endParaRPr kumimoji="0" lang="ru-RU" sz="3200" b="1" i="0" u="none" strike="noStrike" kern="1200" normalizeH="0" baseline="0" noProof="0" dirty="0">
              <a:ln w="1905"/>
              <a:gradFill>
                <a:gsLst>
                  <a:gs pos="0">
                    <a:srgbClr val="A20000"/>
                  </a:gs>
                  <a:gs pos="78000">
                    <a:srgbClr val="BC0000"/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229200"/>
            <a:ext cx="4124002" cy="93610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Чугайнова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Вера Семеновна</a:t>
            </a:r>
          </a:p>
          <a:p>
            <a:pPr>
              <a:spcBef>
                <a:spcPts val="0"/>
              </a:spcBef>
              <a:buNone/>
            </a:pPr>
            <a:r>
              <a:rPr lang="ru-RU" sz="1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МАОУ СОШ №</a:t>
            </a:r>
            <a:r>
              <a:rPr lang="ru-RU" sz="1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>
              <a:spcBef>
                <a:spcPts val="0"/>
              </a:spcBef>
              <a:buNone/>
            </a:pP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Березники</a:t>
            </a: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     </a:t>
            </a:r>
            <a:r>
              <a:rPr lang="ru-RU" sz="2800" b="1" dirty="0" err="1" smtClean="0">
                <a:solidFill>
                  <a:srgbClr val="C00000"/>
                </a:solidFill>
              </a:rPr>
              <a:t>Димеризация</a:t>
            </a:r>
            <a:r>
              <a:rPr lang="ru-RU" sz="2800" b="1" dirty="0" smtClean="0">
                <a:solidFill>
                  <a:srgbClr val="C00000"/>
                </a:solidFill>
              </a:rPr>
              <a:t> и </a:t>
            </a:r>
            <a:r>
              <a:rPr lang="ru-RU" sz="2800" b="1" dirty="0" err="1" smtClean="0">
                <a:solidFill>
                  <a:srgbClr val="C00000"/>
                </a:solidFill>
              </a:rPr>
              <a:t>тримеризация</a:t>
            </a:r>
            <a:r>
              <a:rPr lang="ru-RU" sz="2800" b="1" dirty="0" smtClean="0">
                <a:solidFill>
                  <a:srgbClr val="C00000"/>
                </a:solidFill>
              </a:rPr>
              <a:t> ацетилена</a:t>
            </a:r>
          </a:p>
          <a:p>
            <a:pPr marL="0" indent="0" algn="ctr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                   </a:t>
            </a:r>
          </a:p>
          <a:p>
            <a:pPr marL="0" indent="0">
              <a:buNone/>
            </a:pPr>
            <a:r>
              <a:rPr lang="en-US" sz="2000" dirty="0" smtClean="0"/>
              <a:t>                       </a:t>
            </a:r>
            <a:r>
              <a:rPr lang="en-US" sz="2000" dirty="0" err="1" smtClean="0"/>
              <a:t>CuCl</a:t>
            </a:r>
            <a:endParaRPr lang="ru-RU" sz="2000" dirty="0" smtClean="0"/>
          </a:p>
          <a:p>
            <a:pPr marL="0" indent="0">
              <a:buNone/>
            </a:pPr>
            <a:r>
              <a:rPr lang="en-US" sz="2800" dirty="0" smtClean="0"/>
              <a:t>2CH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800" dirty="0" smtClean="0"/>
              <a:t> СН </a:t>
            </a:r>
            <a:r>
              <a:rPr lang="en-US" sz="2800" dirty="0" smtClean="0"/>
              <a:t> </a:t>
            </a:r>
            <a:r>
              <a:rPr lang="ru-RU" sz="2800" dirty="0" smtClean="0"/>
              <a:t>→</a:t>
            </a:r>
            <a:r>
              <a:rPr lang="en-US" sz="2800" dirty="0" smtClean="0"/>
              <a:t>  CH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800" dirty="0" smtClean="0"/>
              <a:t> С</a:t>
            </a:r>
            <a:r>
              <a:rPr lang="en-US" sz="2800" dirty="0" smtClean="0"/>
              <a:t> - CH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═</a:t>
            </a:r>
            <a:r>
              <a:rPr lang="en-US" sz="2800" dirty="0" smtClean="0"/>
              <a:t> CH</a:t>
            </a:r>
            <a:r>
              <a:rPr lang="en-US" sz="2800" baseline="-25000" dirty="0" smtClean="0"/>
              <a:t>2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              </a:t>
            </a:r>
            <a:r>
              <a:rPr lang="en-US" sz="2000" dirty="0" smtClean="0"/>
              <a:t> </a:t>
            </a:r>
            <a:r>
              <a:rPr lang="en-US" sz="2000" dirty="0" err="1" smtClean="0"/>
              <a:t>CuCl</a:t>
            </a:r>
            <a:r>
              <a:rPr lang="en-US" sz="2000" dirty="0" smtClean="0"/>
              <a:t>  </a:t>
            </a:r>
            <a:endParaRPr lang="en-US" sz="2000" dirty="0"/>
          </a:p>
          <a:p>
            <a:pPr marL="0" indent="0">
              <a:buNone/>
            </a:pPr>
            <a:r>
              <a:rPr lang="en-US" sz="2800" dirty="0" smtClean="0"/>
              <a:t>3CH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800" dirty="0"/>
              <a:t> СН </a:t>
            </a:r>
            <a:r>
              <a:rPr lang="en-US" sz="2800" dirty="0"/>
              <a:t> </a:t>
            </a:r>
            <a:r>
              <a:rPr lang="ru-RU" sz="2800" dirty="0"/>
              <a:t>→</a:t>
            </a:r>
            <a:r>
              <a:rPr lang="en-US" sz="2800" dirty="0"/>
              <a:t>  </a:t>
            </a:r>
            <a:r>
              <a:rPr lang="en-US" sz="2800" dirty="0" smtClean="0"/>
              <a:t>CH</a:t>
            </a:r>
            <a:r>
              <a:rPr lang="en-US" sz="2800" baseline="-25000" dirty="0"/>
              <a:t>2</a:t>
            </a:r>
            <a:r>
              <a:rPr lang="en-US" sz="2800" dirty="0" smtClean="0"/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═</a:t>
            </a:r>
            <a:r>
              <a:rPr lang="en-US" sz="2800" dirty="0"/>
              <a:t> </a:t>
            </a:r>
            <a:r>
              <a:rPr lang="en-US" sz="2800" dirty="0" smtClean="0"/>
              <a:t>CH</a:t>
            </a:r>
            <a:r>
              <a:rPr lang="en-US" sz="2800" baseline="-25000" dirty="0" smtClean="0"/>
              <a:t> </a:t>
            </a:r>
            <a:r>
              <a:rPr lang="en-US" sz="2800" dirty="0"/>
              <a:t>- </a:t>
            </a:r>
            <a:r>
              <a:rPr lang="en-US" sz="2800" dirty="0" smtClean="0"/>
              <a:t>C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800" dirty="0"/>
              <a:t> С</a:t>
            </a:r>
            <a:r>
              <a:rPr lang="en-US" sz="2800" dirty="0"/>
              <a:t> - CH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═</a:t>
            </a:r>
            <a:r>
              <a:rPr lang="en-US" sz="2800" dirty="0"/>
              <a:t> CH</a:t>
            </a:r>
            <a:r>
              <a:rPr lang="en-US" sz="2800" baseline="-25000" dirty="0"/>
              <a:t>2</a:t>
            </a:r>
            <a:endParaRPr lang="en-US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 smtClean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399656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</a:t>
            </a:r>
          </a:p>
          <a:p>
            <a:pPr marL="0" indent="0">
              <a:buNone/>
            </a:pPr>
            <a:r>
              <a:rPr lang="ru-RU" sz="2800" dirty="0" smtClean="0"/>
              <a:t>          </a:t>
            </a:r>
            <a:r>
              <a:rPr lang="ru-RU" sz="2800" b="1" dirty="0" smtClean="0">
                <a:solidFill>
                  <a:srgbClr val="C00000"/>
                </a:solidFill>
              </a:rPr>
              <a:t>Реакции окисления этилена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                       </a:t>
            </a:r>
            <a:r>
              <a:rPr lang="ru-RU" sz="2000" dirty="0" smtClean="0"/>
              <a:t>   </a:t>
            </a:r>
            <a:r>
              <a:rPr lang="en-US" sz="2000" dirty="0" smtClean="0"/>
              <a:t>          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</a:t>
            </a:r>
            <a:r>
              <a:rPr lang="en-US" sz="2000" dirty="0" smtClean="0"/>
              <a:t> Ag, t</a:t>
            </a:r>
            <a:r>
              <a:rPr lang="en-US" sz="2000" baseline="30000" dirty="0" smtClean="0"/>
              <a:t>0</a:t>
            </a:r>
            <a:endParaRPr lang="ru-RU" sz="2000" dirty="0" smtClean="0"/>
          </a:p>
          <a:p>
            <a:pPr marL="0" indent="0">
              <a:buNone/>
            </a:pPr>
            <a:r>
              <a:rPr lang="en-US" sz="2800" dirty="0" smtClean="0"/>
              <a:t>2CH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ru-RU" sz="2800" dirty="0" smtClean="0"/>
              <a:t>= СН</a:t>
            </a:r>
            <a:r>
              <a:rPr lang="en-US" sz="2800" baseline="-25000" dirty="0" smtClean="0"/>
              <a:t>2</a:t>
            </a:r>
            <a:r>
              <a:rPr lang="ru-RU" sz="2800" dirty="0" smtClean="0"/>
              <a:t> + 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ru-RU" sz="2800" dirty="0" smtClean="0"/>
              <a:t>→</a:t>
            </a:r>
            <a:r>
              <a:rPr lang="en-US" sz="2800" dirty="0" smtClean="0"/>
              <a:t> 2 CH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- CH</a:t>
            </a:r>
            <a:r>
              <a:rPr lang="en-US" sz="2800" baseline="-25000" dirty="0" smtClean="0"/>
              <a:t>2   </a:t>
            </a:r>
            <a:r>
              <a:rPr lang="ru-RU" sz="2800" baseline="-25000" dirty="0" smtClean="0"/>
              <a:t>   </a:t>
            </a:r>
            <a:r>
              <a:rPr lang="ru-RU" sz="2000" dirty="0" err="1" smtClean="0"/>
              <a:t>эпоксиэтан</a:t>
            </a:r>
            <a:endParaRPr lang="en-US" sz="2000" dirty="0" smtClean="0"/>
          </a:p>
          <a:p>
            <a:pPr marL="0" indent="0">
              <a:buNone/>
            </a:pPr>
            <a:r>
              <a:rPr lang="en-US" sz="2800" dirty="0" smtClean="0"/>
              <a:t>                                         O    </a:t>
            </a:r>
            <a:r>
              <a:rPr lang="en-US" sz="2000" dirty="0" smtClean="0"/>
              <a:t> </a:t>
            </a:r>
            <a:r>
              <a:rPr lang="ru-RU" sz="2000" dirty="0" smtClean="0"/>
              <a:t>        (оксид этилена)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                                   PdCl</a:t>
            </a:r>
            <a:r>
              <a:rPr lang="en-US" sz="2000" baseline="-25000" dirty="0" smtClean="0"/>
              <a:t>2 </a:t>
            </a:r>
            <a:r>
              <a:rPr lang="en-US" sz="2000" dirty="0" smtClean="0"/>
              <a:t>/CuCl</a:t>
            </a:r>
            <a:r>
              <a:rPr lang="en-US" sz="2000" baseline="-25000" dirty="0" smtClean="0"/>
              <a:t>2</a:t>
            </a:r>
          </a:p>
          <a:p>
            <a:pPr marL="0" indent="0">
              <a:buNone/>
            </a:pPr>
            <a:r>
              <a:rPr lang="en-US" sz="2800" dirty="0"/>
              <a:t>2CH</a:t>
            </a:r>
            <a:r>
              <a:rPr lang="en-US" sz="2800" baseline="-25000" dirty="0"/>
              <a:t>2</a:t>
            </a:r>
            <a:r>
              <a:rPr lang="en-US" sz="2800" dirty="0"/>
              <a:t> </a:t>
            </a:r>
            <a:r>
              <a:rPr lang="ru-RU" sz="2800" dirty="0"/>
              <a:t>= СН</a:t>
            </a:r>
            <a:r>
              <a:rPr lang="en-US" sz="2800" baseline="-25000" dirty="0"/>
              <a:t>2</a:t>
            </a:r>
            <a:r>
              <a:rPr lang="ru-RU" sz="2800" dirty="0"/>
              <a:t> + </a:t>
            </a:r>
            <a:r>
              <a:rPr lang="en-US" sz="2800" dirty="0"/>
              <a:t>O</a:t>
            </a:r>
            <a:r>
              <a:rPr lang="en-US" sz="2800" baseline="-25000" dirty="0"/>
              <a:t>2</a:t>
            </a:r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ru-RU" sz="2800" dirty="0" smtClean="0"/>
              <a:t>→</a:t>
            </a:r>
            <a:r>
              <a:rPr lang="en-US" sz="2800" dirty="0" smtClean="0"/>
              <a:t>     2 CH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</a:t>
            </a:r>
            <a:r>
              <a:rPr lang="en-US" sz="2800" dirty="0"/>
              <a:t>- </a:t>
            </a:r>
            <a:r>
              <a:rPr lang="en-US" sz="2800" dirty="0" smtClean="0"/>
              <a:t>COH</a:t>
            </a:r>
            <a:endParaRPr lang="en-US" sz="2800" dirty="0"/>
          </a:p>
          <a:p>
            <a:pPr marL="0" indent="0">
              <a:buNone/>
            </a:pPr>
            <a:r>
              <a:rPr lang="ru-RU" sz="2800" dirty="0" smtClean="0"/>
              <a:t>                                        </a:t>
            </a:r>
            <a:r>
              <a:rPr lang="ru-RU" sz="2000" dirty="0" smtClean="0"/>
              <a:t>ацетальдегид</a:t>
            </a:r>
          </a:p>
          <a:p>
            <a:pPr marL="0" indent="0">
              <a:buNone/>
            </a:pPr>
            <a:endParaRPr lang="ru-RU" sz="2800" dirty="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155867" y="2645759"/>
            <a:ext cx="432048" cy="25202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4860032" y="2609864"/>
            <a:ext cx="360040" cy="28803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Рисунок 4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204869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408" y="332655"/>
            <a:ext cx="8238392" cy="57867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  </a:t>
            </a:r>
            <a:r>
              <a:rPr lang="ru-RU" sz="2400" b="1" dirty="0" smtClean="0">
                <a:solidFill>
                  <a:srgbClr val="C00000"/>
                </a:solidFill>
              </a:rPr>
              <a:t>Озонирование </a:t>
            </a:r>
            <a:r>
              <a:rPr lang="ru-RU" sz="2400" b="1" dirty="0" err="1" smtClean="0">
                <a:solidFill>
                  <a:srgbClr val="C00000"/>
                </a:solidFill>
              </a:rPr>
              <a:t>алкенов</a:t>
            </a:r>
            <a:r>
              <a:rPr lang="ru-RU" sz="2400" b="1" dirty="0" smtClean="0">
                <a:solidFill>
                  <a:srgbClr val="C00000"/>
                </a:solidFill>
              </a:rPr>
              <a:t> (реакция </a:t>
            </a:r>
            <a:r>
              <a:rPr lang="ru-RU" sz="2400" b="1" dirty="0" err="1" smtClean="0">
                <a:solidFill>
                  <a:srgbClr val="C00000"/>
                </a:solidFill>
              </a:rPr>
              <a:t>Гарриеса</a:t>
            </a:r>
            <a:r>
              <a:rPr lang="ru-RU" sz="2400" b="1" dirty="0">
                <a:solidFill>
                  <a:srgbClr val="C00000"/>
                </a:solidFill>
              </a:rPr>
              <a:t>)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 </a:t>
            </a:r>
            <a:r>
              <a:rPr lang="ru-RU" sz="2000" dirty="0" smtClean="0"/>
              <a:t>Озон присоединяется по месту двойной связи, образуя нестойкие, взрывчатые </a:t>
            </a:r>
            <a:r>
              <a:rPr lang="ru-RU" sz="2000" i="1" dirty="0" err="1" smtClean="0">
                <a:solidFill>
                  <a:srgbClr val="FF0000"/>
                </a:solidFill>
              </a:rPr>
              <a:t>озониды</a:t>
            </a:r>
            <a:r>
              <a:rPr lang="ru-RU" sz="2000" i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(реакция определения</a:t>
            </a:r>
            <a:r>
              <a:rPr lang="en-US" sz="2000" dirty="0" smtClean="0"/>
              <a:t> </a:t>
            </a:r>
            <a:r>
              <a:rPr lang="ru-RU" sz="2000" dirty="0" smtClean="0"/>
              <a:t>строения </a:t>
            </a:r>
            <a:r>
              <a:rPr lang="ru-RU" sz="2000" dirty="0" err="1" smtClean="0"/>
              <a:t>алкенов</a:t>
            </a:r>
            <a:r>
              <a:rPr lang="ru-RU" sz="2000" dirty="0" smtClean="0"/>
              <a:t>)</a:t>
            </a:r>
            <a:r>
              <a:rPr lang="en-US" sz="2000" dirty="0" smtClean="0"/>
              <a:t>                    </a:t>
            </a:r>
            <a:r>
              <a:rPr lang="ru-RU" sz="2000" dirty="0" smtClean="0"/>
              <a:t>   </a:t>
            </a:r>
            <a:r>
              <a:rPr lang="en-US" sz="2000" dirty="0" smtClean="0"/>
              <a:t>           </a:t>
            </a: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Под действием воды  </a:t>
            </a:r>
            <a:r>
              <a:rPr lang="ru-RU" sz="2000" dirty="0" err="1" smtClean="0"/>
              <a:t>озонид</a:t>
            </a:r>
            <a:r>
              <a:rPr lang="ru-RU" sz="2000" dirty="0" smtClean="0"/>
              <a:t> разрушается, образуя альдегид и кетон (</a:t>
            </a:r>
            <a:r>
              <a:rPr lang="ru-RU" sz="2000" dirty="0" err="1" smtClean="0"/>
              <a:t>озонидное</a:t>
            </a:r>
            <a:r>
              <a:rPr lang="ru-RU" sz="2000" dirty="0" smtClean="0"/>
              <a:t> расщепление)</a:t>
            </a:r>
          </a:p>
          <a:p>
            <a:pPr marL="0" indent="0">
              <a:buNone/>
            </a:pPr>
            <a:r>
              <a:rPr lang="ru-RU" sz="2000" dirty="0" smtClean="0"/>
              <a:t>                    СН</a:t>
            </a:r>
            <a:r>
              <a:rPr lang="ru-RU" sz="2000" baseline="-25000" dirty="0" smtClean="0"/>
              <a:t>3</a:t>
            </a:r>
            <a:r>
              <a:rPr lang="ru-RU" sz="2000" dirty="0" smtClean="0"/>
              <a:t>                                                  </a:t>
            </a:r>
            <a:r>
              <a:rPr lang="en-US" sz="2000" dirty="0" smtClean="0"/>
              <a:t>CH</a:t>
            </a:r>
            <a:r>
              <a:rPr lang="ru-RU" sz="2000" baseline="-25000" dirty="0"/>
              <a:t>3</a:t>
            </a:r>
            <a:r>
              <a:rPr lang="en-US" sz="2000" dirty="0"/>
              <a:t> </a:t>
            </a:r>
            <a:r>
              <a:rPr lang="ru-RU" sz="2000" dirty="0" smtClean="0"/>
              <a:t>      </a:t>
            </a:r>
            <a:r>
              <a:rPr lang="en-US" sz="1600" dirty="0" smtClean="0"/>
              <a:t>H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O,</a:t>
            </a:r>
            <a:r>
              <a:rPr lang="en-US" sz="2000" dirty="0" smtClean="0"/>
              <a:t> </a:t>
            </a:r>
            <a:r>
              <a:rPr lang="en-US" sz="1600" dirty="0"/>
              <a:t>Zn</a:t>
            </a:r>
            <a:endParaRPr lang="ru-RU" sz="1600" dirty="0"/>
          </a:p>
          <a:p>
            <a:pPr marL="0" indent="0">
              <a:buNone/>
            </a:pPr>
            <a:r>
              <a:rPr lang="ru-RU" sz="2000" dirty="0" smtClean="0"/>
              <a:t>СН</a:t>
            </a:r>
            <a:r>
              <a:rPr lang="ru-RU" sz="2000" baseline="-25000" dirty="0" smtClean="0"/>
              <a:t>3 </a:t>
            </a:r>
            <a:r>
              <a:rPr lang="ru-RU" sz="2000" dirty="0" smtClean="0"/>
              <a:t>– СН = С - СН</a:t>
            </a:r>
            <a:r>
              <a:rPr lang="ru-RU" sz="2000" baseline="-25000" dirty="0" smtClean="0"/>
              <a:t>3</a:t>
            </a:r>
            <a:r>
              <a:rPr lang="ru-RU" sz="2000" dirty="0"/>
              <a:t> + </a:t>
            </a:r>
            <a:r>
              <a:rPr lang="en-US" sz="2000" dirty="0" smtClean="0"/>
              <a:t>O</a:t>
            </a:r>
            <a:r>
              <a:rPr lang="ru-RU" sz="2000" baseline="-25000" dirty="0" smtClean="0"/>
              <a:t>3</a:t>
            </a:r>
            <a:r>
              <a:rPr lang="en-US" sz="2000" dirty="0" smtClean="0"/>
              <a:t> </a:t>
            </a:r>
            <a:r>
              <a:rPr lang="ru-RU" sz="2000" dirty="0"/>
              <a:t>→</a:t>
            </a:r>
            <a:r>
              <a:rPr lang="en-US" sz="2000" dirty="0"/>
              <a:t> </a:t>
            </a:r>
            <a:r>
              <a:rPr lang="ru-RU" sz="2000" dirty="0" smtClean="0"/>
              <a:t>  </a:t>
            </a:r>
            <a:r>
              <a:rPr lang="en-US" sz="2000" dirty="0" smtClean="0"/>
              <a:t> CH</a:t>
            </a:r>
            <a:r>
              <a:rPr lang="ru-RU" sz="2000" baseline="-25000" dirty="0" smtClean="0"/>
              <a:t>3</a:t>
            </a:r>
            <a:r>
              <a:rPr lang="en-US" sz="2000" dirty="0" smtClean="0"/>
              <a:t> – CH</a:t>
            </a:r>
            <a:r>
              <a:rPr lang="ru-RU" sz="2000" dirty="0" smtClean="0"/>
              <a:t> – О – С -</a:t>
            </a:r>
            <a:r>
              <a:rPr lang="ru-RU" sz="2000" baseline="-25000" dirty="0" smtClean="0"/>
              <a:t> </a:t>
            </a:r>
            <a:r>
              <a:rPr lang="en-US" sz="2000" dirty="0"/>
              <a:t>CH</a:t>
            </a:r>
            <a:r>
              <a:rPr lang="ru-RU" sz="2000" baseline="-25000" dirty="0"/>
              <a:t>3</a:t>
            </a:r>
            <a:r>
              <a:rPr lang="en-US" sz="2000" baseline="-25000" dirty="0" smtClean="0"/>
              <a:t> </a:t>
            </a:r>
            <a:r>
              <a:rPr lang="ru-RU" sz="2000" baseline="-25000" dirty="0" smtClean="0"/>
              <a:t>    </a:t>
            </a:r>
            <a:r>
              <a:rPr lang="ru-RU" sz="2000" dirty="0" smtClean="0"/>
              <a:t>→</a:t>
            </a:r>
            <a:r>
              <a:rPr lang="en-US" sz="2000" dirty="0" smtClean="0"/>
              <a:t> </a:t>
            </a:r>
            <a:endParaRPr lang="ru-RU" sz="2000" baseline="-25000" dirty="0" smtClean="0"/>
          </a:p>
          <a:p>
            <a:pPr marL="0" indent="0">
              <a:buNone/>
            </a:pPr>
            <a:r>
              <a:rPr lang="ru-RU" sz="2000" dirty="0" smtClean="0"/>
              <a:t>                                                            </a:t>
            </a:r>
            <a:r>
              <a:rPr lang="ru-RU" sz="2000" dirty="0" smtClean="0"/>
              <a:t>О             </a:t>
            </a:r>
            <a:r>
              <a:rPr lang="en-US" sz="2000" dirty="0" smtClean="0"/>
              <a:t> </a:t>
            </a:r>
            <a:r>
              <a:rPr lang="ru-RU" sz="2000" dirty="0" smtClean="0"/>
              <a:t>О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→ СН</a:t>
            </a:r>
            <a:r>
              <a:rPr lang="ru-RU" sz="2000" baseline="-25000" dirty="0" smtClean="0"/>
              <a:t>3</a:t>
            </a:r>
            <a:r>
              <a:rPr lang="ru-RU" sz="2000" dirty="0"/>
              <a:t> – </a:t>
            </a:r>
            <a:r>
              <a:rPr lang="ru-RU" sz="2000" dirty="0" smtClean="0"/>
              <a:t>СНО +  СН</a:t>
            </a:r>
            <a:r>
              <a:rPr lang="ru-RU" sz="2000" baseline="-25000" dirty="0" smtClean="0"/>
              <a:t>3 </a:t>
            </a:r>
            <a:r>
              <a:rPr lang="ru-RU" sz="2000" dirty="0"/>
              <a:t>– </a:t>
            </a:r>
            <a:r>
              <a:rPr lang="ru-RU" sz="2000" dirty="0" smtClean="0"/>
              <a:t>СО - </a:t>
            </a:r>
            <a:r>
              <a:rPr lang="ru-RU" sz="2000" dirty="0"/>
              <a:t>СН</a:t>
            </a:r>
            <a:r>
              <a:rPr lang="ru-RU" sz="2000" baseline="-25000" dirty="0"/>
              <a:t>3</a:t>
            </a:r>
            <a:r>
              <a:rPr lang="ru-RU" sz="2000" dirty="0"/>
              <a:t> </a:t>
            </a:r>
            <a:r>
              <a:rPr lang="ru-RU" sz="2000" dirty="0" smtClean="0"/>
              <a:t>+ 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</a:t>
            </a:r>
            <a:r>
              <a:rPr lang="en-US" sz="2000" baseline="-25000" dirty="0"/>
              <a:t>2</a:t>
            </a:r>
            <a:r>
              <a:rPr lang="en-US" sz="2800" dirty="0" smtClean="0"/>
              <a:t> </a:t>
            </a:r>
            <a:endParaRPr lang="ru-RU" sz="2800" dirty="0"/>
          </a:p>
          <a:p>
            <a:pPr marL="0" indent="0">
              <a:buNone/>
            </a:pPr>
            <a:endParaRPr lang="ru-RU" sz="2000" dirty="0" smtClean="0"/>
          </a:p>
        </p:txBody>
      </p:sp>
      <p:pic>
        <p:nvPicPr>
          <p:cNvPr id="8" name="Picture 2" descr="http://images.myshared.ru/4/21929/slide_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" t="44058" r="46212" b="26957"/>
          <a:stretch/>
        </p:blipFill>
        <p:spPr bwMode="auto">
          <a:xfrm>
            <a:off x="1763688" y="1498722"/>
            <a:ext cx="4608512" cy="185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979712" y="4293096"/>
            <a:ext cx="0" cy="9864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788024" y="4653136"/>
            <a:ext cx="0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940152" y="4698250"/>
            <a:ext cx="0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004048" y="4941168"/>
            <a:ext cx="7920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940152" y="4331306"/>
            <a:ext cx="0" cy="9864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https://ds04.infourok.ru/uploads/ex/0e86/00076185-96c072f9/hello_html_792722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42266"/>
            <a:ext cx="2510408" cy="1855694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243433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endocs.ru/docs/6/5829/conv_43/file43_html_m21ac8d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02"/>
          <a:stretch/>
        </p:blipFill>
        <p:spPr bwMode="auto">
          <a:xfrm>
            <a:off x="395536" y="1196752"/>
            <a:ext cx="842493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ds04.infourok.ru/uploads/ex/0e86/00076185-96c072f9/hello_html_792722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53163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Реакции окисления бензола</a:t>
            </a:r>
          </a:p>
          <a:p>
            <a:pPr marL="0" indent="0">
              <a:buNone/>
            </a:pPr>
            <a:endParaRPr lang="ru-RU" sz="2800" dirty="0" smtClean="0"/>
          </a:p>
        </p:txBody>
      </p:sp>
      <p:pic>
        <p:nvPicPr>
          <p:cNvPr id="6146" name="Picture 2" descr="http://litcey.ru/pars_docs/refs/48/47643/47643_html_m53ba036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81877"/>
            <a:ext cx="5976664" cy="234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extarchive.ru/images/588/1174076/1d03cd5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53246"/>
            <a:ext cx="6718330" cy="201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4088" y="4941168"/>
            <a:ext cx="1368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глиоксаль</a:t>
            </a:r>
            <a:endParaRPr lang="ru-RU" dirty="0"/>
          </a:p>
        </p:txBody>
      </p:sp>
      <p:pic>
        <p:nvPicPr>
          <p:cNvPr id="6" name="Рисунок 5" descr="https://ds04.infourok.ru/uploads/ex/0e86/00076185-96c072f9/hello_html_7927222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869160"/>
            <a:ext cx="2366392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95029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800" dirty="0" smtClean="0"/>
              <a:t>     </a:t>
            </a:r>
            <a:r>
              <a:rPr lang="ru-RU" sz="2800" b="1" dirty="0" smtClean="0">
                <a:solidFill>
                  <a:srgbClr val="C00000"/>
                </a:solidFill>
              </a:rPr>
              <a:t>Гидролиз галогенпроизводных </a:t>
            </a:r>
            <a:r>
              <a:rPr lang="ru-RU" sz="2800" b="1" dirty="0" err="1" smtClean="0">
                <a:solidFill>
                  <a:srgbClr val="C00000"/>
                </a:solidFill>
              </a:rPr>
              <a:t>алканов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 </a:t>
            </a:r>
            <a:r>
              <a:rPr lang="en-US" sz="2000" dirty="0"/>
              <a:t>1.  </a:t>
            </a:r>
            <a:r>
              <a:rPr lang="ru-RU" sz="2000" u="sng" dirty="0" err="1" smtClean="0"/>
              <a:t>М</a:t>
            </a:r>
            <a:r>
              <a:rPr lang="ru-RU" sz="2400" u="sng" dirty="0" err="1" smtClean="0"/>
              <a:t>оногалогеналканы</a:t>
            </a:r>
            <a:r>
              <a:rPr lang="ru-RU" sz="2400" u="sng" dirty="0" smtClean="0"/>
              <a:t>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u-RU" sz="2400" u="sng" dirty="0" smtClean="0"/>
              <a:t> спирт</a:t>
            </a:r>
            <a:r>
              <a:rPr lang="en-US" sz="2400" u="sng" dirty="0" smtClean="0"/>
              <a:t>                </a:t>
            </a:r>
          </a:p>
          <a:p>
            <a:pPr marL="0" indent="0">
              <a:buNone/>
            </a:pPr>
            <a:r>
              <a:rPr lang="en-US" sz="2800" dirty="0" smtClean="0"/>
              <a:t>CH</a:t>
            </a:r>
            <a:r>
              <a:rPr lang="ru-RU" sz="2800" baseline="-25000" dirty="0" smtClean="0"/>
              <a:t>3</a:t>
            </a:r>
            <a:r>
              <a:rPr lang="ru-RU" sz="2800" dirty="0" smtClean="0"/>
              <a:t> – СН</a:t>
            </a:r>
            <a:r>
              <a:rPr lang="ru-RU" sz="2800" baseline="-25000" dirty="0" smtClean="0"/>
              <a:t>2</a:t>
            </a:r>
            <a:r>
              <a:rPr lang="ru-RU" sz="2800" dirty="0" smtClean="0"/>
              <a:t>С</a:t>
            </a:r>
            <a:r>
              <a:rPr lang="en-US" sz="2800" dirty="0" smtClean="0"/>
              <a:t>l + </a:t>
            </a:r>
            <a:r>
              <a:rPr lang="en-US" sz="2800" dirty="0" err="1" smtClean="0"/>
              <a:t>NaOH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800" dirty="0"/>
              <a:t> CH</a:t>
            </a:r>
            <a:r>
              <a:rPr lang="ru-RU" sz="2800" baseline="-25000" dirty="0"/>
              <a:t>3</a:t>
            </a:r>
            <a:r>
              <a:rPr lang="ru-RU" sz="2800" dirty="0"/>
              <a:t> – </a:t>
            </a:r>
            <a:r>
              <a:rPr lang="ru-RU" sz="2800" dirty="0" smtClean="0"/>
              <a:t>СН</a:t>
            </a:r>
            <a:r>
              <a:rPr lang="ru-RU" sz="2800" baseline="-25000" dirty="0" smtClean="0"/>
              <a:t>2</a:t>
            </a:r>
            <a:r>
              <a:rPr lang="en-US" sz="2800" dirty="0" smtClean="0"/>
              <a:t>OH +</a:t>
            </a:r>
            <a:r>
              <a:rPr lang="en-US" sz="2800" dirty="0" err="1" smtClean="0"/>
              <a:t>NaCl</a:t>
            </a:r>
            <a:endParaRPr lang="en-US" sz="2800" dirty="0"/>
          </a:p>
          <a:p>
            <a:pPr marL="0" indent="0">
              <a:buNone/>
            </a:pPr>
            <a:r>
              <a:rPr lang="ru-RU" sz="2000" dirty="0" smtClean="0"/>
              <a:t>2</a:t>
            </a:r>
            <a:r>
              <a:rPr lang="ru-RU" sz="2800" dirty="0" smtClean="0"/>
              <a:t>. </a:t>
            </a:r>
            <a:r>
              <a:rPr lang="ru-RU" sz="2200" u="sng" dirty="0" err="1" smtClean="0"/>
              <a:t>Дигалогеналканы</a:t>
            </a:r>
            <a:r>
              <a:rPr lang="ru-RU" sz="2200" u="sng" dirty="0" smtClean="0"/>
              <a:t> </a:t>
            </a:r>
            <a:r>
              <a:rPr lang="en-US" sz="2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u-RU" sz="2200" u="sng" dirty="0" smtClean="0"/>
              <a:t> альдегид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en-US" sz="2800" dirty="0" smtClean="0"/>
              <a:t>CH</a:t>
            </a:r>
            <a:r>
              <a:rPr lang="ru-RU" sz="2800" baseline="-25000" dirty="0"/>
              <a:t>3</a:t>
            </a:r>
            <a:r>
              <a:rPr lang="ru-RU" sz="2800" dirty="0"/>
              <a:t> – </a:t>
            </a:r>
            <a:r>
              <a:rPr lang="ru-RU" sz="2800" dirty="0" smtClean="0"/>
              <a:t>СНС</a:t>
            </a:r>
            <a:r>
              <a:rPr lang="en-US" sz="2800" dirty="0" smtClean="0"/>
              <a:t>l</a:t>
            </a:r>
            <a:r>
              <a:rPr lang="ru-RU" sz="2800" baseline="-25000" dirty="0"/>
              <a:t>2</a:t>
            </a:r>
            <a:r>
              <a:rPr lang="en-US" sz="2800" dirty="0" smtClean="0"/>
              <a:t> </a:t>
            </a:r>
            <a:r>
              <a:rPr lang="en-US" sz="2800" dirty="0"/>
              <a:t>+ </a:t>
            </a:r>
            <a:r>
              <a:rPr lang="en-US" sz="2800" dirty="0" smtClean="0"/>
              <a:t>2NaOH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[</a:t>
            </a:r>
            <a:r>
              <a:rPr lang="en-US" sz="2800" dirty="0" smtClean="0"/>
              <a:t>CH</a:t>
            </a:r>
            <a:r>
              <a:rPr lang="ru-RU" sz="2800" baseline="-25000" dirty="0"/>
              <a:t>3</a:t>
            </a:r>
            <a:r>
              <a:rPr lang="ru-RU" sz="2800" dirty="0"/>
              <a:t> – </a:t>
            </a:r>
            <a:r>
              <a:rPr lang="ru-RU" sz="2800" dirty="0" smtClean="0"/>
              <a:t>СН</a:t>
            </a:r>
            <a:r>
              <a:rPr lang="en-US" sz="2800" dirty="0" smtClean="0"/>
              <a:t>(OH)</a:t>
            </a:r>
            <a:r>
              <a:rPr lang="ru-RU" sz="2800" baseline="-25000" dirty="0" smtClean="0"/>
              <a:t>2</a:t>
            </a:r>
            <a:r>
              <a:rPr lang="en-US" sz="2800" dirty="0" smtClean="0"/>
              <a:t> ]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</a:p>
          <a:p>
            <a:pPr marL="0" indent="0">
              <a:buNone/>
            </a:pPr>
            <a:r>
              <a:rPr lang="en-US" sz="2800" dirty="0" smtClean="0"/>
              <a:t> CH</a:t>
            </a:r>
            <a:r>
              <a:rPr lang="ru-RU" sz="2800" baseline="-25000" dirty="0"/>
              <a:t>3</a:t>
            </a:r>
            <a:r>
              <a:rPr lang="ru-RU" sz="2800" dirty="0"/>
              <a:t> – </a:t>
            </a:r>
            <a:r>
              <a:rPr lang="ru-RU" sz="2800" dirty="0" smtClean="0"/>
              <a:t>СН</a:t>
            </a:r>
            <a:r>
              <a:rPr lang="en-US" sz="2800" dirty="0" smtClean="0"/>
              <a:t>O + 2NaCl +H</a:t>
            </a:r>
            <a:r>
              <a:rPr lang="ru-RU" sz="2800" baseline="-25000" dirty="0" smtClean="0"/>
              <a:t>2</a:t>
            </a:r>
            <a:r>
              <a:rPr lang="en-US" sz="2800" dirty="0" smtClean="0"/>
              <a:t>O</a:t>
            </a:r>
            <a:endParaRPr lang="ru-RU" sz="2800" dirty="0" smtClean="0"/>
          </a:p>
          <a:p>
            <a:pPr marL="0" indent="0">
              <a:buNone/>
            </a:pPr>
            <a:r>
              <a:rPr lang="ru-RU" sz="2400" dirty="0" smtClean="0"/>
              <a:t>3. </a:t>
            </a:r>
            <a:r>
              <a:rPr lang="ru-RU" sz="2200" u="sng" dirty="0" err="1" smtClean="0"/>
              <a:t>Тригалогеналканы</a:t>
            </a:r>
            <a:r>
              <a:rPr lang="ru-RU" sz="2200" u="sng" dirty="0" smtClean="0"/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u-RU" sz="2200" u="sng" dirty="0" smtClean="0"/>
              <a:t> карбоновая кислота</a:t>
            </a:r>
            <a:endParaRPr lang="en-US" sz="2200" u="sng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en-US" sz="2800" dirty="0" smtClean="0"/>
              <a:t>CH</a:t>
            </a:r>
            <a:r>
              <a:rPr lang="ru-RU" sz="2800" baseline="-25000" dirty="0"/>
              <a:t>3</a:t>
            </a:r>
            <a:r>
              <a:rPr lang="ru-RU" sz="2800" dirty="0"/>
              <a:t> – </a:t>
            </a:r>
            <a:r>
              <a:rPr lang="ru-RU" sz="2800" dirty="0" smtClean="0"/>
              <a:t>СС</a:t>
            </a:r>
            <a:r>
              <a:rPr lang="en-US" sz="2800" dirty="0" smtClean="0"/>
              <a:t>l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</a:t>
            </a:r>
            <a:r>
              <a:rPr lang="en-US" sz="2800" dirty="0"/>
              <a:t>+ </a:t>
            </a:r>
            <a:r>
              <a:rPr lang="en-US" sz="2800" dirty="0" smtClean="0"/>
              <a:t>3NaOH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[</a:t>
            </a:r>
            <a:r>
              <a:rPr lang="en-US" sz="2800" dirty="0"/>
              <a:t>CH</a:t>
            </a:r>
            <a:r>
              <a:rPr lang="ru-RU" sz="2800" baseline="-25000" dirty="0"/>
              <a:t>3</a:t>
            </a:r>
            <a:r>
              <a:rPr lang="ru-RU" sz="2800" dirty="0"/>
              <a:t> – </a:t>
            </a:r>
            <a:r>
              <a:rPr lang="ru-RU" sz="2800" dirty="0" smtClean="0"/>
              <a:t>С</a:t>
            </a:r>
            <a:r>
              <a:rPr lang="en-US" sz="2800" dirty="0" smtClean="0"/>
              <a:t>(OH)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</a:t>
            </a:r>
            <a:r>
              <a:rPr lang="en-US" sz="2800" dirty="0"/>
              <a:t>]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</a:p>
          <a:p>
            <a:pPr marL="0" indent="0">
              <a:buNone/>
            </a:pPr>
            <a:r>
              <a:rPr lang="en-US" sz="2800" dirty="0"/>
              <a:t> CH</a:t>
            </a:r>
            <a:r>
              <a:rPr lang="ru-RU" sz="2800" baseline="-25000" dirty="0"/>
              <a:t>3</a:t>
            </a:r>
            <a:r>
              <a:rPr lang="ru-RU" sz="2800" dirty="0"/>
              <a:t> – </a:t>
            </a:r>
            <a:r>
              <a:rPr lang="ru-RU" sz="2800" dirty="0" smtClean="0"/>
              <a:t>С</a:t>
            </a:r>
            <a:r>
              <a:rPr lang="en-US" sz="2800" dirty="0" smtClean="0"/>
              <a:t>OO</a:t>
            </a:r>
            <a:r>
              <a:rPr lang="ru-RU" sz="2800" dirty="0" smtClean="0"/>
              <a:t>Н</a:t>
            </a:r>
            <a:r>
              <a:rPr lang="en-US" sz="2800" dirty="0" smtClean="0"/>
              <a:t> </a:t>
            </a:r>
            <a:r>
              <a:rPr lang="en-US" sz="2800" dirty="0"/>
              <a:t>+ </a:t>
            </a:r>
            <a:r>
              <a:rPr lang="en-US" sz="2800" dirty="0" smtClean="0"/>
              <a:t>3NaCl </a:t>
            </a:r>
            <a:r>
              <a:rPr lang="en-US" sz="2800" dirty="0"/>
              <a:t>+H</a:t>
            </a:r>
            <a:r>
              <a:rPr lang="ru-RU" sz="2800" baseline="-25000" dirty="0"/>
              <a:t>2</a:t>
            </a:r>
            <a:r>
              <a:rPr lang="en-US" sz="2800" dirty="0"/>
              <a:t>O</a:t>
            </a:r>
          </a:p>
          <a:p>
            <a:pPr marL="0" indent="0">
              <a:buNone/>
            </a:pPr>
            <a:r>
              <a:rPr lang="ru-RU" sz="2400" dirty="0"/>
              <a:t>4</a:t>
            </a:r>
            <a:r>
              <a:rPr lang="ru-RU" sz="2400" dirty="0" smtClean="0"/>
              <a:t>. </a:t>
            </a:r>
            <a:r>
              <a:rPr lang="ru-RU" sz="2200" dirty="0" err="1" smtClean="0"/>
              <a:t>Геминальные</a:t>
            </a:r>
            <a:r>
              <a:rPr lang="ru-RU" sz="2200" dirty="0" smtClean="0"/>
              <a:t> </a:t>
            </a:r>
            <a:r>
              <a:rPr lang="ru-RU" sz="2200" dirty="0" err="1" smtClean="0"/>
              <a:t>дигалогеналканы</a:t>
            </a:r>
            <a:r>
              <a:rPr lang="ru-RU" sz="2200" dirty="0"/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u-RU" sz="2200" dirty="0" smtClean="0"/>
              <a:t> кетон</a:t>
            </a:r>
            <a:endParaRPr lang="ru-RU" sz="2200" dirty="0"/>
          </a:p>
          <a:p>
            <a:pPr marL="0" indent="0">
              <a:buNone/>
            </a:pPr>
            <a:r>
              <a:rPr lang="en-US" sz="2800" dirty="0"/>
              <a:t>CH</a:t>
            </a:r>
            <a:r>
              <a:rPr lang="ru-RU" sz="2800" baseline="-25000" dirty="0" smtClean="0"/>
              <a:t>3</a:t>
            </a:r>
            <a:r>
              <a:rPr lang="ru-RU" sz="2800" dirty="0" smtClean="0"/>
              <a:t>–СС</a:t>
            </a:r>
            <a:r>
              <a:rPr lang="en-US" sz="2800" dirty="0"/>
              <a:t>l</a:t>
            </a:r>
            <a:r>
              <a:rPr lang="ru-RU" sz="2800" baseline="-25000" dirty="0" smtClean="0"/>
              <a:t>2</a:t>
            </a:r>
            <a:r>
              <a:rPr lang="ru-RU" sz="2800" dirty="0" smtClean="0"/>
              <a:t>–СН</a:t>
            </a:r>
            <a:r>
              <a:rPr lang="ru-RU" sz="2800" baseline="-25000" dirty="0" smtClean="0"/>
              <a:t>3</a:t>
            </a:r>
            <a:r>
              <a:rPr lang="en-US" sz="2800" dirty="0" smtClean="0"/>
              <a:t> </a:t>
            </a:r>
            <a:r>
              <a:rPr lang="en-US" sz="2800" dirty="0"/>
              <a:t>+ 2NaOH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[</a:t>
            </a:r>
            <a:r>
              <a:rPr lang="en-US" sz="2800" dirty="0"/>
              <a:t>CH</a:t>
            </a:r>
            <a:r>
              <a:rPr lang="ru-RU" sz="2800" baseline="-25000" dirty="0"/>
              <a:t>3</a:t>
            </a:r>
            <a:r>
              <a:rPr lang="ru-RU" sz="2800" dirty="0"/>
              <a:t> – </a:t>
            </a:r>
            <a:r>
              <a:rPr lang="ru-RU" sz="2800" dirty="0" smtClean="0"/>
              <a:t>С</a:t>
            </a:r>
            <a:r>
              <a:rPr lang="en-US" sz="2800" dirty="0" smtClean="0"/>
              <a:t>(OH)</a:t>
            </a:r>
            <a:r>
              <a:rPr lang="ru-RU" sz="2800" baseline="-25000" dirty="0" smtClean="0"/>
              <a:t>2</a:t>
            </a:r>
            <a:r>
              <a:rPr lang="ru-RU" sz="2800" dirty="0"/>
              <a:t>–СН</a:t>
            </a:r>
            <a:r>
              <a:rPr lang="ru-RU" sz="2800" baseline="-25000" dirty="0"/>
              <a:t>3</a:t>
            </a:r>
            <a:r>
              <a:rPr lang="en-US" sz="2800" dirty="0" smtClean="0"/>
              <a:t> </a:t>
            </a:r>
            <a:r>
              <a:rPr lang="en-US" sz="2800" dirty="0"/>
              <a:t>]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</a:p>
          <a:p>
            <a:pPr marL="0" indent="0">
              <a:buNone/>
            </a:pPr>
            <a:r>
              <a:rPr lang="en-US" sz="2800" dirty="0"/>
              <a:t> CH</a:t>
            </a:r>
            <a:r>
              <a:rPr lang="ru-RU" sz="2800" baseline="-25000" dirty="0"/>
              <a:t>3</a:t>
            </a:r>
            <a:r>
              <a:rPr lang="ru-RU" sz="2800" dirty="0"/>
              <a:t> – </a:t>
            </a:r>
            <a:r>
              <a:rPr lang="ru-RU" sz="2800" dirty="0" smtClean="0"/>
              <a:t>С(</a:t>
            </a:r>
            <a:r>
              <a:rPr lang="en-US" sz="2800" dirty="0" smtClean="0"/>
              <a:t>O</a:t>
            </a:r>
            <a:r>
              <a:rPr lang="ru-RU" sz="2800" dirty="0" smtClean="0"/>
              <a:t>)</a:t>
            </a:r>
            <a:r>
              <a:rPr lang="ru-RU" sz="2800" dirty="0"/>
              <a:t> –СН</a:t>
            </a:r>
            <a:r>
              <a:rPr lang="ru-RU" sz="2800" baseline="-25000" dirty="0"/>
              <a:t>3</a:t>
            </a:r>
            <a:r>
              <a:rPr lang="ru-RU" sz="2800" dirty="0" smtClean="0"/>
              <a:t> </a:t>
            </a:r>
            <a:r>
              <a:rPr lang="en-US" sz="2800" dirty="0" smtClean="0"/>
              <a:t> </a:t>
            </a:r>
            <a:r>
              <a:rPr lang="en-US" sz="2800" dirty="0"/>
              <a:t>+ 2NaCl +H</a:t>
            </a:r>
            <a:r>
              <a:rPr lang="ru-RU" sz="2800" baseline="-25000" dirty="0"/>
              <a:t>2</a:t>
            </a:r>
            <a:r>
              <a:rPr lang="en-US" sz="2800" dirty="0"/>
              <a:t>O</a:t>
            </a: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410442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404664"/>
            <a:ext cx="9001156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Межмолекулярная дегидратация этиленгликоля</a:t>
            </a:r>
          </a:p>
          <a:p>
            <a:pPr marL="0" indent="0">
              <a:buNone/>
            </a:pPr>
            <a:r>
              <a:rPr lang="ru-RU" sz="2400" dirty="0" smtClean="0"/>
              <a:t>                          (реакция Фаворского)</a:t>
            </a:r>
          </a:p>
          <a:p>
            <a:pPr marL="0" indent="0"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28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28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Внутримолекулярная </a:t>
            </a:r>
            <a:r>
              <a:rPr lang="ru-RU" sz="2400" b="1" dirty="0">
                <a:solidFill>
                  <a:srgbClr val="C00000"/>
                </a:solidFill>
              </a:rPr>
              <a:t>дегидратация </a:t>
            </a:r>
            <a:r>
              <a:rPr lang="ru-RU" sz="2400" b="1" dirty="0" smtClean="0">
                <a:solidFill>
                  <a:srgbClr val="C00000"/>
                </a:solidFill>
              </a:rPr>
              <a:t>этиленгликоля</a:t>
            </a:r>
            <a:endParaRPr lang="ru-RU" sz="24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2800" dirty="0" smtClean="0"/>
          </a:p>
        </p:txBody>
      </p:sp>
      <p:pic>
        <p:nvPicPr>
          <p:cNvPr id="10242" name="Picture 2" descr="http://www.nashaucheba.ru/docs/44/43819/conv_1/file1_html_m48d920d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283793" cy="148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ok-t.ru/helpiksorg/baza5/883534726772.files/image10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" b="53038"/>
          <a:stretch/>
        </p:blipFill>
        <p:spPr bwMode="auto">
          <a:xfrm>
            <a:off x="1017152" y="4077072"/>
            <a:ext cx="676875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06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Внутримолекулярная дегидратация глицерина</a:t>
            </a:r>
            <a:endParaRPr lang="ru-RU" sz="2800" b="1" dirty="0" smtClean="0"/>
          </a:p>
        </p:txBody>
      </p:sp>
      <p:pic>
        <p:nvPicPr>
          <p:cNvPr id="6" name="Picture 4" descr="http://present5.com/presentation/3/-30283012_63980984.pdf-img/-30283012_63980984.pdf-6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62"/>
          <a:stretch/>
        </p:blipFill>
        <p:spPr bwMode="auto">
          <a:xfrm>
            <a:off x="899592" y="1052736"/>
            <a:ext cx="6858000" cy="204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81128"/>
            <a:ext cx="2798440" cy="2116832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258617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Карбонильные соединения 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(альдегиды и кетоны)</a:t>
            </a:r>
          </a:p>
          <a:p>
            <a:pPr marL="0" indent="0">
              <a:buNone/>
            </a:pPr>
            <a:r>
              <a:rPr lang="ru-RU" sz="2400" dirty="0" smtClean="0"/>
              <a:t>Реакции нуклеофильного присоединения </a:t>
            </a:r>
            <a:r>
              <a:rPr lang="en-US" sz="2400" dirty="0" smtClean="0"/>
              <a:t>(N</a:t>
            </a:r>
            <a:r>
              <a:rPr lang="en-US" sz="2400" baseline="-25000" dirty="0" smtClean="0"/>
              <a:t>E</a:t>
            </a:r>
            <a:r>
              <a:rPr lang="en-US" sz="2400" dirty="0" smtClean="0"/>
              <a:t>) </a:t>
            </a:r>
            <a:r>
              <a:rPr lang="ru-RU" sz="2400" dirty="0" smtClean="0"/>
              <a:t>по карбонильной группе  С=О</a:t>
            </a:r>
          </a:p>
          <a:p>
            <a:pPr marL="457200" indent="-457200">
              <a:buAutoNum type="arabicPeriod"/>
            </a:pPr>
            <a:r>
              <a:rPr lang="ru-RU" sz="2200" b="1" u="sng" dirty="0" smtClean="0"/>
              <a:t>Присоединение </a:t>
            </a:r>
            <a:r>
              <a:rPr lang="ru-RU" sz="2200" b="1" u="sng" dirty="0" err="1" smtClean="0"/>
              <a:t>циановодородной</a:t>
            </a:r>
            <a:r>
              <a:rPr lang="ru-RU" sz="2200" b="1" u="sng" dirty="0" smtClean="0"/>
              <a:t> (синильной кислоты)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</p:txBody>
      </p:sp>
      <p:pic>
        <p:nvPicPr>
          <p:cNvPr id="5" name="Picture 2" descr="http://oplib.ru/image.php?way=oplib/baza12/2102242105640.files/image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96952"/>
            <a:ext cx="7056784" cy="20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042016"/>
            <a:ext cx="2294384" cy="1655943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1021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435280" cy="60095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Карбонильные соединения 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(альдегиды и кетоны)</a:t>
            </a:r>
          </a:p>
          <a:p>
            <a:pPr marL="0" indent="0">
              <a:buNone/>
            </a:pPr>
            <a:r>
              <a:rPr lang="ru-RU" sz="2400" dirty="0" smtClean="0"/>
              <a:t>Реакции нуклеофильного присоединения </a:t>
            </a:r>
            <a:r>
              <a:rPr lang="en-US" sz="2400" dirty="0" smtClean="0"/>
              <a:t>(N</a:t>
            </a:r>
            <a:r>
              <a:rPr lang="en-US" sz="2400" baseline="-25000" dirty="0" smtClean="0"/>
              <a:t>E</a:t>
            </a:r>
            <a:r>
              <a:rPr lang="en-US" sz="2400" dirty="0" smtClean="0"/>
              <a:t>) </a:t>
            </a:r>
            <a:r>
              <a:rPr lang="ru-RU" sz="2400" dirty="0" smtClean="0"/>
              <a:t>по карбонильной группе  С=О</a:t>
            </a:r>
          </a:p>
          <a:p>
            <a:pPr marL="457200" indent="-457200">
              <a:buAutoNum type="arabicPeriod"/>
            </a:pPr>
            <a:r>
              <a:rPr lang="ru-RU" sz="2200" b="1" u="sng" dirty="0" smtClean="0"/>
              <a:t>Присоединение спиртов</a:t>
            </a:r>
            <a:endParaRPr lang="ru-RU" sz="2400" b="1" u="sng" dirty="0"/>
          </a:p>
          <a:p>
            <a:pPr marL="0" indent="0">
              <a:buNone/>
            </a:pPr>
            <a:endParaRPr lang="ru-RU" sz="2400" dirty="0" smtClean="0"/>
          </a:p>
        </p:txBody>
      </p:sp>
      <p:pic>
        <p:nvPicPr>
          <p:cNvPr id="1026" name="Picture 2" descr="http://images.myshared.ru/6/633180/slide_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96" r="729"/>
          <a:stretch/>
        </p:blipFill>
        <p:spPr bwMode="auto">
          <a:xfrm>
            <a:off x="755576" y="2348880"/>
            <a:ext cx="7632848" cy="368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14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401080" cy="57935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   </a:t>
            </a:r>
            <a:r>
              <a:rPr lang="ru-RU" sz="2400" b="1" dirty="0" smtClean="0">
                <a:solidFill>
                  <a:srgbClr val="C00000"/>
                </a:solidFill>
              </a:rPr>
              <a:t>Электролиз растворов солей карбоновых кислот</a:t>
            </a:r>
            <a:r>
              <a:rPr lang="en-US" sz="2400" b="1" dirty="0" smtClean="0">
                <a:solidFill>
                  <a:srgbClr val="C00000"/>
                </a:solidFill>
              </a:rPr>
              <a:t> (</a:t>
            </a:r>
            <a:r>
              <a:rPr lang="ru-RU" sz="2400" b="1" dirty="0" smtClean="0">
                <a:solidFill>
                  <a:srgbClr val="C00000"/>
                </a:solidFill>
              </a:rPr>
              <a:t>реакция </a:t>
            </a:r>
            <a:r>
              <a:rPr lang="ru-RU" sz="2400" b="1" dirty="0" err="1" smtClean="0">
                <a:solidFill>
                  <a:srgbClr val="C00000"/>
                </a:solidFill>
              </a:rPr>
              <a:t>Кольбе</a:t>
            </a:r>
            <a:r>
              <a:rPr lang="ru-RU" sz="2400" b="1" dirty="0" smtClean="0">
                <a:solidFill>
                  <a:srgbClr val="C00000"/>
                </a:solidFill>
              </a:rPr>
              <a:t>):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en-US" sz="2400" dirty="0" smtClean="0"/>
              <a:t>   2CH</a:t>
            </a:r>
            <a:r>
              <a:rPr lang="en-US" sz="2400" baseline="-25000" dirty="0" smtClean="0"/>
              <a:t>3</a:t>
            </a:r>
            <a:r>
              <a:rPr lang="ru-RU" sz="2400" dirty="0" smtClean="0"/>
              <a:t>С</a:t>
            </a:r>
            <a:r>
              <a:rPr lang="en-US" sz="2400" dirty="0" err="1" smtClean="0"/>
              <a:t>OONa</a:t>
            </a:r>
            <a:r>
              <a:rPr lang="ru-RU" sz="2400" dirty="0" smtClean="0"/>
              <a:t> </a:t>
            </a:r>
            <a:r>
              <a:rPr lang="ru-RU" sz="2400" dirty="0"/>
              <a:t>+ </a:t>
            </a:r>
            <a:r>
              <a:rPr lang="en-US" sz="2400" dirty="0" smtClean="0"/>
              <a:t>2H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</a:t>
            </a:r>
            <a:r>
              <a:rPr lang="ru-RU" sz="2400" dirty="0" smtClean="0"/>
              <a:t>→ 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2</a:t>
            </a:r>
            <a:r>
              <a:rPr lang="ru-RU" sz="2400" dirty="0" smtClean="0"/>
              <a:t> </a:t>
            </a:r>
            <a:r>
              <a:rPr lang="en-US" sz="2400" dirty="0" smtClean="0"/>
              <a:t>+ 2CO</a:t>
            </a:r>
            <a:r>
              <a:rPr lang="en-US" sz="2400" baseline="-25000" dirty="0" smtClean="0"/>
              <a:t>2</a:t>
            </a:r>
            <a:r>
              <a:rPr lang="ru-RU" sz="2400" dirty="0" smtClean="0"/>
              <a:t> </a:t>
            </a:r>
            <a:r>
              <a:rPr lang="en-US" sz="2400" dirty="0" smtClean="0"/>
              <a:t>+ C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6</a:t>
            </a:r>
            <a:r>
              <a:rPr lang="en-US" sz="2400" dirty="0" smtClean="0"/>
              <a:t> + 2NaOH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</a:t>
            </a:r>
            <a:r>
              <a:rPr lang="ru-RU" sz="2400" dirty="0" smtClean="0"/>
              <a:t> </a:t>
            </a:r>
            <a:endParaRPr lang="ru-RU" sz="2400" baseline="-25000" dirty="0"/>
          </a:p>
          <a:p>
            <a:pPr marL="0" indent="0">
              <a:buNone/>
            </a:pPr>
            <a:r>
              <a:rPr lang="en-US" sz="2800" dirty="0" smtClean="0"/>
              <a:t>  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</a:t>
            </a:r>
            <a:r>
              <a:rPr lang="en-US" sz="2400" dirty="0" smtClean="0"/>
              <a:t>2CH</a:t>
            </a:r>
            <a:r>
              <a:rPr lang="en-US" sz="2400" baseline="-25000" dirty="0" smtClean="0"/>
              <a:t>3</a:t>
            </a:r>
            <a:r>
              <a:rPr lang="ru-RU" sz="2400" dirty="0" smtClean="0"/>
              <a:t>С</a:t>
            </a:r>
            <a:r>
              <a:rPr lang="en-US" sz="2400" dirty="0" smtClean="0"/>
              <a:t>H(CH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</a:t>
            </a:r>
            <a:r>
              <a:rPr lang="en-US" sz="2400" dirty="0" err="1" smtClean="0"/>
              <a:t>COONa</a:t>
            </a:r>
            <a:r>
              <a:rPr lang="en-US" sz="2400" dirty="0" smtClean="0"/>
              <a:t> + 2H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</a:t>
            </a:r>
            <a:r>
              <a:rPr lang="ru-RU" sz="2400" dirty="0"/>
              <a:t>→ </a:t>
            </a:r>
            <a:r>
              <a:rPr lang="en-US" sz="2400" dirty="0"/>
              <a:t>H</a:t>
            </a:r>
            <a:r>
              <a:rPr lang="en-US" sz="2400" baseline="-25000" dirty="0"/>
              <a:t>2</a:t>
            </a:r>
            <a:r>
              <a:rPr lang="ru-RU" sz="2400" dirty="0"/>
              <a:t> </a:t>
            </a:r>
            <a:r>
              <a:rPr lang="en-US" sz="2400" dirty="0"/>
              <a:t>+ 2CO</a:t>
            </a:r>
            <a:r>
              <a:rPr lang="en-US" sz="2400" baseline="-25000" dirty="0"/>
              <a:t>2</a:t>
            </a:r>
            <a:r>
              <a:rPr lang="ru-RU" sz="2400" dirty="0"/>
              <a:t> </a:t>
            </a:r>
            <a:r>
              <a:rPr lang="en-US" sz="2400" dirty="0" smtClean="0"/>
              <a:t>+ 2NaOH +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        CH</a:t>
            </a:r>
            <a:r>
              <a:rPr lang="en-US" sz="2400" baseline="-25000" dirty="0" smtClean="0"/>
              <a:t>3 </a:t>
            </a:r>
            <a:r>
              <a:rPr lang="en-US" sz="2400" dirty="0" smtClean="0"/>
              <a:t>– </a:t>
            </a:r>
            <a:r>
              <a:rPr lang="ru-RU" sz="2400" dirty="0" smtClean="0"/>
              <a:t>С</a:t>
            </a:r>
            <a:r>
              <a:rPr lang="en-US" sz="2400" dirty="0" smtClean="0"/>
              <a:t>H - CH - CH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            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CH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 </a:t>
            </a:r>
            <a:r>
              <a:rPr lang="en-US" sz="2400" dirty="0" err="1" smtClean="0"/>
              <a:t>CH</a:t>
            </a:r>
            <a:r>
              <a:rPr lang="en-US" sz="2400" baseline="-25000" dirty="0" err="1" smtClean="0"/>
              <a:t>3</a:t>
            </a:r>
            <a:r>
              <a:rPr lang="en-US" sz="2400" baseline="-25000" dirty="0" smtClean="0"/>
              <a:t> </a:t>
            </a: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429256" y="4000504"/>
            <a:ext cx="0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143636" y="4000504"/>
            <a:ext cx="0" cy="144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Рисунок 5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912568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207249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Карбонильные соединения 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(альдегиды и кетоны)</a:t>
            </a:r>
          </a:p>
          <a:p>
            <a:pPr marL="0" indent="0">
              <a:buNone/>
            </a:pPr>
            <a:r>
              <a:rPr lang="ru-RU" sz="2400" dirty="0" smtClean="0"/>
              <a:t>Реакции нуклеофильного присоединения </a:t>
            </a:r>
            <a:r>
              <a:rPr lang="en-US" sz="2400" dirty="0" smtClean="0"/>
              <a:t>(N</a:t>
            </a:r>
            <a:r>
              <a:rPr lang="en-US" sz="2400" baseline="-25000" dirty="0" smtClean="0"/>
              <a:t>E</a:t>
            </a:r>
            <a:r>
              <a:rPr lang="en-US" sz="2400" dirty="0" smtClean="0"/>
              <a:t>) </a:t>
            </a:r>
            <a:r>
              <a:rPr lang="ru-RU" sz="2400" dirty="0" smtClean="0"/>
              <a:t>по карбонильной группе  С=О</a:t>
            </a:r>
          </a:p>
          <a:p>
            <a:pPr marL="457200" indent="-457200">
              <a:buAutoNum type="arabicPeriod"/>
            </a:pPr>
            <a:r>
              <a:rPr lang="ru-RU" sz="2400" b="1" u="sng" dirty="0" smtClean="0"/>
              <a:t>Присоединение магнийорганических соединений (реактивов </a:t>
            </a:r>
            <a:r>
              <a:rPr lang="ru-RU" sz="2400" b="1" u="sng" dirty="0" err="1" smtClean="0"/>
              <a:t>Гриньяра</a:t>
            </a:r>
            <a:r>
              <a:rPr lang="ru-RU" sz="2400" b="1" u="sng" dirty="0" smtClean="0"/>
              <a:t>):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</a:t>
            </a:r>
            <a:r>
              <a:rPr lang="en-US" sz="2400" dirty="0" smtClean="0"/>
              <a:t>CH</a:t>
            </a:r>
            <a:r>
              <a:rPr lang="ru-RU" sz="2400" baseline="-25000" dirty="0"/>
              <a:t>3</a:t>
            </a:r>
            <a:r>
              <a:rPr lang="en-US" sz="2400" dirty="0" smtClean="0"/>
              <a:t>– Br + Mg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400" dirty="0"/>
              <a:t> CH</a:t>
            </a:r>
            <a:r>
              <a:rPr lang="ru-RU" sz="2400" baseline="-25000" dirty="0"/>
              <a:t>3</a:t>
            </a:r>
            <a:r>
              <a:rPr lang="ru-RU" sz="2400" dirty="0"/>
              <a:t> </a:t>
            </a:r>
            <a:r>
              <a:rPr lang="en-US" sz="2400" dirty="0" smtClean="0"/>
              <a:t>– Mg - Br </a:t>
            </a:r>
            <a:r>
              <a:rPr lang="ru-RU" sz="1800" dirty="0" smtClean="0"/>
              <a:t>(</a:t>
            </a:r>
            <a:r>
              <a:rPr lang="ru-RU" sz="1800" dirty="0" err="1" smtClean="0"/>
              <a:t>метилмагнийбромид</a:t>
            </a:r>
            <a:r>
              <a:rPr lang="ru-RU" sz="1800" dirty="0" smtClean="0"/>
              <a:t>)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Присоединение </a:t>
            </a:r>
            <a:r>
              <a:rPr lang="ru-RU" sz="2400" i="1" dirty="0" smtClean="0"/>
              <a:t>к формальдегиду </a:t>
            </a:r>
            <a:r>
              <a:rPr lang="ru-RU" sz="2400" dirty="0" smtClean="0"/>
              <a:t>– </a:t>
            </a:r>
            <a:r>
              <a:rPr lang="ru-RU" sz="2400" i="1" dirty="0" smtClean="0"/>
              <a:t>первичный спирт</a:t>
            </a:r>
          </a:p>
        </p:txBody>
      </p:sp>
      <p:pic>
        <p:nvPicPr>
          <p:cNvPr id="7" name="Picture 4" descr="http://oplib.ru/image.php?way=oplib/baza5/460366488962.files/image02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77072"/>
            <a:ext cx="777686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35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r>
              <a:rPr lang="ru-RU" sz="2400" b="1" dirty="0" smtClean="0">
                <a:solidFill>
                  <a:srgbClr val="C00000"/>
                </a:solidFill>
              </a:rPr>
              <a:t>Присоединение магнийорганических соединений (реактивов </a:t>
            </a:r>
            <a:r>
              <a:rPr lang="ru-RU" sz="2400" b="1" dirty="0" err="1" smtClean="0">
                <a:solidFill>
                  <a:srgbClr val="C00000"/>
                </a:solidFill>
              </a:rPr>
              <a:t>Гриньяра</a:t>
            </a:r>
            <a:r>
              <a:rPr lang="ru-RU" sz="2400" b="1" dirty="0" smtClean="0">
                <a:solidFill>
                  <a:srgbClr val="C00000"/>
                </a:solidFill>
              </a:rPr>
              <a:t>)</a:t>
            </a:r>
          </a:p>
          <a:p>
            <a:pPr marL="0" indent="0">
              <a:buNone/>
            </a:pPr>
            <a:r>
              <a:rPr lang="ru-RU" sz="2400" dirty="0" smtClean="0"/>
              <a:t>Присоединение к альдегидам – </a:t>
            </a:r>
            <a:r>
              <a:rPr lang="ru-RU" sz="2400" i="1" u="sng" dirty="0" smtClean="0"/>
              <a:t>вторичные спирты</a:t>
            </a:r>
          </a:p>
          <a:p>
            <a:pPr marL="0" indent="0">
              <a:buNone/>
            </a:pPr>
            <a:endParaRPr lang="ru-RU" sz="2400" i="1" dirty="0"/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endParaRPr lang="ru-RU" sz="2400" i="1" dirty="0"/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r>
              <a:rPr lang="ru-RU" sz="2400" dirty="0"/>
              <a:t>Присоединение к </a:t>
            </a:r>
            <a:r>
              <a:rPr lang="ru-RU" sz="2400" dirty="0" smtClean="0"/>
              <a:t>кетонам </a:t>
            </a:r>
            <a:r>
              <a:rPr lang="ru-RU" sz="2400" dirty="0"/>
              <a:t>– </a:t>
            </a:r>
            <a:r>
              <a:rPr lang="ru-RU" sz="2400" i="1" u="sng" dirty="0" smtClean="0"/>
              <a:t>третичные </a:t>
            </a:r>
            <a:r>
              <a:rPr lang="ru-RU" sz="2400" i="1" u="sng" dirty="0"/>
              <a:t>спирты</a:t>
            </a:r>
          </a:p>
          <a:p>
            <a:pPr marL="0" indent="0">
              <a:buNone/>
            </a:pPr>
            <a:endParaRPr lang="ru-RU" sz="2400" i="1" dirty="0" smtClean="0"/>
          </a:p>
        </p:txBody>
      </p:sp>
      <p:pic>
        <p:nvPicPr>
          <p:cNvPr id="5" name="Picture 2" descr="https://konspekta.net/studopediaru/baza19/758281716811.files/image14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4" t="72208" r="420"/>
          <a:stretch/>
        </p:blipFill>
        <p:spPr bwMode="auto">
          <a:xfrm>
            <a:off x="611560" y="4077072"/>
            <a:ext cx="7467897" cy="163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konspekta.net/studopediaru/baza19/758281716811.files/image14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15" t="43077" r="-840" b="32308"/>
          <a:stretch/>
        </p:blipFill>
        <p:spPr bwMode="auto">
          <a:xfrm>
            <a:off x="611560" y="1844824"/>
            <a:ext cx="770485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49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8964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Пиролиз кальциевых и бариевых солей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карбоновых кислот. </a:t>
            </a:r>
            <a:endParaRPr lang="ru-RU" sz="2400" b="1" i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2400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2400" i="1" dirty="0"/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endParaRPr lang="ru-RU" sz="2400" i="1" dirty="0" smtClean="0"/>
          </a:p>
        </p:txBody>
      </p:sp>
      <p:pic>
        <p:nvPicPr>
          <p:cNvPr id="7" name="Picture 4" descr="http://present5.com/presentation/18264723_139454488/image-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6" t="16364" r="1961" b="50909"/>
          <a:stretch/>
        </p:blipFill>
        <p:spPr bwMode="auto">
          <a:xfrm>
            <a:off x="1182079" y="1412776"/>
            <a:ext cx="676875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resent5.com/presentation/45293892_193744221/image-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1" r="-116" b="45274"/>
          <a:stretch/>
        </p:blipFill>
        <p:spPr bwMode="auto">
          <a:xfrm>
            <a:off x="1205913" y="3452038"/>
            <a:ext cx="6759608" cy="164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86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8964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Пиролиз солей дикарбоновых кислот. </a:t>
            </a:r>
            <a:endParaRPr lang="ru-RU" sz="2400" b="1" i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2400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2400" i="1" dirty="0"/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endParaRPr lang="ru-RU" sz="2400" i="1" dirty="0" smtClean="0"/>
          </a:p>
        </p:txBody>
      </p:sp>
      <p:pic>
        <p:nvPicPr>
          <p:cNvPr id="13314" name="Picture 2" descr="https://vuzlit.ru/imag_/43/90172/image0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44254"/>
            <a:ext cx="6624736" cy="192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present5.com/presentation/45293892_193744221/image-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60" r="952" b="20340"/>
          <a:stretch/>
        </p:blipFill>
        <p:spPr bwMode="auto">
          <a:xfrm>
            <a:off x="683568" y="2996952"/>
            <a:ext cx="756084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ds04.infourok.ru/uploads/ex/0e86/00076185-96c072f9/hello_html_7927222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129095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Пиролиз </a:t>
            </a:r>
            <a:r>
              <a:rPr lang="ru-RU" sz="3100" dirty="0">
                <a:solidFill>
                  <a:srgbClr val="C00000"/>
                </a:solidFill>
              </a:rPr>
              <a:t>солей дикарбоновых кислот. </a:t>
            </a:r>
            <a:r>
              <a:rPr lang="ru-RU" sz="3100" i="1" dirty="0">
                <a:solidFill>
                  <a:srgbClr val="C00000"/>
                </a:solidFill>
              </a:rPr>
              <a:t/>
            </a:r>
            <a:br>
              <a:rPr lang="ru-RU" sz="3100" i="1" dirty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/>
            </a:r>
            <a:br>
              <a:rPr lang="ru-RU" i="1" dirty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12294" name="Picture 6" descr="http://present5.com/presentation/57444448_437316915/image-1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9" r="124"/>
          <a:stretch/>
        </p:blipFill>
        <p:spPr bwMode="auto">
          <a:xfrm>
            <a:off x="539552" y="1484784"/>
            <a:ext cx="814724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221715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8964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Получение карбоновых кислот из нитрилов </a:t>
            </a:r>
            <a:endParaRPr lang="ru-RU" sz="2400" b="1" i="1" dirty="0">
              <a:solidFill>
                <a:srgbClr val="C00000"/>
              </a:solidFill>
            </a:endParaRPr>
          </a:p>
          <a:p>
            <a:pPr marL="457200" indent="-457200">
              <a:buAutoNum type="arabicPeriod"/>
            </a:pPr>
            <a:r>
              <a:rPr lang="ru-RU" sz="2400" dirty="0" smtClean="0"/>
              <a:t>Получение нитрилов из галогенпроизводных </a:t>
            </a:r>
            <a:r>
              <a:rPr lang="ru-RU" sz="2400" dirty="0" err="1" smtClean="0"/>
              <a:t>алканов</a:t>
            </a:r>
            <a:r>
              <a:rPr lang="ru-RU" sz="2400" dirty="0" smtClean="0"/>
              <a:t>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(введение дополнительного атома углерода)</a:t>
            </a:r>
          </a:p>
          <a:p>
            <a:pPr marL="0" indent="0">
              <a:buNone/>
            </a:pPr>
            <a:r>
              <a:rPr lang="en-US" sz="2400" dirty="0" smtClean="0"/>
              <a:t>      CH</a:t>
            </a:r>
            <a:r>
              <a:rPr lang="ru-RU" sz="2400" baseline="-25000" dirty="0"/>
              <a:t>3</a:t>
            </a:r>
            <a:r>
              <a:rPr lang="en-US" sz="2400" dirty="0"/>
              <a:t>– Br + </a:t>
            </a:r>
            <a:r>
              <a:rPr lang="en-US" sz="2400" dirty="0" smtClean="0"/>
              <a:t>Na-C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≡ </a:t>
            </a:r>
            <a:r>
              <a:rPr lang="en-US" sz="2400" dirty="0" smtClean="0"/>
              <a:t>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400" dirty="0"/>
              <a:t> </a:t>
            </a:r>
            <a:r>
              <a:rPr lang="en-US" sz="2400" dirty="0" smtClean="0"/>
              <a:t>CH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 </a:t>
            </a:r>
            <a:r>
              <a:rPr lang="en-US" sz="2400" dirty="0" smtClean="0"/>
              <a:t>– 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 </a:t>
            </a:r>
            <a:r>
              <a:rPr lang="en-US" sz="2400" dirty="0"/>
              <a:t>N </a:t>
            </a:r>
            <a:r>
              <a:rPr lang="en-US" sz="2400" dirty="0" smtClean="0"/>
              <a:t>+ </a:t>
            </a:r>
            <a:r>
              <a:rPr lang="en-US" sz="2400" dirty="0" err="1" smtClean="0"/>
              <a:t>NaBr</a:t>
            </a:r>
            <a:endParaRPr lang="ru-RU" sz="2400" dirty="0" smtClean="0"/>
          </a:p>
          <a:p>
            <a:pPr marL="0" indent="0">
              <a:buNone/>
            </a:pPr>
            <a:r>
              <a:rPr lang="ru-RU" sz="2000" dirty="0" smtClean="0"/>
              <a:t>                                             </a:t>
            </a:r>
            <a:r>
              <a:rPr lang="ru-RU" sz="2000" dirty="0" err="1" smtClean="0"/>
              <a:t>метилцианид</a:t>
            </a:r>
            <a:r>
              <a:rPr lang="ru-RU" sz="2000" dirty="0" smtClean="0"/>
              <a:t> (нитрил уксусной кислоты)</a:t>
            </a:r>
            <a:endParaRPr lang="en-US" sz="2000" dirty="0" smtClean="0"/>
          </a:p>
          <a:p>
            <a:pPr marL="0" indent="0">
              <a:buNone/>
            </a:pPr>
            <a:r>
              <a:rPr lang="ru-RU" sz="2400" dirty="0" smtClean="0"/>
              <a:t>2. Гидролиз нитрилов</a:t>
            </a:r>
            <a:r>
              <a:rPr lang="en-US" sz="2400" dirty="0" smtClean="0"/>
              <a:t> </a:t>
            </a:r>
            <a:r>
              <a:rPr lang="ru-RU" sz="2400" dirty="0" smtClean="0"/>
              <a:t>(при нагревании)</a:t>
            </a:r>
            <a:endParaRPr lang="ru-RU" sz="2400" i="1" dirty="0" smtClean="0"/>
          </a:p>
          <a:p>
            <a:pPr marL="0" indent="0">
              <a:buNone/>
            </a:pPr>
            <a:r>
              <a:rPr lang="ru-RU" sz="2400" dirty="0" smtClean="0"/>
              <a:t>                                         </a:t>
            </a:r>
            <a:r>
              <a:rPr lang="en-US" sz="2400" dirty="0" smtClean="0"/>
              <a:t>t</a:t>
            </a:r>
            <a:r>
              <a:rPr lang="en-US" sz="2400" baseline="30000" dirty="0" smtClean="0"/>
              <a:t>0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</a:t>
            </a:r>
            <a:r>
              <a:rPr lang="en-US" sz="2400" dirty="0" smtClean="0"/>
              <a:t>CH</a:t>
            </a:r>
            <a:r>
              <a:rPr lang="ru-RU" sz="2400" baseline="-25000" dirty="0"/>
              <a:t>3</a:t>
            </a:r>
            <a:r>
              <a:rPr lang="ru-RU" sz="2400" dirty="0"/>
              <a:t> </a:t>
            </a:r>
            <a:r>
              <a:rPr lang="en-US" sz="2400" dirty="0"/>
              <a:t>– 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 </a:t>
            </a:r>
            <a:r>
              <a:rPr lang="en-US" sz="2400" dirty="0" smtClean="0"/>
              <a:t>N</a:t>
            </a:r>
            <a:r>
              <a:rPr lang="ru-RU" sz="2400" dirty="0" smtClean="0"/>
              <a:t>  + </a:t>
            </a:r>
            <a:r>
              <a:rPr lang="en-US" sz="2400" dirty="0" smtClean="0"/>
              <a:t>2H</a:t>
            </a:r>
            <a:r>
              <a:rPr lang="ru-RU" sz="2400" baseline="-25000" dirty="0" smtClean="0"/>
              <a:t>2</a:t>
            </a:r>
            <a:r>
              <a:rPr lang="en-US" sz="2400" dirty="0" smtClean="0"/>
              <a:t>O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400" dirty="0"/>
              <a:t> CH</a:t>
            </a:r>
            <a:r>
              <a:rPr lang="ru-RU" sz="2400" baseline="-25000" dirty="0"/>
              <a:t>3</a:t>
            </a:r>
            <a:r>
              <a:rPr lang="ru-RU" sz="2400" dirty="0"/>
              <a:t> </a:t>
            </a:r>
            <a:r>
              <a:rPr lang="en-US" sz="2400" dirty="0"/>
              <a:t>– </a:t>
            </a:r>
            <a:r>
              <a:rPr lang="en-US" sz="2400" dirty="0" smtClean="0"/>
              <a:t>COONH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</a:t>
            </a:r>
            <a:r>
              <a:rPr lang="ru-RU" sz="2000" dirty="0" smtClean="0"/>
              <a:t>ацетат аммония</a:t>
            </a:r>
          </a:p>
          <a:p>
            <a:pPr marL="0" indent="0">
              <a:buNone/>
            </a:pPr>
            <a:r>
              <a:rPr lang="ru-RU" sz="2400" dirty="0" smtClean="0"/>
              <a:t>3. При подкислении раствора образуется кислота</a:t>
            </a:r>
          </a:p>
          <a:p>
            <a:pPr marL="0" indent="0">
              <a:buNone/>
            </a:pPr>
            <a:r>
              <a:rPr lang="ru-RU" sz="2400" dirty="0" smtClean="0"/>
              <a:t>   </a:t>
            </a:r>
            <a:r>
              <a:rPr lang="en-US" sz="2400" dirty="0" smtClean="0"/>
              <a:t>CH</a:t>
            </a:r>
            <a:r>
              <a:rPr lang="ru-RU" sz="2400" baseline="-25000" dirty="0"/>
              <a:t>3</a:t>
            </a:r>
            <a:r>
              <a:rPr lang="ru-RU" sz="2400" dirty="0"/>
              <a:t> </a:t>
            </a:r>
            <a:r>
              <a:rPr lang="en-US" sz="2400" dirty="0"/>
              <a:t>– </a:t>
            </a:r>
            <a:r>
              <a:rPr lang="en-US" sz="2400" dirty="0" smtClean="0"/>
              <a:t>COONH</a:t>
            </a:r>
            <a:r>
              <a:rPr lang="en-US" sz="2400" baseline="-25000" dirty="0" smtClean="0"/>
              <a:t>4</a:t>
            </a:r>
            <a:r>
              <a:rPr lang="ru-RU" sz="2400" baseline="-25000" dirty="0" smtClean="0"/>
              <a:t> </a:t>
            </a:r>
            <a:r>
              <a:rPr lang="ru-RU" sz="2400" dirty="0"/>
              <a:t>+ </a:t>
            </a:r>
            <a:r>
              <a:rPr lang="en-US" sz="2400" dirty="0" err="1" smtClean="0"/>
              <a:t>HCl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/>
              <a:t>CH</a:t>
            </a:r>
            <a:r>
              <a:rPr lang="ru-RU" sz="2400" baseline="-25000" dirty="0"/>
              <a:t>3</a:t>
            </a:r>
            <a:r>
              <a:rPr lang="ru-RU" sz="2400" dirty="0"/>
              <a:t> </a:t>
            </a:r>
            <a:r>
              <a:rPr lang="en-US" sz="2400" dirty="0"/>
              <a:t>– </a:t>
            </a:r>
            <a:r>
              <a:rPr lang="en-US" sz="2400" dirty="0" smtClean="0"/>
              <a:t>COOH  + NH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Cl</a:t>
            </a:r>
            <a:endParaRPr lang="ru-RU" sz="2400" dirty="0" smtClean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013176"/>
            <a:ext cx="2366392" cy="1756792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126557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820472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Получение карбоновых кислот из нитрилов </a:t>
            </a:r>
            <a:endParaRPr lang="ru-RU" sz="2400" b="1" i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2400" b="1" dirty="0" smtClean="0"/>
              <a:t>        </a:t>
            </a:r>
            <a:r>
              <a:rPr lang="ru-RU" sz="2400" b="1" dirty="0" smtClean="0">
                <a:solidFill>
                  <a:srgbClr val="C00000"/>
                </a:solidFill>
              </a:rPr>
              <a:t>Гидролиз </a:t>
            </a:r>
            <a:r>
              <a:rPr lang="ru-RU" sz="2400" b="1" dirty="0" err="1" smtClean="0">
                <a:solidFill>
                  <a:srgbClr val="C00000"/>
                </a:solidFill>
              </a:rPr>
              <a:t>гидроксинитрилов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      (при нагревании)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400" dirty="0" smtClean="0"/>
              <a:t>                                    </a:t>
            </a:r>
            <a:r>
              <a:rPr lang="en-US" sz="2400" dirty="0" smtClean="0"/>
              <a:t> </a:t>
            </a:r>
            <a:r>
              <a:rPr lang="ru-RU" sz="2400" dirty="0" smtClean="0"/>
              <a:t> </a:t>
            </a:r>
            <a:r>
              <a:rPr lang="en-US" sz="2400" dirty="0" smtClean="0"/>
              <a:t>t</a:t>
            </a:r>
            <a:r>
              <a:rPr lang="en-US" sz="2400" baseline="30000" dirty="0" smtClean="0"/>
              <a:t>0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en-US" sz="2400" dirty="0" smtClean="0"/>
              <a:t>1.</a:t>
            </a:r>
            <a:r>
              <a:rPr lang="ru-RU" sz="2400" dirty="0" smtClean="0"/>
              <a:t> </a:t>
            </a:r>
            <a:r>
              <a:rPr lang="en-US" sz="2400" dirty="0"/>
              <a:t>CH</a:t>
            </a:r>
            <a:r>
              <a:rPr lang="ru-RU" sz="2400" baseline="-25000" dirty="0"/>
              <a:t>3</a:t>
            </a:r>
            <a:r>
              <a:rPr lang="ru-RU" sz="2400" dirty="0"/>
              <a:t> </a:t>
            </a:r>
            <a:r>
              <a:rPr lang="en-US" sz="2400" dirty="0"/>
              <a:t>– </a:t>
            </a:r>
            <a:r>
              <a:rPr lang="en-US" sz="2400" dirty="0" smtClean="0"/>
              <a:t>COH</a:t>
            </a:r>
            <a:r>
              <a:rPr lang="ru-RU" sz="2400" dirty="0" smtClean="0"/>
              <a:t> + НС</a:t>
            </a:r>
            <a:r>
              <a:rPr lang="en-US" sz="2400" dirty="0" smtClean="0"/>
              <a:t>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/>
              <a:t>CH</a:t>
            </a:r>
            <a:r>
              <a:rPr lang="ru-RU" sz="2400" baseline="-25000" dirty="0"/>
              <a:t>3</a:t>
            </a:r>
            <a:r>
              <a:rPr lang="ru-RU" sz="2400" dirty="0"/>
              <a:t> </a:t>
            </a:r>
            <a:r>
              <a:rPr lang="en-US" sz="2400" dirty="0"/>
              <a:t>– </a:t>
            </a:r>
            <a:r>
              <a:rPr lang="en-US" sz="2400" dirty="0" smtClean="0"/>
              <a:t>CH</a:t>
            </a:r>
            <a:r>
              <a:rPr lang="ru-RU" sz="2400" dirty="0" smtClean="0"/>
              <a:t> </a:t>
            </a:r>
            <a:r>
              <a:rPr lang="en-US" sz="2400" dirty="0"/>
              <a:t>– </a:t>
            </a:r>
            <a:r>
              <a:rPr lang="en-US" sz="2400" dirty="0" smtClean="0"/>
              <a:t>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 </a:t>
            </a:r>
            <a:r>
              <a:rPr lang="en-US" sz="2400" dirty="0"/>
              <a:t>N</a:t>
            </a:r>
            <a:r>
              <a:rPr lang="ru-RU" sz="2400" dirty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</a:t>
            </a:r>
            <a:r>
              <a:rPr lang="en-US" sz="2400" dirty="0" smtClean="0"/>
              <a:t>OH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en-US" sz="2400" dirty="0" smtClean="0"/>
              <a:t>                           </a:t>
            </a:r>
            <a:r>
              <a:rPr lang="en-US" sz="1800" dirty="0" smtClean="0"/>
              <a:t>2H</a:t>
            </a:r>
            <a:r>
              <a:rPr lang="ru-RU" sz="1800" baseline="-25000" dirty="0"/>
              <a:t>2</a:t>
            </a:r>
            <a:r>
              <a:rPr lang="en-US" sz="1800" dirty="0"/>
              <a:t>O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</a:t>
            </a:r>
            <a:r>
              <a:rPr lang="ru-RU" sz="2400" dirty="0" smtClean="0"/>
              <a:t> </a:t>
            </a:r>
            <a:r>
              <a:rPr lang="en-US" sz="1800" dirty="0" err="1" smtClean="0"/>
              <a:t>HCl</a:t>
            </a:r>
            <a:endParaRPr lang="en-US" sz="1800" dirty="0" smtClean="0"/>
          </a:p>
          <a:p>
            <a:pPr marL="0" indent="0">
              <a:buNone/>
            </a:pPr>
            <a:r>
              <a:rPr lang="en-US" sz="2400" dirty="0" smtClean="0"/>
              <a:t>  CH</a:t>
            </a:r>
            <a:r>
              <a:rPr lang="ru-RU" sz="2400" baseline="-25000" dirty="0"/>
              <a:t>3</a:t>
            </a:r>
            <a:r>
              <a:rPr lang="ru-RU" sz="2400" dirty="0"/>
              <a:t> </a:t>
            </a:r>
            <a:r>
              <a:rPr lang="en-US" sz="2400" dirty="0"/>
              <a:t>– </a:t>
            </a:r>
            <a:r>
              <a:rPr lang="en-US" sz="2400" dirty="0" smtClean="0"/>
              <a:t>CH–C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 </a:t>
            </a:r>
            <a:r>
              <a:rPr lang="en-US" sz="2400" dirty="0"/>
              <a:t>N</a:t>
            </a:r>
            <a:r>
              <a:rPr lang="ru-RU" sz="2400" dirty="0"/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400" dirty="0" smtClean="0"/>
              <a:t>CH</a:t>
            </a:r>
            <a:r>
              <a:rPr lang="ru-RU" sz="2400" baseline="-25000" dirty="0"/>
              <a:t>3</a:t>
            </a:r>
            <a:r>
              <a:rPr lang="ru-RU" sz="2400" dirty="0"/>
              <a:t> </a:t>
            </a:r>
            <a:r>
              <a:rPr lang="en-US" sz="2400" dirty="0" smtClean="0"/>
              <a:t>–CH</a:t>
            </a:r>
            <a:r>
              <a:rPr lang="ru-RU" sz="2400" dirty="0" smtClean="0"/>
              <a:t> </a:t>
            </a:r>
            <a:r>
              <a:rPr lang="en-US" sz="2400" dirty="0" smtClean="0"/>
              <a:t>– COONH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400" dirty="0" smtClean="0"/>
              <a:t>CH</a:t>
            </a:r>
            <a:r>
              <a:rPr lang="ru-RU" sz="2400" baseline="-25000" dirty="0" smtClean="0"/>
              <a:t>3</a:t>
            </a:r>
            <a:r>
              <a:rPr lang="en-US" sz="2400" dirty="0" smtClean="0"/>
              <a:t>–CH–COOH                         </a:t>
            </a:r>
            <a:endParaRPr lang="ru-RU" sz="2400" dirty="0"/>
          </a:p>
          <a:p>
            <a:pPr marL="0" indent="0">
              <a:buNone/>
            </a:pPr>
            <a:r>
              <a:rPr lang="en-US" sz="2400" dirty="0" smtClean="0"/>
              <a:t>             OH                         </a:t>
            </a:r>
            <a:r>
              <a:rPr lang="en-US" sz="2400" dirty="0" err="1" smtClean="0"/>
              <a:t>OH</a:t>
            </a:r>
            <a:r>
              <a:rPr lang="en-US" sz="2400" dirty="0" smtClean="0"/>
              <a:t>                  </a:t>
            </a:r>
            <a:r>
              <a:rPr lang="en-US" sz="1800" dirty="0" smtClean="0"/>
              <a:t>NH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Cl      </a:t>
            </a:r>
            <a:r>
              <a:rPr lang="en-US" sz="1800" dirty="0" smtClean="0"/>
              <a:t>   </a:t>
            </a:r>
            <a:r>
              <a:rPr lang="en-US" sz="2400" dirty="0" smtClean="0"/>
              <a:t>OH</a:t>
            </a:r>
            <a:endParaRPr lang="ru-RU" sz="24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932040" y="2420888"/>
            <a:ext cx="0" cy="144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71604" y="3714752"/>
            <a:ext cx="0" cy="2160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139952" y="3714752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308304" y="3643314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135368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820472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Окисление формальдегида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и муравьиной кислоты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(</a:t>
            </a:r>
            <a:r>
              <a:rPr lang="ru-RU" sz="2000" dirty="0" smtClean="0">
                <a:solidFill>
                  <a:srgbClr val="C00000"/>
                </a:solidFill>
              </a:rPr>
              <a:t>качественные реакции)</a:t>
            </a:r>
          </a:p>
          <a:p>
            <a:pPr marL="0" indent="0" algn="ctr">
              <a:buNone/>
            </a:pPr>
            <a:endParaRPr lang="ru-RU" sz="2400" baseline="30000" dirty="0"/>
          </a:p>
          <a:p>
            <a:pPr marL="0" indent="0">
              <a:buNone/>
            </a:pPr>
            <a:r>
              <a:rPr lang="ru-RU" sz="2400" dirty="0" smtClean="0"/>
              <a:t>  </a:t>
            </a:r>
            <a:r>
              <a:rPr lang="en-US" sz="2400" dirty="0" smtClean="0"/>
              <a:t>1.</a:t>
            </a:r>
            <a:r>
              <a:rPr lang="ru-RU" sz="2400" dirty="0" smtClean="0"/>
              <a:t> </a:t>
            </a:r>
            <a:r>
              <a:rPr lang="ru-RU" sz="2400" i="1" dirty="0" smtClean="0"/>
              <a:t>Окисление аммиачным раствором оксида серебра 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en-US" sz="2400" dirty="0" smtClean="0"/>
              <a:t>CH</a:t>
            </a:r>
            <a:r>
              <a:rPr lang="ru-RU" sz="2400" baseline="-25000" dirty="0" smtClean="0"/>
              <a:t>2</a:t>
            </a:r>
            <a:r>
              <a:rPr lang="en-US" sz="2400" dirty="0"/>
              <a:t>O</a:t>
            </a:r>
            <a:r>
              <a:rPr lang="ru-RU" sz="2400" dirty="0" smtClean="0"/>
              <a:t> + 4</a:t>
            </a:r>
            <a:r>
              <a:rPr lang="en-US" sz="2400" dirty="0" smtClean="0"/>
              <a:t>[ Ag(N</a:t>
            </a:r>
            <a:r>
              <a:rPr lang="ru-RU" sz="2400" dirty="0" smtClean="0"/>
              <a:t>Н</a:t>
            </a:r>
            <a:r>
              <a:rPr lang="ru-RU" sz="2400" baseline="-25000" dirty="0" smtClean="0"/>
              <a:t>3</a:t>
            </a:r>
            <a:r>
              <a:rPr lang="en-US" sz="2400" dirty="0" smtClean="0"/>
              <a:t>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]OH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ru-RU" sz="2400" dirty="0" smtClean="0"/>
              <a:t>4</a:t>
            </a:r>
            <a:r>
              <a:rPr lang="en-US" sz="2400" dirty="0" smtClean="0"/>
              <a:t> Ag + (</a:t>
            </a:r>
            <a:r>
              <a:rPr lang="en-US" sz="2400" dirty="0"/>
              <a:t>N</a:t>
            </a:r>
            <a:r>
              <a:rPr lang="ru-RU" sz="2400" dirty="0" smtClean="0"/>
              <a:t>Н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CO</a:t>
            </a:r>
            <a:r>
              <a:rPr lang="ru-RU" sz="2400" baseline="-25000" dirty="0" smtClean="0"/>
              <a:t>3</a:t>
            </a:r>
            <a:r>
              <a:rPr lang="en-US" sz="2400" baseline="-25000" dirty="0" smtClean="0"/>
              <a:t> </a:t>
            </a:r>
            <a:r>
              <a:rPr lang="ru-RU" sz="2400" dirty="0"/>
              <a:t>+ </a:t>
            </a:r>
            <a:r>
              <a:rPr lang="en-US" sz="2400" dirty="0" smtClean="0"/>
              <a:t>6N</a:t>
            </a:r>
            <a:r>
              <a:rPr lang="ru-RU" sz="2400" dirty="0" smtClean="0"/>
              <a:t>Н</a:t>
            </a:r>
            <a:r>
              <a:rPr lang="ru-RU" sz="2400" baseline="-25000" dirty="0" smtClean="0"/>
              <a:t>3</a:t>
            </a:r>
            <a:r>
              <a:rPr lang="en-US" sz="2400" dirty="0"/>
              <a:t> </a:t>
            </a:r>
            <a:r>
              <a:rPr lang="ru-RU" sz="2400" dirty="0" smtClean="0"/>
              <a:t>+</a:t>
            </a:r>
            <a:r>
              <a:rPr lang="en-US" sz="2400" dirty="0"/>
              <a:t> </a:t>
            </a:r>
            <a:r>
              <a:rPr lang="en-US" sz="2400" dirty="0" smtClean="0"/>
              <a:t>2H</a:t>
            </a:r>
            <a:r>
              <a:rPr lang="ru-RU" sz="2400" baseline="-25000" dirty="0"/>
              <a:t>2</a:t>
            </a:r>
            <a:r>
              <a:rPr lang="en-US" sz="2400" dirty="0" smtClean="0"/>
              <a:t>O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/>
              <a:t>  </a:t>
            </a:r>
            <a:r>
              <a:rPr lang="en-US" sz="2400" dirty="0" smtClean="0"/>
              <a:t>2.</a:t>
            </a:r>
            <a:r>
              <a:rPr lang="ru-RU" sz="2400" dirty="0"/>
              <a:t> </a:t>
            </a:r>
            <a:r>
              <a:rPr lang="ru-RU" sz="2400" i="1" dirty="0" smtClean="0"/>
              <a:t>Окисление</a:t>
            </a:r>
            <a:r>
              <a:rPr lang="en-US" sz="2400" i="1" dirty="0" smtClean="0"/>
              <a:t> </a:t>
            </a:r>
            <a:r>
              <a:rPr lang="ru-RU" sz="2400" i="1" dirty="0" smtClean="0"/>
              <a:t>гидроксидом меди </a:t>
            </a:r>
            <a:r>
              <a:rPr lang="en-US" sz="2400" i="1" dirty="0" smtClean="0"/>
              <a:t>(II)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2400" dirty="0" smtClean="0"/>
              <a:t>    </a:t>
            </a:r>
            <a:r>
              <a:rPr lang="en-US" sz="2400" dirty="0" smtClean="0"/>
              <a:t>CH</a:t>
            </a:r>
            <a:r>
              <a:rPr lang="ru-RU" sz="2400" baseline="-25000" dirty="0"/>
              <a:t>2</a:t>
            </a:r>
            <a:r>
              <a:rPr lang="en-US" sz="2400" dirty="0"/>
              <a:t>O</a:t>
            </a:r>
            <a:r>
              <a:rPr lang="ru-RU" sz="2400" dirty="0"/>
              <a:t> </a:t>
            </a:r>
            <a:r>
              <a:rPr lang="ru-RU" sz="2400" dirty="0" smtClean="0"/>
              <a:t>+</a:t>
            </a:r>
            <a:r>
              <a:rPr lang="en-US" sz="2400" dirty="0" smtClean="0"/>
              <a:t> 4Cu(OH)</a:t>
            </a:r>
            <a:r>
              <a:rPr lang="en-US" sz="2400" baseline="-25000" dirty="0"/>
              <a:t> </a:t>
            </a:r>
            <a:r>
              <a:rPr lang="en-US" sz="2400" baseline="-25000" dirty="0" smtClean="0"/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 smtClean="0"/>
              <a:t>CO</a:t>
            </a:r>
            <a:r>
              <a:rPr lang="en-US" sz="2400" baseline="-25000" dirty="0" smtClean="0"/>
              <a:t>2 </a:t>
            </a:r>
            <a:r>
              <a:rPr lang="ru-RU" sz="2400" dirty="0"/>
              <a:t>+ </a:t>
            </a:r>
            <a:r>
              <a:rPr lang="en-US" sz="2400" dirty="0" smtClean="0"/>
              <a:t>2Cu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r>
              <a:rPr lang="ru-RU" sz="2400" dirty="0" smtClean="0"/>
              <a:t>+</a:t>
            </a:r>
            <a:r>
              <a:rPr lang="en-US" sz="2400" dirty="0" smtClean="0"/>
              <a:t> 5H</a:t>
            </a:r>
            <a:r>
              <a:rPr lang="ru-RU" sz="2400" baseline="-25000" dirty="0"/>
              <a:t>2</a:t>
            </a:r>
            <a:r>
              <a:rPr lang="en-US" sz="2400" dirty="0"/>
              <a:t>O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97152"/>
            <a:ext cx="2582416" cy="1900808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24279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820472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Окисление муравьиной кислоты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(</a:t>
            </a:r>
            <a:r>
              <a:rPr lang="ru-RU" sz="2000" dirty="0" smtClean="0">
                <a:solidFill>
                  <a:srgbClr val="C00000"/>
                </a:solidFill>
              </a:rPr>
              <a:t>качественная реакция)</a:t>
            </a:r>
          </a:p>
          <a:p>
            <a:pPr marL="0" indent="0" algn="ctr">
              <a:buNone/>
            </a:pPr>
            <a:endParaRPr lang="ru-RU" sz="2400" baseline="30000" dirty="0"/>
          </a:p>
          <a:p>
            <a:pPr marL="0" indent="0">
              <a:buNone/>
            </a:pPr>
            <a:r>
              <a:rPr lang="ru-RU" sz="2400" dirty="0" smtClean="0"/>
              <a:t>  </a:t>
            </a:r>
            <a:r>
              <a:rPr lang="en-US" sz="2400" dirty="0" smtClean="0"/>
              <a:t>1.</a:t>
            </a:r>
            <a:r>
              <a:rPr lang="ru-RU" sz="2400" dirty="0" smtClean="0"/>
              <a:t> </a:t>
            </a:r>
            <a:r>
              <a:rPr lang="ru-RU" sz="2400" i="1" dirty="0" smtClean="0"/>
              <a:t>Окисление аммиачным раствором оксида серебра 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en-US" sz="2000" dirty="0" smtClean="0"/>
              <a:t>HCOOH</a:t>
            </a:r>
            <a:r>
              <a:rPr lang="ru-RU" sz="2000" dirty="0" smtClean="0"/>
              <a:t> + </a:t>
            </a:r>
            <a:r>
              <a:rPr lang="en-US" sz="2000" dirty="0" smtClean="0"/>
              <a:t>2[ Ag(N</a:t>
            </a:r>
            <a:r>
              <a:rPr lang="ru-RU" sz="2000" dirty="0" smtClean="0"/>
              <a:t>Н</a:t>
            </a:r>
            <a:r>
              <a:rPr lang="ru-RU" sz="2000" baseline="-25000" dirty="0" smtClean="0"/>
              <a:t>3</a:t>
            </a:r>
            <a:r>
              <a:rPr lang="en-US" sz="2000" dirty="0" smtClean="0"/>
              <a:t>)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]OH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000" dirty="0" smtClean="0"/>
              <a:t>2Ag↓ + N</a:t>
            </a:r>
            <a:r>
              <a:rPr lang="ru-RU" sz="2000" dirty="0" smtClean="0"/>
              <a:t>Н</a:t>
            </a:r>
            <a:r>
              <a:rPr lang="en-US" sz="2000" baseline="-25000" dirty="0" smtClean="0"/>
              <a:t>4</a:t>
            </a:r>
            <a:r>
              <a:rPr lang="ru-RU" sz="2000" dirty="0" smtClean="0"/>
              <a:t>Н</a:t>
            </a:r>
            <a:r>
              <a:rPr lang="en-US" sz="2000" dirty="0" smtClean="0"/>
              <a:t>CO</a:t>
            </a:r>
            <a:r>
              <a:rPr lang="ru-RU" sz="2000" baseline="-25000" dirty="0" smtClean="0"/>
              <a:t>3</a:t>
            </a:r>
            <a:r>
              <a:rPr lang="en-US" sz="2000" baseline="-25000" dirty="0" smtClean="0"/>
              <a:t> </a:t>
            </a:r>
            <a:r>
              <a:rPr lang="ru-RU" sz="2000" dirty="0"/>
              <a:t>+ </a:t>
            </a:r>
            <a:r>
              <a:rPr lang="en-US" sz="2000" dirty="0"/>
              <a:t>3</a:t>
            </a:r>
            <a:r>
              <a:rPr lang="en-US" sz="2000" dirty="0" smtClean="0"/>
              <a:t>N</a:t>
            </a:r>
            <a:r>
              <a:rPr lang="ru-RU" sz="2000" dirty="0" smtClean="0"/>
              <a:t>Н</a:t>
            </a:r>
            <a:r>
              <a:rPr lang="ru-RU" sz="2000" baseline="-25000" dirty="0" smtClean="0"/>
              <a:t>3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↑</a:t>
            </a:r>
            <a:r>
              <a:rPr lang="ru-RU" sz="2000" dirty="0" smtClean="0"/>
              <a:t>+</a:t>
            </a:r>
            <a:r>
              <a:rPr lang="en-US" sz="2000" dirty="0" smtClean="0"/>
              <a:t> H</a:t>
            </a:r>
            <a:r>
              <a:rPr lang="ru-RU" sz="2000" baseline="-25000" dirty="0"/>
              <a:t>2</a:t>
            </a:r>
            <a:r>
              <a:rPr lang="en-US" sz="2000" dirty="0" smtClean="0"/>
              <a:t>O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/>
              <a:t>  </a:t>
            </a:r>
            <a:r>
              <a:rPr lang="en-US" sz="2400" dirty="0" smtClean="0"/>
              <a:t>2.</a:t>
            </a:r>
            <a:r>
              <a:rPr lang="ru-RU" sz="2400" dirty="0"/>
              <a:t> </a:t>
            </a:r>
            <a:r>
              <a:rPr lang="ru-RU" sz="2400" i="1" dirty="0" smtClean="0"/>
              <a:t>Окисление</a:t>
            </a:r>
            <a:r>
              <a:rPr lang="en-US" sz="2400" i="1" dirty="0"/>
              <a:t> </a:t>
            </a:r>
            <a:r>
              <a:rPr lang="en-US" sz="2400" i="1" dirty="0" smtClean="0"/>
              <a:t> </a:t>
            </a:r>
            <a:r>
              <a:rPr lang="ru-RU" sz="2400" i="1" dirty="0" smtClean="0"/>
              <a:t>хлором</a:t>
            </a:r>
            <a:endParaRPr lang="ru-RU" sz="1800" dirty="0"/>
          </a:p>
          <a:p>
            <a:pPr marL="0" indent="0">
              <a:buNone/>
            </a:pPr>
            <a:r>
              <a:rPr lang="ru-RU" sz="2400" dirty="0" smtClean="0"/>
              <a:t>                                 </a:t>
            </a:r>
            <a:r>
              <a:rPr lang="en-US" sz="2000" dirty="0" smtClean="0"/>
              <a:t>HCOOH</a:t>
            </a:r>
            <a:r>
              <a:rPr lang="ru-RU" sz="2000" dirty="0" smtClean="0"/>
              <a:t> +</a:t>
            </a:r>
            <a:r>
              <a:rPr lang="en-US" sz="2000" dirty="0" smtClean="0"/>
              <a:t> Cl</a:t>
            </a:r>
            <a:r>
              <a:rPr lang="en-US" sz="2000" baseline="-25000" dirty="0" smtClean="0"/>
              <a:t> 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000" dirty="0" smtClean="0"/>
              <a:t>CO</a:t>
            </a:r>
            <a:r>
              <a:rPr lang="en-US" sz="2000" baseline="-25000" dirty="0" smtClean="0"/>
              <a:t>2 </a:t>
            </a:r>
            <a:r>
              <a:rPr lang="ru-RU" sz="2000" dirty="0"/>
              <a:t>+ </a:t>
            </a:r>
            <a:r>
              <a:rPr lang="en-US" sz="2000" dirty="0" smtClean="0"/>
              <a:t>2HCl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8618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820472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К</a:t>
            </a:r>
            <a:r>
              <a:rPr lang="ru-RU" sz="2400" b="1" dirty="0" smtClean="0">
                <a:solidFill>
                  <a:srgbClr val="C00000"/>
                </a:solidFill>
              </a:rPr>
              <a:t>ачественная реакция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на первичные амины и амиды</a:t>
            </a:r>
          </a:p>
          <a:p>
            <a:pPr marL="0" indent="0" algn="ctr">
              <a:buNone/>
            </a:pPr>
            <a:endParaRPr lang="ru-RU" sz="2400" baseline="30000" dirty="0"/>
          </a:p>
          <a:p>
            <a:pPr marL="0" indent="0">
              <a:buNone/>
            </a:pPr>
            <a:r>
              <a:rPr lang="ru-RU" sz="2400" dirty="0" smtClean="0"/>
              <a:t>  </a:t>
            </a:r>
            <a:r>
              <a:rPr lang="en-US" sz="2400" dirty="0" smtClean="0"/>
              <a:t>      R-CH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–N</a:t>
            </a:r>
            <a:r>
              <a:rPr lang="ru-RU" sz="2400" dirty="0" smtClean="0"/>
              <a:t>Н</a:t>
            </a:r>
            <a:r>
              <a:rPr lang="en-US" sz="2400" baseline="-25000" dirty="0" smtClean="0"/>
              <a:t>2 </a:t>
            </a:r>
            <a:r>
              <a:rPr lang="en-US" sz="2400" dirty="0"/>
              <a:t>+ </a:t>
            </a:r>
            <a:r>
              <a:rPr lang="en-US" sz="2400" dirty="0" smtClean="0"/>
              <a:t>HNO</a:t>
            </a:r>
            <a:r>
              <a:rPr lang="en-US" sz="2400" baseline="-25000" dirty="0" smtClean="0"/>
              <a:t>2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/>
              <a:t>R-CH</a:t>
            </a:r>
            <a:r>
              <a:rPr lang="en-US" sz="2400" baseline="-25000" dirty="0"/>
              <a:t>2 </a:t>
            </a:r>
            <a:r>
              <a:rPr lang="en-US" sz="2400" dirty="0" smtClean="0"/>
              <a:t>–O</a:t>
            </a:r>
            <a:r>
              <a:rPr lang="ru-RU" sz="2400" dirty="0" smtClean="0"/>
              <a:t>Н</a:t>
            </a:r>
            <a:r>
              <a:rPr lang="en-US" sz="2400" baseline="-25000" dirty="0" smtClean="0"/>
              <a:t> </a:t>
            </a:r>
            <a:r>
              <a:rPr lang="en-US" sz="2400" dirty="0"/>
              <a:t>+ </a:t>
            </a:r>
            <a:r>
              <a:rPr lang="en-US" sz="2400" dirty="0" smtClean="0"/>
              <a:t>N</a:t>
            </a:r>
            <a:r>
              <a:rPr lang="en-US" sz="2400" baseline="-25000" dirty="0" smtClean="0"/>
              <a:t>2 </a:t>
            </a:r>
            <a:r>
              <a:rPr lang="ru-RU" sz="2400" dirty="0"/>
              <a:t>+</a:t>
            </a:r>
            <a:r>
              <a:rPr lang="en-US" sz="2400" dirty="0"/>
              <a:t> H</a:t>
            </a:r>
            <a:r>
              <a:rPr lang="ru-RU" sz="2400" baseline="-25000" dirty="0"/>
              <a:t>2</a:t>
            </a:r>
            <a:r>
              <a:rPr lang="en-US" sz="2400" dirty="0" smtClean="0"/>
              <a:t>O</a:t>
            </a:r>
            <a:endParaRPr lang="en-US" sz="2400" baseline="-25000" dirty="0"/>
          </a:p>
          <a:p>
            <a:pPr marL="0" indent="0">
              <a:buNone/>
            </a:pPr>
            <a:r>
              <a:rPr lang="en-US" sz="2400" dirty="0" smtClean="0"/>
              <a:t>            </a:t>
            </a:r>
            <a:r>
              <a:rPr lang="ru-RU" sz="2400" dirty="0" smtClean="0"/>
              <a:t>амин</a:t>
            </a:r>
            <a:r>
              <a:rPr lang="en-US" sz="2400" dirty="0" smtClean="0"/>
              <a:t>                                </a:t>
            </a:r>
            <a:r>
              <a:rPr lang="ru-RU" sz="2400" dirty="0" smtClean="0"/>
              <a:t>первичный спирт</a:t>
            </a:r>
            <a:endParaRPr lang="en-US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en-US" sz="2400" dirty="0" smtClean="0"/>
              <a:t>R-CH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–</a:t>
            </a:r>
            <a:r>
              <a:rPr lang="ru-RU" sz="2400" dirty="0" smtClean="0"/>
              <a:t>СО</a:t>
            </a:r>
            <a:r>
              <a:rPr lang="en-US" sz="2400" dirty="0" smtClean="0"/>
              <a:t>N</a:t>
            </a:r>
            <a:r>
              <a:rPr lang="ru-RU" sz="2400" dirty="0"/>
              <a:t>Н</a:t>
            </a:r>
            <a:r>
              <a:rPr lang="en-US" sz="2400" baseline="-25000" dirty="0"/>
              <a:t>2 </a:t>
            </a:r>
            <a:r>
              <a:rPr lang="en-US" sz="2400" dirty="0"/>
              <a:t>+ HNO</a:t>
            </a:r>
            <a:r>
              <a:rPr lang="en-US" sz="2400" baseline="-25000" dirty="0"/>
              <a:t>2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/>
              <a:t>R-CH</a:t>
            </a:r>
            <a:r>
              <a:rPr lang="en-US" sz="2400" baseline="-25000" dirty="0"/>
              <a:t>2 </a:t>
            </a:r>
            <a:r>
              <a:rPr lang="en-US" sz="2400" dirty="0" smtClean="0"/>
              <a:t>–</a:t>
            </a:r>
            <a:r>
              <a:rPr lang="ru-RU" sz="2400" dirty="0" smtClean="0"/>
              <a:t>СО</a:t>
            </a:r>
            <a:r>
              <a:rPr lang="en-US" sz="2400" dirty="0" smtClean="0"/>
              <a:t>O</a:t>
            </a:r>
            <a:r>
              <a:rPr lang="ru-RU" sz="2400" dirty="0"/>
              <a:t>Н</a:t>
            </a:r>
            <a:r>
              <a:rPr lang="en-US" sz="2400" baseline="-25000" dirty="0"/>
              <a:t> </a:t>
            </a:r>
            <a:r>
              <a:rPr lang="en-US" sz="2400" dirty="0"/>
              <a:t>+ N</a:t>
            </a:r>
            <a:r>
              <a:rPr lang="en-US" sz="2400" baseline="-25000" dirty="0"/>
              <a:t>2 </a:t>
            </a:r>
            <a:r>
              <a:rPr lang="ru-RU" sz="2400" dirty="0"/>
              <a:t>+</a:t>
            </a:r>
            <a:r>
              <a:rPr lang="en-US" sz="2400" dirty="0"/>
              <a:t> H</a:t>
            </a:r>
            <a:r>
              <a:rPr lang="ru-RU" sz="2400" baseline="-25000" dirty="0"/>
              <a:t>2</a:t>
            </a:r>
            <a:r>
              <a:rPr lang="en-US" sz="2400" dirty="0"/>
              <a:t>O</a:t>
            </a:r>
            <a:endParaRPr lang="en-US" sz="2400" baseline="-25000" dirty="0"/>
          </a:p>
          <a:p>
            <a:pPr marL="0" indent="0">
              <a:buNone/>
            </a:pPr>
            <a:r>
              <a:rPr lang="ru-RU" sz="2400" dirty="0" smtClean="0"/>
              <a:t>    амид кислоты                         кислота</a:t>
            </a:r>
            <a:endParaRPr lang="en-US" sz="2400" dirty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76426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   </a:t>
            </a:r>
            <a:r>
              <a:rPr lang="en-US" sz="2400" b="1" dirty="0" smtClean="0">
                <a:solidFill>
                  <a:srgbClr val="C00000"/>
                </a:solidFill>
              </a:rPr>
              <a:t>C</a:t>
            </a:r>
            <a:r>
              <a:rPr lang="ru-RU" sz="2400" b="1" dirty="0" smtClean="0">
                <a:solidFill>
                  <a:srgbClr val="C00000"/>
                </a:solidFill>
              </a:rPr>
              <a:t>плавление безводных солей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карбоновых кислот со щелочами</a:t>
            </a:r>
          </a:p>
          <a:p>
            <a:pPr algn="ctr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(пиролиз, </a:t>
            </a:r>
            <a:r>
              <a:rPr lang="ru-RU" sz="2400" b="1" dirty="0" err="1" smtClean="0">
                <a:solidFill>
                  <a:srgbClr val="C00000"/>
                </a:solidFill>
              </a:rPr>
              <a:t>декарбоксилирование</a:t>
            </a:r>
            <a:r>
              <a:rPr lang="ru-RU" sz="2400" b="1" dirty="0" smtClean="0">
                <a:solidFill>
                  <a:srgbClr val="C00000"/>
                </a:solidFill>
              </a:rPr>
              <a:t>) </a:t>
            </a:r>
          </a:p>
          <a:p>
            <a:pPr marL="0" indent="0">
              <a:buNone/>
            </a:pPr>
            <a:r>
              <a:rPr lang="en-US" sz="2800" dirty="0" smtClean="0"/>
              <a:t>                                </a:t>
            </a:r>
            <a:r>
              <a:rPr lang="ru-RU" sz="2800" dirty="0" smtClean="0"/>
              <a:t>   </a:t>
            </a:r>
            <a:r>
              <a:rPr lang="en-US" sz="2000" dirty="0" smtClean="0"/>
              <a:t>t</a:t>
            </a:r>
            <a:r>
              <a:rPr lang="en-US" sz="2000" baseline="30000" dirty="0" smtClean="0"/>
              <a:t>0</a:t>
            </a:r>
            <a:r>
              <a:rPr lang="en-US" sz="2000" dirty="0" smtClean="0"/>
              <a:t> </a:t>
            </a:r>
            <a:r>
              <a:rPr lang="en-US" sz="2800" dirty="0" smtClean="0"/>
              <a:t> </a:t>
            </a:r>
            <a:endParaRPr lang="ru-RU" sz="2800" dirty="0" smtClean="0"/>
          </a:p>
          <a:p>
            <a:pPr marL="0" indent="0">
              <a:buNone/>
            </a:pPr>
            <a:r>
              <a:rPr lang="en-US" sz="2400" dirty="0" smtClean="0"/>
              <a:t>   CH</a:t>
            </a:r>
            <a:r>
              <a:rPr lang="en-US" sz="2400" baseline="-25000" dirty="0" smtClean="0"/>
              <a:t>3</a:t>
            </a:r>
            <a:r>
              <a:rPr lang="ru-RU" sz="2400" dirty="0" smtClean="0"/>
              <a:t>С</a:t>
            </a:r>
            <a:r>
              <a:rPr lang="en-US" sz="2400" dirty="0" err="1" smtClean="0"/>
              <a:t>OONa</a:t>
            </a:r>
            <a:r>
              <a:rPr lang="ru-RU" sz="2400" dirty="0" smtClean="0"/>
              <a:t> </a:t>
            </a:r>
            <a:r>
              <a:rPr lang="ru-RU" sz="2400" dirty="0"/>
              <a:t>+ </a:t>
            </a:r>
            <a:r>
              <a:rPr lang="en-US" sz="2400" dirty="0" err="1" smtClean="0"/>
              <a:t>NaOH</a:t>
            </a:r>
            <a:r>
              <a:rPr lang="en-US" sz="2400" dirty="0" smtClean="0"/>
              <a:t> </a:t>
            </a:r>
            <a:r>
              <a:rPr lang="ru-RU" sz="2400" dirty="0" smtClean="0"/>
              <a:t>→ </a:t>
            </a:r>
            <a:r>
              <a:rPr lang="en-US" sz="2400" dirty="0" smtClean="0"/>
              <a:t>Na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CO</a:t>
            </a:r>
            <a:r>
              <a:rPr lang="en-US" sz="2400" baseline="-25000" dirty="0"/>
              <a:t>3</a:t>
            </a:r>
            <a:r>
              <a:rPr lang="ru-RU" sz="2400" dirty="0" smtClean="0"/>
              <a:t> </a:t>
            </a:r>
            <a:r>
              <a:rPr lang="en-US" sz="2400" dirty="0" smtClean="0"/>
              <a:t>+ C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6</a:t>
            </a:r>
            <a:endParaRPr lang="ru-RU" sz="2400" baseline="-25000" dirty="0"/>
          </a:p>
          <a:p>
            <a:pPr marL="0" indent="0">
              <a:buNone/>
            </a:pPr>
            <a:r>
              <a:rPr lang="en-US" sz="2800" dirty="0" smtClean="0"/>
              <a:t> </a:t>
            </a:r>
            <a:r>
              <a:rPr lang="ru-RU" sz="2800" dirty="0" smtClean="0"/>
              <a:t>                                       </a:t>
            </a:r>
            <a:r>
              <a:rPr lang="en-US" sz="2000" dirty="0" smtClean="0"/>
              <a:t>t</a:t>
            </a:r>
            <a:r>
              <a:rPr lang="en-US" sz="2000" baseline="30000" dirty="0" smtClean="0"/>
              <a:t>0</a:t>
            </a:r>
            <a:endParaRPr lang="ru-RU" sz="20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</a:t>
            </a:r>
            <a:r>
              <a:rPr lang="ru-RU" sz="2400" dirty="0"/>
              <a:t> </a:t>
            </a:r>
            <a:r>
              <a:rPr lang="en-US" sz="2400" dirty="0" smtClean="0"/>
              <a:t>CH</a:t>
            </a:r>
            <a:r>
              <a:rPr lang="en-US" sz="2400" baseline="-25000" dirty="0" smtClean="0"/>
              <a:t>3</a:t>
            </a:r>
            <a:r>
              <a:rPr lang="ru-RU" sz="2400" dirty="0" smtClean="0"/>
              <a:t>С</a:t>
            </a:r>
            <a:r>
              <a:rPr lang="en-US" sz="2400" dirty="0" smtClean="0"/>
              <a:t>H</a:t>
            </a:r>
            <a:r>
              <a:rPr lang="ru-RU" sz="2400" baseline="-25000" dirty="0" smtClean="0"/>
              <a:t>2</a:t>
            </a:r>
            <a:r>
              <a:rPr lang="en-US" sz="2400" dirty="0" err="1" smtClean="0"/>
              <a:t>COONa</a:t>
            </a:r>
            <a:r>
              <a:rPr lang="en-US" sz="2400" dirty="0" smtClean="0"/>
              <a:t> +</a:t>
            </a:r>
            <a:r>
              <a:rPr lang="ru-RU" sz="2400" dirty="0"/>
              <a:t> </a:t>
            </a:r>
            <a:r>
              <a:rPr lang="en-US" sz="2400" dirty="0" err="1" smtClean="0"/>
              <a:t>NaOH</a:t>
            </a:r>
            <a:r>
              <a:rPr lang="en-US" sz="2400" dirty="0" smtClean="0"/>
              <a:t> </a:t>
            </a:r>
            <a:r>
              <a:rPr lang="ru-RU" sz="2400" dirty="0"/>
              <a:t>→ </a:t>
            </a:r>
            <a:r>
              <a:rPr lang="en-US" sz="2400" dirty="0"/>
              <a:t>Na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ru-RU" sz="2400" dirty="0"/>
              <a:t> </a:t>
            </a:r>
            <a:r>
              <a:rPr lang="en-US" sz="2400" dirty="0"/>
              <a:t>+ </a:t>
            </a:r>
            <a:r>
              <a:rPr lang="en-US" sz="2400" dirty="0" smtClean="0"/>
              <a:t>C</a:t>
            </a:r>
            <a:r>
              <a:rPr lang="ru-RU" sz="2400" baseline="-25000" dirty="0" smtClean="0"/>
              <a:t>4</a:t>
            </a:r>
            <a:r>
              <a:rPr lang="en-US" sz="2400" dirty="0" smtClean="0"/>
              <a:t>H</a:t>
            </a:r>
            <a:r>
              <a:rPr lang="ru-RU" sz="2400" baseline="-25000" dirty="0" smtClean="0"/>
              <a:t>10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        </a:t>
            </a:r>
            <a:r>
              <a:rPr lang="en-US" sz="2000" dirty="0" smtClean="0"/>
              <a:t>t</a:t>
            </a:r>
            <a:r>
              <a:rPr lang="en-US" sz="2000" baseline="30000" dirty="0" smtClean="0"/>
              <a:t>0</a:t>
            </a:r>
            <a:endParaRPr lang="ru-RU" sz="2000" baseline="-25000" dirty="0" smtClean="0"/>
          </a:p>
          <a:p>
            <a:pPr marL="0" indent="0">
              <a:buNone/>
            </a:pPr>
            <a:r>
              <a:rPr lang="ru-RU" sz="2400" dirty="0" smtClean="0"/>
              <a:t>   </a:t>
            </a:r>
            <a:r>
              <a:rPr lang="en-US" sz="2400" dirty="0" smtClean="0"/>
              <a:t>C</a:t>
            </a:r>
            <a:r>
              <a:rPr lang="ru-RU" sz="2400" baseline="-25000" dirty="0" smtClean="0"/>
              <a:t>6</a:t>
            </a:r>
            <a:r>
              <a:rPr lang="en-US" sz="2400" dirty="0" smtClean="0"/>
              <a:t>H</a:t>
            </a:r>
            <a:r>
              <a:rPr lang="ru-RU" sz="2400" baseline="-25000" dirty="0" smtClean="0"/>
              <a:t>5</a:t>
            </a:r>
            <a:r>
              <a:rPr lang="en-US" sz="2400" dirty="0" err="1" smtClean="0"/>
              <a:t>COONa</a:t>
            </a:r>
            <a:r>
              <a:rPr lang="en-US" sz="2400" dirty="0" smtClean="0"/>
              <a:t> +</a:t>
            </a:r>
            <a:r>
              <a:rPr lang="ru-RU" sz="2400" dirty="0" smtClean="0"/>
              <a:t> </a:t>
            </a:r>
            <a:r>
              <a:rPr lang="en-US" sz="2400" dirty="0" err="1" smtClean="0"/>
              <a:t>NaOH</a:t>
            </a:r>
            <a:r>
              <a:rPr lang="en-US" sz="2400" dirty="0" smtClean="0"/>
              <a:t> </a:t>
            </a:r>
            <a:r>
              <a:rPr lang="ru-RU" sz="2400" dirty="0" smtClean="0"/>
              <a:t>→ </a:t>
            </a:r>
            <a:r>
              <a:rPr lang="en-US" sz="2400" dirty="0" smtClean="0"/>
              <a:t>Na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CO</a:t>
            </a:r>
            <a:r>
              <a:rPr lang="en-US" sz="2400" baseline="-25000" dirty="0" smtClean="0"/>
              <a:t>3</a:t>
            </a:r>
            <a:r>
              <a:rPr lang="ru-RU" sz="2400" dirty="0" smtClean="0"/>
              <a:t> </a:t>
            </a:r>
            <a:r>
              <a:rPr lang="en-US" sz="2400" dirty="0" smtClean="0"/>
              <a:t>+ C</a:t>
            </a:r>
            <a:r>
              <a:rPr lang="ru-RU" sz="2400" baseline="-25000" dirty="0" smtClean="0"/>
              <a:t>6</a:t>
            </a:r>
            <a:r>
              <a:rPr lang="en-US" sz="2400" dirty="0" smtClean="0"/>
              <a:t>H</a:t>
            </a:r>
            <a:r>
              <a:rPr lang="ru-RU" sz="2400" baseline="-25000" dirty="0" smtClean="0"/>
              <a:t>6</a:t>
            </a:r>
            <a:endParaRPr lang="en-US" sz="2400" dirty="0" smtClean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414713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820472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Взаимодействие с пятихлористым фосфором</a:t>
            </a:r>
            <a:endParaRPr lang="ru-RU" sz="2400" b="1" baseline="30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400" dirty="0" smtClean="0"/>
              <a:t>  </a:t>
            </a:r>
            <a:r>
              <a:rPr lang="en-US" sz="2400" dirty="0" smtClean="0"/>
              <a:t>    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1. </a:t>
            </a:r>
            <a:r>
              <a:rPr lang="ru-RU" sz="2400" i="1" u="sng" dirty="0" smtClean="0"/>
              <a:t>Спирты:</a:t>
            </a:r>
            <a:endParaRPr lang="ru-RU" sz="2400" i="1" u="sng" dirty="0"/>
          </a:p>
          <a:p>
            <a:pPr marL="0" indent="0">
              <a:buNone/>
            </a:pPr>
            <a:r>
              <a:rPr lang="en-US" sz="2400" dirty="0" smtClean="0"/>
              <a:t>    R-CH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–OH</a:t>
            </a:r>
            <a:r>
              <a:rPr lang="en-US" sz="2400" baseline="-25000" dirty="0" smtClean="0"/>
              <a:t> </a:t>
            </a:r>
            <a:r>
              <a:rPr lang="en-US" sz="2400" dirty="0"/>
              <a:t>+ </a:t>
            </a:r>
            <a:r>
              <a:rPr lang="en-US" sz="2400" dirty="0" smtClean="0"/>
              <a:t>PCl</a:t>
            </a:r>
            <a:r>
              <a:rPr lang="en-US" sz="2400" baseline="-25000" dirty="0" smtClean="0"/>
              <a:t>5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/>
              <a:t>R-CH</a:t>
            </a:r>
            <a:r>
              <a:rPr lang="en-US" sz="2400" baseline="-25000" dirty="0"/>
              <a:t>2 </a:t>
            </a:r>
            <a:r>
              <a:rPr lang="en-US" sz="2400" dirty="0" smtClean="0"/>
              <a:t>–Cl+  POCl</a:t>
            </a:r>
            <a:r>
              <a:rPr lang="en-US" sz="2400" baseline="-25000" dirty="0"/>
              <a:t>3</a:t>
            </a:r>
            <a:r>
              <a:rPr lang="en-US" sz="2400" baseline="-25000" dirty="0" smtClean="0"/>
              <a:t> </a:t>
            </a:r>
            <a:r>
              <a:rPr lang="ru-RU" sz="2400" dirty="0"/>
              <a:t>+</a:t>
            </a:r>
            <a:r>
              <a:rPr lang="en-US" sz="2400" dirty="0"/>
              <a:t> </a:t>
            </a:r>
            <a:r>
              <a:rPr lang="en-US" sz="2400" dirty="0" err="1" smtClean="0"/>
              <a:t>HCl</a:t>
            </a:r>
            <a:endParaRPr lang="en-US" sz="2400" baseline="-25000" dirty="0"/>
          </a:p>
          <a:p>
            <a:pPr marL="0" indent="0">
              <a:buNone/>
            </a:pPr>
            <a:r>
              <a:rPr lang="en-US" sz="2400" dirty="0" smtClean="0"/>
              <a:t>                                      </a:t>
            </a:r>
            <a:r>
              <a:rPr lang="ru-RU" sz="2000" dirty="0" err="1" smtClean="0"/>
              <a:t>моногалогеналкан</a:t>
            </a:r>
            <a:r>
              <a:rPr lang="en-US" sz="2000" dirty="0" smtClean="0"/>
              <a:t>     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 smtClean="0"/>
              <a:t>2.</a:t>
            </a:r>
            <a:r>
              <a:rPr lang="ru-RU" sz="2400" dirty="0" smtClean="0"/>
              <a:t>  </a:t>
            </a:r>
            <a:r>
              <a:rPr lang="ru-RU" sz="2400" i="1" u="sng" dirty="0" smtClean="0"/>
              <a:t>Альдегиды:</a:t>
            </a:r>
            <a:endParaRPr lang="en-US" sz="2400" i="1" u="sng" dirty="0" smtClean="0"/>
          </a:p>
          <a:p>
            <a:pPr marL="0" indent="0">
              <a:buNone/>
            </a:pPr>
            <a:r>
              <a:rPr lang="en-US" sz="2400" dirty="0" smtClean="0"/>
              <a:t>   R-CH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–COH + </a:t>
            </a:r>
            <a:r>
              <a:rPr lang="en-US" sz="2400" dirty="0"/>
              <a:t>PCl</a:t>
            </a:r>
            <a:r>
              <a:rPr lang="en-US" sz="2400" baseline="-25000" dirty="0"/>
              <a:t>5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/>
              <a:t>R-CH</a:t>
            </a:r>
            <a:r>
              <a:rPr lang="en-US" sz="2400" baseline="-25000" dirty="0"/>
              <a:t>2 </a:t>
            </a:r>
            <a:r>
              <a:rPr lang="en-US" sz="2400" dirty="0" smtClean="0"/>
              <a:t>–CHCl</a:t>
            </a:r>
            <a:r>
              <a:rPr lang="en-US" sz="2400" baseline="-25000" dirty="0"/>
              <a:t>2</a:t>
            </a:r>
            <a:r>
              <a:rPr lang="en-US" sz="2400" dirty="0" smtClean="0"/>
              <a:t>+  POCl</a:t>
            </a:r>
            <a:r>
              <a:rPr lang="en-US" sz="2400" baseline="-25000" dirty="0" smtClean="0"/>
              <a:t>3</a:t>
            </a:r>
            <a:endParaRPr lang="en-US" sz="2400" baseline="-25000" dirty="0"/>
          </a:p>
          <a:p>
            <a:pPr marL="0" indent="0">
              <a:buNone/>
            </a:pPr>
            <a:r>
              <a:rPr lang="ru-RU" sz="2400" dirty="0" smtClean="0"/>
              <a:t>                                       </a:t>
            </a:r>
            <a:r>
              <a:rPr lang="ru-RU" sz="2000" dirty="0" err="1" smtClean="0"/>
              <a:t>дигалогеналкан</a:t>
            </a:r>
            <a:endParaRPr lang="ru-RU" sz="2000" dirty="0" smtClean="0"/>
          </a:p>
          <a:p>
            <a:pPr marL="0" indent="0">
              <a:buNone/>
            </a:pPr>
            <a:r>
              <a:rPr lang="en-US" sz="2400" dirty="0" smtClean="0"/>
              <a:t>3</a:t>
            </a:r>
            <a:r>
              <a:rPr lang="en-US" sz="2400" dirty="0" smtClean="0"/>
              <a:t>. </a:t>
            </a:r>
            <a:r>
              <a:rPr lang="ru-RU" sz="2400" i="1" u="sng" dirty="0" smtClean="0"/>
              <a:t>Карбоновые кислоты:</a:t>
            </a:r>
          </a:p>
          <a:p>
            <a:pPr marL="0" indent="0">
              <a:buNone/>
            </a:pPr>
            <a:r>
              <a:rPr lang="ru-RU" sz="2400" dirty="0" smtClean="0"/>
              <a:t>   </a:t>
            </a:r>
            <a:r>
              <a:rPr lang="en-US" sz="2400" dirty="0" smtClean="0"/>
              <a:t>R-CH</a:t>
            </a:r>
            <a:r>
              <a:rPr lang="en-US" sz="2400" baseline="-25000" dirty="0" smtClean="0"/>
              <a:t>2 </a:t>
            </a:r>
            <a:r>
              <a:rPr lang="en-US" sz="2400" dirty="0"/>
              <a:t>–</a:t>
            </a:r>
            <a:r>
              <a:rPr lang="en-US" sz="2400" dirty="0" smtClean="0"/>
              <a:t>COOH </a:t>
            </a:r>
            <a:r>
              <a:rPr lang="en-US" sz="2400" dirty="0"/>
              <a:t>+ PCl</a:t>
            </a:r>
            <a:r>
              <a:rPr lang="en-US" sz="2400" baseline="-25000" dirty="0"/>
              <a:t>5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/>
              <a:t>R-CH</a:t>
            </a:r>
            <a:r>
              <a:rPr lang="en-US" sz="2400" baseline="-25000" dirty="0"/>
              <a:t>2 </a:t>
            </a:r>
            <a:r>
              <a:rPr lang="en-US" sz="2400" dirty="0"/>
              <a:t>–</a:t>
            </a:r>
            <a:r>
              <a:rPr lang="en-US" sz="2400" dirty="0" err="1" smtClean="0"/>
              <a:t>COCl</a:t>
            </a:r>
            <a:r>
              <a:rPr lang="en-US" sz="2400" dirty="0" smtClean="0"/>
              <a:t> +  </a:t>
            </a:r>
            <a:r>
              <a:rPr lang="en-US" sz="2400" dirty="0" smtClean="0"/>
              <a:t>POCl</a:t>
            </a:r>
            <a:r>
              <a:rPr lang="en-US" sz="2400" baseline="-25000" dirty="0" smtClean="0"/>
              <a:t>3</a:t>
            </a:r>
            <a:r>
              <a:rPr lang="ru-RU" sz="2400" dirty="0"/>
              <a:t>+</a:t>
            </a:r>
            <a:r>
              <a:rPr lang="en-US" sz="2400" dirty="0"/>
              <a:t> </a:t>
            </a:r>
            <a:r>
              <a:rPr lang="en-US" sz="2400" dirty="0" err="1"/>
              <a:t>HCl</a:t>
            </a:r>
            <a:endParaRPr lang="en-US" sz="2400" baseline="-25000" dirty="0"/>
          </a:p>
          <a:p>
            <a:pPr marL="0" indent="0">
              <a:buNone/>
            </a:pPr>
            <a:r>
              <a:rPr lang="en-US" sz="2400" dirty="0" smtClean="0"/>
              <a:t>                                        </a:t>
            </a:r>
            <a:r>
              <a:rPr lang="ru-RU" sz="2000" dirty="0" err="1" smtClean="0"/>
              <a:t>хлорангидрид</a:t>
            </a:r>
            <a:r>
              <a:rPr lang="ru-RU" sz="2000" dirty="0" smtClean="0"/>
              <a:t> кислоты</a:t>
            </a:r>
            <a:endParaRPr lang="en-US" sz="2000" baseline="-250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156065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332656"/>
            <a:ext cx="8786874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</a:t>
            </a:r>
            <a:r>
              <a:rPr lang="ru-RU" sz="2400" b="1" dirty="0" smtClean="0">
                <a:solidFill>
                  <a:srgbClr val="C00000"/>
                </a:solidFill>
              </a:rPr>
              <a:t>Реакция радикального замещения  </a:t>
            </a:r>
            <a:r>
              <a:rPr lang="ru-RU" sz="2400" b="1" dirty="0" err="1" smtClean="0">
                <a:solidFill>
                  <a:srgbClr val="C00000"/>
                </a:solidFill>
              </a:rPr>
              <a:t>алкенов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800" dirty="0" smtClean="0"/>
              <a:t>                             </a:t>
            </a:r>
            <a:r>
              <a:rPr lang="ru-RU" sz="2800" dirty="0" smtClean="0"/>
              <a:t>  </a:t>
            </a:r>
            <a:r>
              <a:rPr lang="ru-RU" sz="1600" dirty="0" smtClean="0"/>
              <a:t>500</a:t>
            </a:r>
            <a:r>
              <a:rPr lang="en-US" sz="1600" baseline="30000" dirty="0" smtClean="0"/>
              <a:t>0</a:t>
            </a:r>
            <a:r>
              <a:rPr lang="en-US" sz="2800" dirty="0" smtClean="0"/>
              <a:t>  </a:t>
            </a:r>
            <a:endParaRPr lang="ru-RU" sz="2800" dirty="0" smtClean="0"/>
          </a:p>
          <a:p>
            <a:pPr marL="0" indent="0">
              <a:buNone/>
            </a:pPr>
            <a:r>
              <a:rPr lang="en-US" sz="2400" dirty="0" smtClean="0"/>
              <a:t>CH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= СН - </a:t>
            </a:r>
            <a:r>
              <a:rPr lang="ru-RU" sz="2400" dirty="0"/>
              <a:t> </a:t>
            </a:r>
            <a:r>
              <a:rPr lang="en-US" sz="2400" dirty="0" smtClean="0"/>
              <a:t>CH</a:t>
            </a:r>
            <a:r>
              <a:rPr lang="en-US" sz="2400" baseline="-25000" dirty="0" smtClean="0"/>
              <a:t>3</a:t>
            </a:r>
            <a:r>
              <a:rPr lang="ru-RU" sz="2400" dirty="0" smtClean="0"/>
              <a:t> </a:t>
            </a:r>
            <a:r>
              <a:rPr lang="ru-RU" sz="2400" dirty="0"/>
              <a:t>+ </a:t>
            </a:r>
            <a:r>
              <a:rPr lang="en-US" sz="2400" dirty="0" smtClean="0"/>
              <a:t>Cl</a:t>
            </a:r>
            <a:r>
              <a:rPr lang="en-US" sz="2400" baseline="-25000" dirty="0" smtClean="0"/>
              <a:t>2 </a:t>
            </a:r>
            <a:r>
              <a:rPr lang="ru-RU" sz="2400" dirty="0" smtClean="0"/>
              <a:t>→ </a:t>
            </a:r>
            <a:r>
              <a:rPr lang="en-US" sz="2400" dirty="0"/>
              <a:t>CH</a:t>
            </a:r>
            <a:r>
              <a:rPr lang="ru-RU" sz="2400" baseline="-25000" dirty="0"/>
              <a:t>2</a:t>
            </a:r>
            <a:r>
              <a:rPr lang="ru-RU" sz="2400" dirty="0"/>
              <a:t> = </a:t>
            </a:r>
            <a:r>
              <a:rPr lang="ru-RU" sz="2400" dirty="0" smtClean="0"/>
              <a:t>СН-</a:t>
            </a:r>
            <a:r>
              <a:rPr lang="en-US" sz="2400" dirty="0" smtClean="0"/>
              <a:t>CH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Cl+ </a:t>
            </a:r>
            <a:r>
              <a:rPr lang="en-US" sz="2400" dirty="0" err="1" smtClean="0"/>
              <a:t>HCl</a:t>
            </a:r>
            <a:endParaRPr lang="ru-RU" sz="2400" baseline="-25000" dirty="0"/>
          </a:p>
          <a:p>
            <a:pPr marL="0" indent="0">
              <a:buNone/>
            </a:pPr>
            <a:r>
              <a:rPr lang="en-US" sz="2400" dirty="0" smtClean="0"/>
              <a:t>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ru-RU" dirty="0" smtClean="0"/>
              <a:t>                               </a:t>
            </a:r>
            <a:r>
              <a:rPr lang="ru-RU" sz="1600" dirty="0" smtClean="0"/>
              <a:t>500</a:t>
            </a:r>
            <a:r>
              <a:rPr lang="en-US" sz="1600" baseline="30000" dirty="0"/>
              <a:t>0</a:t>
            </a:r>
            <a:r>
              <a:rPr lang="en-US" sz="2000" dirty="0"/>
              <a:t>  </a:t>
            </a:r>
            <a:endParaRPr lang="ru-RU" sz="2000" dirty="0"/>
          </a:p>
          <a:p>
            <a:pPr marL="0" indent="0">
              <a:buNone/>
            </a:pPr>
            <a:r>
              <a:rPr lang="en-US" sz="2800" dirty="0" smtClean="0"/>
              <a:t> </a:t>
            </a:r>
            <a:r>
              <a:rPr lang="en-US" sz="2400" dirty="0"/>
              <a:t>CH</a:t>
            </a:r>
            <a:r>
              <a:rPr lang="ru-RU" sz="2400" baseline="-25000" dirty="0"/>
              <a:t>2</a:t>
            </a:r>
            <a:r>
              <a:rPr lang="ru-RU" sz="2400" dirty="0"/>
              <a:t> = </a:t>
            </a:r>
            <a:r>
              <a:rPr lang="ru-RU" sz="2400" dirty="0" smtClean="0"/>
              <a:t>СН-</a:t>
            </a:r>
            <a:r>
              <a:rPr lang="en-US" sz="2400" dirty="0" smtClean="0"/>
              <a:t>CH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-</a:t>
            </a:r>
            <a:r>
              <a:rPr lang="en-US" sz="2400" dirty="0" smtClean="0"/>
              <a:t>CH</a:t>
            </a:r>
            <a:r>
              <a:rPr lang="en-US" sz="2400" baseline="-25000" dirty="0" smtClean="0"/>
              <a:t>3</a:t>
            </a:r>
            <a:r>
              <a:rPr lang="ru-RU" sz="2400" dirty="0" smtClean="0"/>
              <a:t> </a:t>
            </a:r>
            <a:r>
              <a:rPr lang="ru-RU" sz="2400" dirty="0"/>
              <a:t>+ </a:t>
            </a:r>
            <a:r>
              <a:rPr lang="en-US" sz="2400" dirty="0"/>
              <a:t>Cl</a:t>
            </a:r>
            <a:r>
              <a:rPr lang="en-US" sz="2400" baseline="-25000" dirty="0"/>
              <a:t>2 </a:t>
            </a:r>
            <a:r>
              <a:rPr lang="ru-RU" sz="2400" dirty="0"/>
              <a:t>→ </a:t>
            </a:r>
            <a:r>
              <a:rPr lang="en-US" sz="2400" dirty="0"/>
              <a:t>CH</a:t>
            </a:r>
            <a:r>
              <a:rPr lang="ru-RU" sz="2400" baseline="-25000" dirty="0"/>
              <a:t>2</a:t>
            </a:r>
            <a:r>
              <a:rPr lang="ru-RU" sz="2400" dirty="0"/>
              <a:t> = </a:t>
            </a:r>
            <a:r>
              <a:rPr lang="ru-RU" sz="2400" dirty="0" smtClean="0"/>
              <a:t>СН-</a:t>
            </a:r>
            <a:r>
              <a:rPr lang="en-US" sz="2400" dirty="0" err="1" smtClean="0"/>
              <a:t>CHCl</a:t>
            </a:r>
            <a:r>
              <a:rPr lang="ru-RU" sz="2400" dirty="0" smtClean="0"/>
              <a:t>-</a:t>
            </a:r>
            <a:r>
              <a:rPr lang="en-US" sz="2400" dirty="0" smtClean="0"/>
              <a:t>CH</a:t>
            </a:r>
            <a:r>
              <a:rPr lang="en-US" sz="2400" baseline="-25000" dirty="0" smtClean="0"/>
              <a:t>3</a:t>
            </a:r>
            <a:r>
              <a:rPr lang="ru-RU" sz="2400" dirty="0" smtClean="0"/>
              <a:t> </a:t>
            </a:r>
            <a:r>
              <a:rPr lang="en-US" sz="2400" dirty="0" smtClean="0"/>
              <a:t>+ </a:t>
            </a:r>
            <a:r>
              <a:rPr lang="en-US" sz="2400" dirty="0" err="1" smtClean="0"/>
              <a:t>HCl</a:t>
            </a:r>
            <a:endParaRPr lang="ru-RU" sz="2400" dirty="0" smtClean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255899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    </a:t>
            </a:r>
            <a:r>
              <a:rPr lang="ru-RU" sz="2400" b="1" dirty="0" smtClean="0">
                <a:solidFill>
                  <a:srgbClr val="C00000"/>
                </a:solidFill>
              </a:rPr>
              <a:t>Реакции присоединения к двойной связи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      (реакции </a:t>
            </a:r>
            <a:r>
              <a:rPr lang="ru-RU" sz="2400" b="1" dirty="0" err="1" smtClean="0">
                <a:solidFill>
                  <a:srgbClr val="C00000"/>
                </a:solidFill>
              </a:rPr>
              <a:t>электрофильного</a:t>
            </a:r>
            <a:r>
              <a:rPr lang="ru-RU" sz="2400" b="1" dirty="0" smtClean="0">
                <a:solidFill>
                  <a:srgbClr val="C00000"/>
                </a:solidFill>
              </a:rPr>
              <a:t> присоединения) </a:t>
            </a:r>
          </a:p>
          <a:p>
            <a:pPr marL="0" indent="0" algn="ctr">
              <a:buNone/>
            </a:pPr>
            <a:r>
              <a:rPr lang="ru-RU" sz="2400" dirty="0" smtClean="0"/>
              <a:t>           </a:t>
            </a:r>
            <a:r>
              <a:rPr lang="ru-RU" sz="2400" b="1" u="sng" dirty="0" smtClean="0"/>
              <a:t>против правила </a:t>
            </a:r>
            <a:r>
              <a:rPr lang="ru-RU" sz="2400" b="1" u="sng" dirty="0" err="1" smtClean="0"/>
              <a:t>Марковникова</a:t>
            </a:r>
            <a:endParaRPr lang="ru-RU" sz="2400" b="1" u="sng" dirty="0" smtClean="0"/>
          </a:p>
          <a:p>
            <a:pPr marL="0" indent="0" algn="ctr">
              <a:buNone/>
            </a:pPr>
            <a:endParaRPr lang="ru-RU" sz="2400" b="1" u="sng" dirty="0" smtClean="0"/>
          </a:p>
          <a:p>
            <a:pPr marL="457200" indent="-457200">
              <a:buAutoNum type="arabicPeriod"/>
            </a:pPr>
            <a:r>
              <a:rPr lang="ru-RU" sz="2400" i="1" dirty="0" smtClean="0"/>
              <a:t>Перекисный эффект  </a:t>
            </a:r>
            <a:r>
              <a:rPr lang="en-US" sz="2400" i="1" dirty="0" smtClean="0"/>
              <a:t> </a:t>
            </a:r>
            <a:r>
              <a:rPr lang="ru-RU" sz="2400" i="1" dirty="0" err="1" smtClean="0"/>
              <a:t>Хараша</a:t>
            </a:r>
            <a:r>
              <a:rPr lang="ru-RU" sz="2400" i="1" dirty="0" smtClean="0"/>
              <a:t>:</a:t>
            </a:r>
            <a:r>
              <a:rPr lang="en-US" sz="2400" i="1" dirty="0" smtClean="0"/>
              <a:t> </a:t>
            </a:r>
            <a:endParaRPr lang="ru-RU" sz="2400" i="1" dirty="0" smtClean="0"/>
          </a:p>
          <a:p>
            <a:pPr marL="0" indent="0">
              <a:buNone/>
            </a:pPr>
            <a:r>
              <a:rPr lang="en-US" sz="2400" dirty="0" smtClean="0"/>
              <a:t>                               </a:t>
            </a:r>
            <a:r>
              <a:rPr lang="ru-RU" sz="2400" dirty="0" smtClean="0"/>
              <a:t>       </a:t>
            </a:r>
            <a:r>
              <a:rPr lang="en-US" sz="1600" dirty="0" smtClean="0"/>
              <a:t>H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O</a:t>
            </a:r>
            <a:r>
              <a:rPr lang="en-US" sz="1600" baseline="-25000" dirty="0" smtClean="0"/>
              <a:t>2</a:t>
            </a:r>
            <a:endParaRPr lang="ru-RU" sz="1600" dirty="0" smtClean="0"/>
          </a:p>
          <a:p>
            <a:pPr marL="0" indent="0">
              <a:buNone/>
            </a:pPr>
            <a:r>
              <a:rPr lang="en-US" sz="2400" dirty="0" smtClean="0"/>
              <a:t>CH</a:t>
            </a:r>
            <a:r>
              <a:rPr lang="ru-RU" sz="2400" baseline="-25000" dirty="0"/>
              <a:t>2</a:t>
            </a:r>
            <a:r>
              <a:rPr lang="ru-RU" sz="2400" dirty="0"/>
              <a:t> = СН </a:t>
            </a:r>
            <a:r>
              <a:rPr lang="ru-RU" sz="2400" dirty="0" smtClean="0"/>
              <a:t>-</a:t>
            </a:r>
            <a:r>
              <a:rPr lang="en-US" sz="2400" dirty="0" smtClean="0"/>
              <a:t> CH</a:t>
            </a:r>
            <a:r>
              <a:rPr lang="en-US" sz="2400" baseline="-25000" dirty="0" smtClean="0"/>
              <a:t>3</a:t>
            </a:r>
            <a:r>
              <a:rPr lang="ru-RU" sz="2400" dirty="0" smtClean="0"/>
              <a:t> </a:t>
            </a:r>
            <a:r>
              <a:rPr lang="ru-RU" sz="2400" dirty="0"/>
              <a:t>+ </a:t>
            </a:r>
            <a:r>
              <a:rPr lang="en-US" sz="2400" dirty="0" err="1" smtClean="0"/>
              <a:t>HCl</a:t>
            </a:r>
            <a:r>
              <a:rPr lang="en-US" sz="2400" dirty="0" smtClean="0"/>
              <a:t> </a:t>
            </a:r>
            <a:r>
              <a:rPr lang="ru-RU" sz="2400" dirty="0" smtClean="0"/>
              <a:t>→ </a:t>
            </a:r>
            <a:r>
              <a:rPr lang="en-US" sz="2400" dirty="0"/>
              <a:t>CH</a:t>
            </a:r>
            <a:r>
              <a:rPr lang="ru-RU" sz="2400" baseline="-25000" dirty="0" smtClean="0"/>
              <a:t>2</a:t>
            </a:r>
            <a:r>
              <a:rPr lang="en-US" sz="2400" dirty="0" smtClean="0"/>
              <a:t>Cl </a:t>
            </a:r>
            <a:r>
              <a:rPr lang="en-US" sz="2400" dirty="0"/>
              <a:t>-</a:t>
            </a:r>
            <a:r>
              <a:rPr lang="ru-RU" sz="2400" dirty="0" smtClean="0"/>
              <a:t> СН</a:t>
            </a:r>
            <a:r>
              <a:rPr lang="en-US" sz="2400" baseline="-25000" dirty="0" smtClean="0"/>
              <a:t>2</a:t>
            </a:r>
            <a:r>
              <a:rPr lang="ru-RU" sz="2400" dirty="0" smtClean="0"/>
              <a:t>– </a:t>
            </a:r>
            <a:r>
              <a:rPr lang="en-US" sz="2400" dirty="0" smtClean="0"/>
              <a:t>CH</a:t>
            </a:r>
            <a:r>
              <a:rPr lang="en-US" sz="2400" baseline="-25000" dirty="0" smtClean="0"/>
              <a:t>3</a:t>
            </a:r>
            <a:endParaRPr lang="ru-RU" sz="2400" baseline="-25000" dirty="0" smtClean="0"/>
          </a:p>
          <a:p>
            <a:pPr marL="0" indent="0">
              <a:buNone/>
            </a:pPr>
            <a:r>
              <a:rPr lang="ru-RU" sz="2400" dirty="0" smtClean="0"/>
              <a:t>2</a:t>
            </a:r>
            <a:r>
              <a:rPr lang="ru-RU" sz="2400" dirty="0" smtClean="0"/>
              <a:t>. </a:t>
            </a:r>
            <a:r>
              <a:rPr lang="ru-RU" sz="2400" i="1" dirty="0" smtClean="0"/>
              <a:t>Присоединение к </a:t>
            </a:r>
            <a:r>
              <a:rPr lang="ru-RU" sz="2400" i="1" dirty="0" err="1" smtClean="0"/>
              <a:t>алкенам</a:t>
            </a:r>
            <a:r>
              <a:rPr lang="ru-RU" sz="2400" i="1" dirty="0" smtClean="0"/>
              <a:t>, в которых имеется электроноакцепторный заместитель (-</a:t>
            </a:r>
            <a:r>
              <a:rPr lang="en-US" sz="2400" i="1" dirty="0" smtClean="0"/>
              <a:t>I</a:t>
            </a:r>
            <a:r>
              <a:rPr lang="ru-RU" sz="2400" i="1" dirty="0" smtClean="0"/>
              <a:t> эффект):</a:t>
            </a:r>
            <a:endParaRPr lang="en-US" sz="2400" i="1" dirty="0" smtClean="0"/>
          </a:p>
          <a:p>
            <a:pPr marL="0" indent="0">
              <a:buNone/>
            </a:pPr>
            <a:r>
              <a:rPr lang="en-US" sz="2400" dirty="0" smtClean="0"/>
              <a:t>CH</a:t>
            </a:r>
            <a:r>
              <a:rPr lang="ru-RU" sz="2400" baseline="-25000" dirty="0"/>
              <a:t>2</a:t>
            </a:r>
            <a:r>
              <a:rPr lang="ru-RU" sz="2400" dirty="0"/>
              <a:t> = СН - </a:t>
            </a:r>
            <a:r>
              <a:rPr lang="en-US" sz="2400" dirty="0" smtClean="0"/>
              <a:t>CH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Cl</a:t>
            </a:r>
            <a:r>
              <a:rPr lang="ru-RU" sz="2400" dirty="0" smtClean="0"/>
              <a:t>  </a:t>
            </a:r>
            <a:r>
              <a:rPr lang="en-US" sz="2400" dirty="0"/>
              <a:t>+ </a:t>
            </a:r>
            <a:r>
              <a:rPr lang="en-US" sz="2400" dirty="0" err="1" smtClean="0"/>
              <a:t>HCl</a:t>
            </a:r>
            <a:r>
              <a:rPr lang="ru-RU" sz="2400" dirty="0" smtClean="0"/>
              <a:t>→ </a:t>
            </a:r>
            <a:r>
              <a:rPr lang="en-US" sz="2400" dirty="0"/>
              <a:t>CH</a:t>
            </a:r>
            <a:r>
              <a:rPr lang="ru-RU" sz="2400" baseline="-25000" dirty="0"/>
              <a:t>2</a:t>
            </a:r>
            <a:r>
              <a:rPr lang="en-US" sz="2400" dirty="0"/>
              <a:t>Cl -</a:t>
            </a:r>
            <a:r>
              <a:rPr lang="ru-RU" sz="2400" dirty="0"/>
              <a:t> СН</a:t>
            </a:r>
            <a:r>
              <a:rPr lang="en-US" sz="2400" baseline="-25000" dirty="0"/>
              <a:t>2</a:t>
            </a:r>
            <a:r>
              <a:rPr lang="ru-RU" sz="2400" dirty="0"/>
              <a:t>– </a:t>
            </a:r>
            <a:r>
              <a:rPr lang="en-US" sz="2400" dirty="0" smtClean="0"/>
              <a:t>CH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С</a:t>
            </a:r>
            <a:r>
              <a:rPr lang="en-US" sz="2400" dirty="0"/>
              <a:t>l</a:t>
            </a:r>
            <a:endParaRPr lang="ru-RU" sz="2400" dirty="0"/>
          </a:p>
          <a:p>
            <a:pPr marL="0" indent="0">
              <a:buNone/>
            </a:pPr>
            <a:endParaRPr lang="ru-RU" sz="2800" dirty="0" smtClean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869160"/>
            <a:ext cx="2294384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159454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    </a:t>
            </a:r>
            <a:r>
              <a:rPr lang="ru-RU" sz="2400" b="1" dirty="0" smtClean="0">
                <a:solidFill>
                  <a:srgbClr val="C00000"/>
                </a:solidFill>
              </a:rPr>
              <a:t>Реакции присоединения к двойной связи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      (реакции </a:t>
            </a:r>
            <a:r>
              <a:rPr lang="ru-RU" sz="2400" b="1" dirty="0" err="1" smtClean="0">
                <a:solidFill>
                  <a:srgbClr val="C00000"/>
                </a:solidFill>
              </a:rPr>
              <a:t>электрофильного</a:t>
            </a:r>
            <a:r>
              <a:rPr lang="ru-RU" sz="2400" b="1" dirty="0" smtClean="0">
                <a:solidFill>
                  <a:srgbClr val="C00000"/>
                </a:solidFill>
              </a:rPr>
              <a:t> присоединения) 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en-US" sz="2400" dirty="0" smtClean="0"/>
              <a:t> </a:t>
            </a:r>
            <a:r>
              <a:rPr lang="ru-RU" sz="2400" dirty="0" smtClean="0"/>
              <a:t> Присоединение к </a:t>
            </a:r>
            <a:r>
              <a:rPr lang="ru-RU" sz="2400" dirty="0" err="1" smtClean="0"/>
              <a:t>хлорэтену</a:t>
            </a:r>
            <a:r>
              <a:rPr lang="ru-RU" sz="2400" dirty="0" smtClean="0"/>
              <a:t> (хлорвинил) </a:t>
            </a:r>
          </a:p>
          <a:p>
            <a:pPr marL="0" indent="0">
              <a:buNone/>
            </a:pPr>
            <a:r>
              <a:rPr lang="ru-RU" sz="2400" dirty="0" smtClean="0"/>
              <a:t>                   (-</a:t>
            </a:r>
            <a:r>
              <a:rPr lang="en-US" sz="2400" dirty="0" smtClean="0"/>
              <a:t>I</a:t>
            </a:r>
            <a:r>
              <a:rPr lang="ru-RU" sz="2400" dirty="0" smtClean="0"/>
              <a:t> эффект</a:t>
            </a:r>
            <a:r>
              <a:rPr lang="en-US" sz="2400" dirty="0" smtClean="0"/>
              <a:t>  </a:t>
            </a:r>
            <a:r>
              <a:rPr lang="ru-RU" sz="2400" dirty="0" smtClean="0"/>
              <a:t>и +М-эффект)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FF0000"/>
                </a:solidFill>
              </a:rPr>
              <a:t> </a:t>
            </a:r>
            <a:r>
              <a:rPr lang="ru-RU" sz="2400" i="1" dirty="0" smtClean="0">
                <a:solidFill>
                  <a:srgbClr val="FF0000"/>
                </a:solidFill>
              </a:rPr>
              <a:t>                  </a:t>
            </a:r>
            <a:r>
              <a:rPr lang="ru-RU" sz="2400" b="1" u="sng" dirty="0" smtClean="0"/>
              <a:t>по правилу Марковникова:</a:t>
            </a:r>
            <a:endParaRPr lang="en-US" sz="2400" b="1" u="sng" dirty="0" smtClean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              </a:t>
            </a:r>
            <a:r>
              <a:rPr lang="en-US" sz="2400" dirty="0" smtClean="0"/>
              <a:t>CH</a:t>
            </a:r>
            <a:r>
              <a:rPr lang="ru-RU" sz="2400" baseline="-25000" dirty="0"/>
              <a:t>2</a:t>
            </a:r>
            <a:r>
              <a:rPr lang="ru-RU" sz="2400" dirty="0"/>
              <a:t> = СН - </a:t>
            </a:r>
            <a:r>
              <a:rPr lang="en-US" sz="2400" dirty="0" smtClean="0"/>
              <a:t>Cl</a:t>
            </a:r>
            <a:r>
              <a:rPr lang="ru-RU" sz="2400" dirty="0" smtClean="0"/>
              <a:t>  </a:t>
            </a:r>
            <a:r>
              <a:rPr lang="en-US" sz="2400" dirty="0"/>
              <a:t>+ </a:t>
            </a:r>
            <a:r>
              <a:rPr lang="en-US" sz="2400" dirty="0" err="1" smtClean="0"/>
              <a:t>HCl</a:t>
            </a:r>
            <a:r>
              <a:rPr lang="ru-RU" sz="2400" dirty="0" smtClean="0"/>
              <a:t>→ </a:t>
            </a:r>
            <a:r>
              <a:rPr lang="en-US" sz="2400" dirty="0" smtClean="0"/>
              <a:t>CH</a:t>
            </a:r>
            <a:r>
              <a:rPr lang="ru-RU" sz="2400" baseline="-25000" dirty="0"/>
              <a:t>3</a:t>
            </a:r>
            <a:r>
              <a:rPr lang="en-US" sz="2400" dirty="0" smtClean="0"/>
              <a:t> </a:t>
            </a:r>
            <a:r>
              <a:rPr lang="ru-RU" sz="2400" dirty="0" smtClean="0"/>
              <a:t>– </a:t>
            </a:r>
            <a:r>
              <a:rPr lang="en-US" sz="2400" dirty="0" smtClean="0"/>
              <a:t>CH</a:t>
            </a:r>
            <a:r>
              <a:rPr lang="ru-RU" sz="2400" dirty="0" smtClean="0"/>
              <a:t>С</a:t>
            </a:r>
            <a:r>
              <a:rPr lang="en-US" sz="2400" dirty="0" smtClean="0"/>
              <a:t>l</a:t>
            </a:r>
            <a:r>
              <a:rPr lang="ru-RU" sz="2400" baseline="-25000" dirty="0"/>
              <a:t>2</a:t>
            </a:r>
            <a:endParaRPr lang="ru-RU" sz="2400" dirty="0"/>
          </a:p>
          <a:p>
            <a:pPr marL="0" indent="0">
              <a:buNone/>
            </a:pPr>
            <a:endParaRPr lang="ru-RU" sz="2800" dirty="0" smtClean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164168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rgbClr val="C00000"/>
                </a:solidFill>
              </a:rPr>
              <a:t>Диеновый синтез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(реакция Дильса–</a:t>
            </a:r>
            <a:r>
              <a:rPr lang="ru-RU" sz="2800" b="1" dirty="0" err="1" smtClean="0">
                <a:solidFill>
                  <a:srgbClr val="C00000"/>
                </a:solidFill>
              </a:rPr>
              <a:t>Альдера</a:t>
            </a:r>
            <a:r>
              <a:rPr lang="ru-RU" sz="2800" b="1" dirty="0" smtClean="0">
                <a:solidFill>
                  <a:srgbClr val="C00000"/>
                </a:solidFill>
              </a:rPr>
              <a:t>)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  </a:t>
            </a:r>
            <a:r>
              <a:rPr lang="ru-RU" sz="2400" dirty="0" smtClean="0"/>
              <a:t>          (1,4 -присоединение </a:t>
            </a:r>
            <a:r>
              <a:rPr lang="ru-RU" sz="2400" dirty="0" err="1" smtClean="0"/>
              <a:t>алкена</a:t>
            </a:r>
            <a:r>
              <a:rPr lang="ru-RU" sz="2400" dirty="0" smtClean="0"/>
              <a:t> к </a:t>
            </a:r>
            <a:r>
              <a:rPr lang="ru-RU" sz="2400" dirty="0" err="1" smtClean="0"/>
              <a:t>алкадиену</a:t>
            </a:r>
            <a:r>
              <a:rPr lang="ru-RU" sz="2400" dirty="0" smtClean="0"/>
              <a:t>):</a:t>
            </a:r>
            <a:endParaRPr lang="en-US" sz="2400" dirty="0" smtClean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    </a:t>
            </a: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</p:txBody>
      </p:sp>
      <p:pic>
        <p:nvPicPr>
          <p:cNvPr id="1026" name="Picture 2" descr="https://studfiles.net/html/2706/297/html_SHZkrWA2Yt.dhQW/img-q6QFJ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88" r="32145" b="-1"/>
          <a:stretch/>
        </p:blipFill>
        <p:spPr bwMode="auto">
          <a:xfrm>
            <a:off x="736630" y="4220450"/>
            <a:ext cx="5572164" cy="1702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udfiles.net/html/2706/297/html_SHZkrWA2Yt.dhQW/img-YS5Ho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09054"/>
            <a:ext cx="5715040" cy="210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ds04.infourok.ru/uploads/ex/0e86/00076185-96c072f9/hello_html_7927222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28071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    </a:t>
            </a:r>
            <a:r>
              <a:rPr lang="ru-RU" sz="2400" b="1" dirty="0" smtClean="0">
                <a:solidFill>
                  <a:srgbClr val="C00000"/>
                </a:solidFill>
              </a:rPr>
              <a:t>Кислотные свойства </a:t>
            </a:r>
            <a:r>
              <a:rPr lang="ru-RU" sz="2400" b="1" dirty="0" err="1" smtClean="0">
                <a:solidFill>
                  <a:srgbClr val="C00000"/>
                </a:solidFill>
              </a:rPr>
              <a:t>алкинов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2200" dirty="0" smtClean="0"/>
              <a:t>(реакции замещения атомов водорода при тройной связи) 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        </a:t>
            </a:r>
            <a:r>
              <a:rPr lang="en-US" sz="2400" dirty="0" smtClean="0"/>
              <a:t>R - C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400" dirty="0" smtClean="0"/>
              <a:t> СН </a:t>
            </a:r>
            <a:r>
              <a:rPr lang="en-US" sz="2400" dirty="0" smtClean="0"/>
              <a:t>+ </a:t>
            </a:r>
            <a:r>
              <a:rPr lang="en-US" sz="2400" dirty="0" err="1" smtClean="0"/>
              <a:t>NaNH</a:t>
            </a:r>
            <a:r>
              <a:rPr lang="ru-RU" sz="2400" baseline="-25000" dirty="0" smtClean="0"/>
              <a:t>2</a:t>
            </a:r>
            <a:r>
              <a:rPr lang="en-US" sz="2400" baseline="-25000" dirty="0" smtClean="0"/>
              <a:t> </a:t>
            </a:r>
            <a:r>
              <a:rPr lang="ru-RU" sz="2400" dirty="0" smtClean="0"/>
              <a:t>→</a:t>
            </a:r>
            <a:r>
              <a:rPr lang="en-US" sz="2400" dirty="0"/>
              <a:t> R - C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400" dirty="0"/>
              <a:t> </a:t>
            </a:r>
            <a:r>
              <a:rPr lang="ru-RU" sz="2400" dirty="0" smtClean="0"/>
              <a:t>С</a:t>
            </a:r>
            <a:r>
              <a:rPr lang="en-US" sz="2400" dirty="0"/>
              <a:t>N</a:t>
            </a:r>
            <a:r>
              <a:rPr lang="en-US" sz="2400" dirty="0" smtClean="0"/>
              <a:t>a +NH</a:t>
            </a:r>
            <a:r>
              <a:rPr lang="en-US" sz="2400" baseline="-25000" dirty="0"/>
              <a:t>3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en-US" sz="2800" dirty="0" smtClean="0"/>
              <a:t>                   </a:t>
            </a:r>
            <a:r>
              <a:rPr lang="ru-RU" sz="2800" dirty="0" smtClean="0"/>
              <a:t>    </a:t>
            </a:r>
            <a:r>
              <a:rPr lang="en-US" sz="2800" dirty="0" smtClean="0"/>
              <a:t> </a:t>
            </a:r>
            <a:r>
              <a:rPr lang="ru-RU" sz="2000" dirty="0" err="1" smtClean="0"/>
              <a:t>амид</a:t>
            </a:r>
            <a:r>
              <a:rPr lang="ru-RU" sz="2000" dirty="0" smtClean="0"/>
              <a:t> натрия</a:t>
            </a:r>
            <a:r>
              <a:rPr lang="en-US" sz="2800" dirty="0" smtClean="0"/>
              <a:t>   </a:t>
            </a:r>
            <a:endParaRPr lang="en-US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en-US" sz="2400" dirty="0" smtClean="0"/>
              <a:t>CH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- </a:t>
            </a:r>
            <a:r>
              <a:rPr lang="en-US" sz="2400" dirty="0"/>
              <a:t>C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400" dirty="0"/>
              <a:t> С</a:t>
            </a:r>
            <a:r>
              <a:rPr lang="en-US" sz="2400" dirty="0"/>
              <a:t>Na </a:t>
            </a:r>
            <a:r>
              <a:rPr lang="en-US" sz="2400" dirty="0" smtClean="0"/>
              <a:t>+ CH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– Cl </a:t>
            </a:r>
            <a:r>
              <a:rPr lang="ru-RU" sz="2400" dirty="0" smtClean="0"/>
              <a:t>→</a:t>
            </a:r>
            <a:r>
              <a:rPr lang="en-US" sz="2400" dirty="0" smtClean="0"/>
              <a:t> </a:t>
            </a:r>
            <a:r>
              <a:rPr lang="en-US" sz="2400" dirty="0"/>
              <a:t>R - C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400" dirty="0"/>
              <a:t> </a:t>
            </a:r>
            <a:r>
              <a:rPr lang="ru-RU" sz="2400" dirty="0" smtClean="0"/>
              <a:t>С</a:t>
            </a:r>
            <a:r>
              <a:rPr lang="en-US" sz="2400" dirty="0" smtClean="0"/>
              <a:t>- CH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</a:t>
            </a:r>
            <a:r>
              <a:rPr lang="en-US" sz="2400" dirty="0"/>
              <a:t>+</a:t>
            </a:r>
            <a:r>
              <a:rPr lang="en-US" sz="2400" dirty="0" err="1" smtClean="0"/>
              <a:t>NaCl</a:t>
            </a:r>
            <a:r>
              <a:rPr lang="ru-RU" sz="2400" dirty="0" smtClean="0"/>
              <a:t> </a:t>
            </a:r>
            <a:endParaRPr lang="en-US" sz="2400" dirty="0"/>
          </a:p>
          <a:p>
            <a:pPr marL="0" indent="0">
              <a:buNone/>
            </a:pPr>
            <a:endParaRPr lang="ru-RU" sz="2800" dirty="0" smtClean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209244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    </a:t>
            </a:r>
            <a:r>
              <a:rPr lang="ru-RU" sz="2400" b="1" dirty="0" smtClean="0">
                <a:solidFill>
                  <a:srgbClr val="C00000"/>
                </a:solidFill>
              </a:rPr>
              <a:t>Кислотные свойства </a:t>
            </a:r>
            <a:r>
              <a:rPr lang="ru-RU" sz="2400" b="1" dirty="0" err="1" smtClean="0">
                <a:solidFill>
                  <a:srgbClr val="C00000"/>
                </a:solidFill>
              </a:rPr>
              <a:t>алкинов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200" dirty="0" smtClean="0"/>
              <a:t>(реакции замещения атомов водорода при тройной связи) 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en-US" sz="2400" dirty="0" smtClean="0"/>
              <a:t>CH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400" dirty="0" smtClean="0"/>
              <a:t> СН </a:t>
            </a:r>
            <a:r>
              <a:rPr lang="en-US" sz="2400" dirty="0" smtClean="0"/>
              <a:t>+ 2 [Cu(NH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</a:t>
            </a:r>
            <a:r>
              <a:rPr lang="ru-RU" sz="2400" baseline="-25000" dirty="0" smtClean="0"/>
              <a:t>2</a:t>
            </a:r>
            <a:r>
              <a:rPr lang="en-US" sz="2400" dirty="0" smtClean="0"/>
              <a:t>]</a:t>
            </a:r>
            <a:r>
              <a:rPr lang="ru-RU" sz="2400" dirty="0" smtClean="0"/>
              <a:t>С</a:t>
            </a:r>
            <a:r>
              <a:rPr lang="en-US" sz="2400" dirty="0" smtClean="0"/>
              <a:t>l</a:t>
            </a:r>
            <a:r>
              <a:rPr lang="ru-RU" sz="2400" dirty="0" smtClean="0"/>
              <a:t>→</a:t>
            </a:r>
            <a:r>
              <a:rPr lang="en-US" sz="2400" dirty="0" smtClean="0"/>
              <a:t> Cu-C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400" dirty="0"/>
              <a:t> </a:t>
            </a:r>
            <a:r>
              <a:rPr lang="ru-RU" sz="2400" dirty="0" smtClean="0"/>
              <a:t>С</a:t>
            </a:r>
            <a:r>
              <a:rPr lang="en-US" sz="2400" dirty="0" smtClean="0"/>
              <a:t>-Cu↓+ NH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Cl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en-US" sz="2800" dirty="0" smtClean="0"/>
              <a:t>                                         </a:t>
            </a:r>
            <a:r>
              <a:rPr lang="ru-RU" sz="2000" dirty="0" err="1" smtClean="0"/>
              <a:t>ацетиленид</a:t>
            </a:r>
            <a:r>
              <a:rPr lang="ru-RU" sz="2000" dirty="0" smtClean="0"/>
              <a:t> меди </a:t>
            </a:r>
            <a:r>
              <a:rPr lang="en-US" sz="2000" dirty="0" smtClean="0"/>
              <a:t>(I)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                                   </a:t>
            </a:r>
            <a:r>
              <a:rPr lang="ru-RU" sz="2000" dirty="0" smtClean="0"/>
              <a:t>красный осадок</a:t>
            </a:r>
            <a:r>
              <a:rPr lang="en-US" sz="2000" dirty="0" smtClean="0"/>
              <a:t> </a:t>
            </a:r>
            <a:r>
              <a:rPr lang="en-US" sz="2800" dirty="0" smtClean="0"/>
              <a:t>   </a:t>
            </a:r>
            <a:endParaRPr lang="en-US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en-US" sz="2400" dirty="0" smtClean="0"/>
              <a:t>CH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- </a:t>
            </a:r>
            <a:r>
              <a:rPr lang="en-US" sz="2400" dirty="0"/>
              <a:t>C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400" dirty="0"/>
              <a:t> </a:t>
            </a:r>
            <a:r>
              <a:rPr lang="ru-RU" sz="2400" dirty="0" smtClean="0"/>
              <a:t>СН</a:t>
            </a:r>
            <a:r>
              <a:rPr lang="en-US" sz="2400" dirty="0" smtClean="0"/>
              <a:t> +</a:t>
            </a: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/>
              <a:t>[Cu(NH</a:t>
            </a:r>
            <a:r>
              <a:rPr lang="en-US" sz="2400" baseline="-25000" dirty="0"/>
              <a:t>3</a:t>
            </a:r>
            <a:r>
              <a:rPr lang="en-US" sz="2400" dirty="0"/>
              <a:t>)</a:t>
            </a:r>
            <a:r>
              <a:rPr lang="ru-RU" sz="2400" baseline="-25000" dirty="0"/>
              <a:t>2</a:t>
            </a:r>
            <a:r>
              <a:rPr lang="en-US" sz="2400" dirty="0" smtClean="0"/>
              <a:t>]</a:t>
            </a:r>
            <a:r>
              <a:rPr lang="en-US" sz="2400" dirty="0" err="1" smtClean="0"/>
              <a:t>Cl</a:t>
            </a:r>
            <a:r>
              <a:rPr lang="ru-RU" sz="2400" dirty="0" smtClean="0"/>
              <a:t>→</a:t>
            </a:r>
            <a:r>
              <a:rPr lang="en-US" sz="2400" dirty="0" smtClean="0"/>
              <a:t>CH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-C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≡</a:t>
            </a:r>
            <a:r>
              <a:rPr lang="ru-RU" sz="2400" dirty="0"/>
              <a:t> С</a:t>
            </a:r>
            <a:r>
              <a:rPr lang="en-US" sz="2400" dirty="0"/>
              <a:t>-Cu </a:t>
            </a:r>
            <a:r>
              <a:rPr lang="en-US" sz="2400" dirty="0" smtClean="0"/>
              <a:t>+</a:t>
            </a:r>
            <a:r>
              <a:rPr lang="ru-RU" sz="2400" dirty="0" smtClean="0"/>
              <a:t> </a:t>
            </a:r>
            <a:r>
              <a:rPr lang="en-US" sz="2400" dirty="0" smtClean="0"/>
              <a:t>2NH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Cl</a:t>
            </a:r>
            <a:endParaRPr lang="en-US" sz="2400" dirty="0"/>
          </a:p>
          <a:p>
            <a:pPr marL="0" indent="0">
              <a:buNone/>
            </a:pPr>
            <a:endParaRPr lang="ru-RU" sz="2800" dirty="0" smtClean="0"/>
          </a:p>
        </p:txBody>
      </p:sp>
      <p:pic>
        <p:nvPicPr>
          <p:cNvPr id="4" name="Рисунок 3" descr="https://ds04.infourok.ru/uploads/ex/0e86/00076185-96c072f9/hello_html_792722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438400" cy="1828800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</p:pic>
    </p:spTree>
    <p:extLst>
      <p:ext uri="{BB962C8B-B14F-4D97-AF65-F5344CB8AC3E}">
        <p14:creationId xmlns:p14="http://schemas.microsoft.com/office/powerpoint/2010/main" val="40730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Другая 1">
      <a:majorFont>
        <a:latin typeface="Century Schoolbook"/>
        <a:ea typeface=""/>
        <a:cs typeface=""/>
      </a:majorFont>
      <a:minorFont>
        <a:latin typeface="Century Schoolboo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1272</Words>
  <Application>Microsoft Office PowerPoint</Application>
  <PresentationFormat>Экран (4:3)</PresentationFormat>
  <Paragraphs>203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Calibri</vt:lpstr>
      <vt:lpstr>Century Schoolbook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Пиролиз солей дикарбоновых кислот.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RePack by Diakov</cp:lastModifiedBy>
  <cp:revision>64</cp:revision>
  <dcterms:created xsi:type="dcterms:W3CDTF">2013-08-25T11:52:01Z</dcterms:created>
  <dcterms:modified xsi:type="dcterms:W3CDTF">2018-10-16T18:10:20Z</dcterms:modified>
</cp:coreProperties>
</file>