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4"/>
  </p:notesMasterIdLst>
  <p:sldIdLst>
    <p:sldId id="256" r:id="rId2"/>
    <p:sldId id="284" r:id="rId3"/>
    <p:sldId id="283" r:id="rId4"/>
    <p:sldId id="261" r:id="rId5"/>
    <p:sldId id="274" r:id="rId6"/>
    <p:sldId id="275" r:id="rId7"/>
    <p:sldId id="286" r:id="rId8"/>
    <p:sldId id="277" r:id="rId9"/>
    <p:sldId id="280" r:id="rId10"/>
    <p:sldId id="281" r:id="rId11"/>
    <p:sldId id="278" r:id="rId12"/>
    <p:sldId id="279" r:id="rId13"/>
    <p:sldId id="267" r:id="rId14"/>
    <p:sldId id="268" r:id="rId15"/>
    <p:sldId id="269" r:id="rId16"/>
    <p:sldId id="262" r:id="rId17"/>
    <p:sldId id="285" r:id="rId18"/>
    <p:sldId id="272" r:id="rId19"/>
    <p:sldId id="270" r:id="rId20"/>
    <p:sldId id="271" r:id="rId21"/>
    <p:sldId id="273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658" autoAdjust="0"/>
    <p:restoredTop sz="89000" autoAdjust="0"/>
  </p:normalViewPr>
  <p:slideViewPr>
    <p:cSldViewPr>
      <p:cViewPr varScale="1">
        <p:scale>
          <a:sx n="70" d="100"/>
          <a:sy n="70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6E953-7B20-4FD5-85F8-789D0665485D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34C6A-2416-4975-8DD3-ACC9823A6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34C6A-2416-4975-8DD3-ACC9823A65C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BC84ED9-CCA4-4B65-83FC-664B143A0207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7C8D72C-AFD3-4AEC-9726-6AE7FB00C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14422"/>
            <a:ext cx="8458200" cy="1647423"/>
          </a:xfrm>
        </p:spPr>
        <p:txBody>
          <a:bodyPr>
            <a:normAutofit/>
          </a:bodyPr>
          <a:lstStyle/>
          <a:p>
            <a:r>
              <a:rPr lang="ru-RU" dirty="0" smtClean="0"/>
              <a:t>Урок алгебры </a:t>
            </a:r>
            <a:r>
              <a:rPr lang="ru-RU" dirty="0" smtClean="0"/>
              <a:t>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10А </a:t>
            </a:r>
            <a:r>
              <a:rPr lang="ru-RU" dirty="0" smtClean="0"/>
              <a:t>классе.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Рулева</a:t>
            </a:r>
            <a:r>
              <a:rPr lang="ru-RU" dirty="0" smtClean="0">
                <a:solidFill>
                  <a:schemeClr val="tx1"/>
                </a:solidFill>
              </a:rPr>
              <a:t> Л.М.- учитель математики высшей категории.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15.04.2015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3-3</a:t>
            </a:r>
            <a:r>
              <a:rPr lang="en-US" sz="4000" b="1" dirty="0" err="1" smtClean="0">
                <a:solidFill>
                  <a:schemeClr val="tx1"/>
                </a:solidFill>
              </a:rPr>
              <a:t>cos</a:t>
            </a:r>
            <a:r>
              <a:rPr lang="en-US" sz="4000" b="1" i="1" dirty="0" err="1" smtClean="0">
                <a:solidFill>
                  <a:schemeClr val="tx1"/>
                </a:solidFill>
              </a:rPr>
              <a:t>x</a:t>
            </a:r>
            <a:r>
              <a:rPr lang="ru-RU" sz="4000" b="1" dirty="0" smtClean="0">
                <a:solidFill>
                  <a:schemeClr val="tx1"/>
                </a:solidFill>
              </a:rPr>
              <a:t>=2</a:t>
            </a:r>
            <a:r>
              <a:rPr lang="en-US" sz="4000" b="1" dirty="0" smtClean="0">
                <a:solidFill>
                  <a:schemeClr val="tx1"/>
                </a:solidFill>
              </a:rPr>
              <a:t>sin</a:t>
            </a:r>
            <a:r>
              <a:rPr lang="en-US" sz="4000" b="1" baseline="30000" dirty="0" smtClean="0">
                <a:solidFill>
                  <a:schemeClr val="tx1"/>
                </a:solidFill>
              </a:rPr>
              <a:t>2</a:t>
            </a:r>
            <a:r>
              <a:rPr lang="en-US" sz="4000" b="1" i="1" dirty="0" smtClean="0">
                <a:solidFill>
                  <a:schemeClr val="tx1"/>
                </a:solidFill>
              </a:rPr>
              <a:t>x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1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-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выбрать корни из 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  </a:t>
            </a:r>
            <a:r>
              <a:rPr lang="ru-RU" sz="4000" b="1" dirty="0" smtClean="0">
                <a:solidFill>
                  <a:srgbClr val="002060"/>
                </a:solidFill>
              </a:rPr>
              <a:t>промежутка  [–</a:t>
            </a:r>
            <a:r>
              <a:rPr lang="el-GR" sz="4000" b="1" dirty="0" smtClean="0">
                <a:solidFill>
                  <a:srgbClr val="002060"/>
                </a:solidFill>
              </a:rPr>
              <a:t>π</a:t>
            </a:r>
            <a:r>
              <a:rPr lang="ru-RU" sz="4000" b="1" dirty="0" smtClean="0">
                <a:solidFill>
                  <a:srgbClr val="002060"/>
                </a:solidFill>
              </a:rPr>
              <a:t> ,</a:t>
            </a:r>
            <a:r>
              <a:rPr lang="el-GR" sz="4000" b="1" dirty="0" smtClean="0">
                <a:solidFill>
                  <a:srgbClr val="002060"/>
                </a:solidFill>
              </a:rPr>
              <a:t>π</a:t>
            </a:r>
            <a:r>
              <a:rPr lang="ru-RU" sz="4000" b="1" dirty="0" smtClean="0">
                <a:solidFill>
                  <a:srgbClr val="002060"/>
                </a:solidFill>
              </a:rPr>
              <a:t>]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2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- [ </a:t>
            </a:r>
            <a:r>
              <a:rPr lang="ru-RU" sz="4000" b="1" dirty="0" smtClean="0">
                <a:solidFill>
                  <a:srgbClr val="002060"/>
                </a:solidFill>
              </a:rPr>
              <a:t>2</a:t>
            </a:r>
            <a:r>
              <a:rPr lang="el-GR" sz="4000" b="1" dirty="0" smtClean="0">
                <a:solidFill>
                  <a:srgbClr val="002060"/>
                </a:solidFill>
              </a:rPr>
              <a:t>π</a:t>
            </a:r>
            <a:r>
              <a:rPr lang="ru-RU" sz="4000" b="1" dirty="0" smtClean="0">
                <a:solidFill>
                  <a:srgbClr val="002060"/>
                </a:solidFill>
              </a:rPr>
              <a:t>,4</a:t>
            </a:r>
            <a:r>
              <a:rPr lang="el-GR" sz="4000" b="1" dirty="0" smtClean="0">
                <a:solidFill>
                  <a:srgbClr val="002060"/>
                </a:solidFill>
              </a:rPr>
              <a:t>π</a:t>
            </a:r>
            <a:r>
              <a:rPr lang="ru-RU" sz="4000" b="1" dirty="0" smtClean="0">
                <a:solidFill>
                  <a:srgbClr val="002060"/>
                </a:solidFill>
              </a:rPr>
              <a:t>]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3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–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en-US" sz="4000" b="1" dirty="0" err="1" smtClean="0">
                <a:solidFill>
                  <a:srgbClr val="002060"/>
                </a:solidFill>
              </a:rPr>
              <a:t>sin</a:t>
            </a:r>
            <a:r>
              <a:rPr lang="en-US" sz="4000" b="1" i="1" dirty="0" err="1" smtClean="0">
                <a:solidFill>
                  <a:srgbClr val="002060"/>
                </a:solidFill>
              </a:rPr>
              <a:t>x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≥0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4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-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[-</a:t>
            </a:r>
            <a:r>
              <a:rPr lang="ru-RU" sz="4000" b="1" dirty="0" smtClean="0">
                <a:solidFill>
                  <a:srgbClr val="002060"/>
                </a:solidFill>
              </a:rPr>
              <a:t>1,5</a:t>
            </a:r>
            <a:r>
              <a:rPr lang="el-GR" sz="4000" b="1" dirty="0" smtClean="0">
                <a:solidFill>
                  <a:srgbClr val="002060"/>
                </a:solidFill>
              </a:rPr>
              <a:t>π</a:t>
            </a:r>
            <a:r>
              <a:rPr lang="ru-RU" sz="4000" b="1" dirty="0" smtClean="0">
                <a:solidFill>
                  <a:srgbClr val="002060"/>
                </a:solidFill>
              </a:rPr>
              <a:t>,0</a:t>
            </a:r>
            <a:r>
              <a:rPr lang="ru-RU" sz="4000" b="1" dirty="0" smtClean="0">
                <a:solidFill>
                  <a:srgbClr val="002060"/>
                </a:solidFill>
              </a:rPr>
              <a:t>]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5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-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найти сумму корней (1,7).</a:t>
            </a:r>
          </a:p>
          <a:p>
            <a:pPr algn="ctr">
              <a:buNone/>
            </a:pPr>
            <a:endParaRPr lang="ru-RU" sz="4000" baseline="30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/>
          <a:lstStyle/>
          <a:p>
            <a:r>
              <a:rPr lang="ru-RU" u="sng" dirty="0" smtClean="0"/>
              <a:t>Решить уравнение №1</a:t>
            </a:r>
            <a:endParaRPr lang="ru-RU" u="sng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074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современных программах подготовки </a:t>
            </a:r>
            <a:r>
              <a:rPr lang="ru-RU" b="1" dirty="0" smtClean="0">
                <a:solidFill>
                  <a:schemeClr val="tx1"/>
                </a:solidFill>
              </a:rPr>
              <a:t>экономистов, финансистов </a:t>
            </a:r>
            <a:r>
              <a:rPr lang="ru-RU" dirty="0" smtClean="0">
                <a:solidFill>
                  <a:schemeClr val="tx1"/>
                </a:solidFill>
              </a:rPr>
              <a:t>и т.д. курс математики уверено занял одно из ключевых мест. В частности тригонометрия как один из разделов математики находит широкое практическое применение по следующим специальностям: </a:t>
            </a:r>
            <a:r>
              <a:rPr lang="ru-RU" b="1" dirty="0" smtClean="0">
                <a:solidFill>
                  <a:schemeClr val="tx1"/>
                </a:solidFill>
              </a:rPr>
              <a:t>"Финансы", "Экономика, бухгалтерский учет и аудит", "Маркетинг", "Правоведение"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изучают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>
                <a:solidFill>
                  <a:srgbClr val="002060"/>
                </a:solidFill>
              </a:rPr>
              <a:t>1. </a:t>
            </a:r>
            <a:r>
              <a:rPr lang="en-US" b="1" dirty="0" err="1" smtClean="0">
                <a:solidFill>
                  <a:srgbClr val="002060"/>
                </a:solidFill>
              </a:rPr>
              <a:t>cosx</a:t>
            </a:r>
            <a:r>
              <a:rPr lang="en-US" b="1" dirty="0" smtClean="0">
                <a:solidFill>
                  <a:srgbClr val="002060"/>
                </a:solidFill>
              </a:rPr>
              <a:t> = 3a – 7</a:t>
            </a:r>
          </a:p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</a:rPr>
              <a:t>    2. </a:t>
            </a:r>
            <a:r>
              <a:rPr lang="en-US" b="1" dirty="0" err="1" smtClean="0">
                <a:solidFill>
                  <a:srgbClr val="002060"/>
                </a:solidFill>
              </a:rPr>
              <a:t>cosx</a:t>
            </a:r>
            <a:r>
              <a:rPr lang="en-US" b="1" dirty="0" smtClean="0">
                <a:solidFill>
                  <a:srgbClr val="002060"/>
                </a:solidFill>
              </a:rPr>
              <a:t> = (3a – 7)</a:t>
            </a:r>
            <a:r>
              <a:rPr lang="en-US" b="1" baseline="30000" dirty="0" smtClean="0">
                <a:solidFill>
                  <a:srgbClr val="002060"/>
                </a:solidFill>
              </a:rPr>
              <a:t>2</a:t>
            </a:r>
          </a:p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</a:rPr>
              <a:t>    3.I </a:t>
            </a:r>
            <a:r>
              <a:rPr lang="en-US" b="1" dirty="0" err="1" smtClean="0">
                <a:solidFill>
                  <a:srgbClr val="002060"/>
                </a:solidFill>
              </a:rPr>
              <a:t>cosxI</a:t>
            </a:r>
            <a:r>
              <a:rPr lang="en-US" b="1" dirty="0" smtClean="0">
                <a:solidFill>
                  <a:srgbClr val="002060"/>
                </a:solidFill>
              </a:rPr>
              <a:t> = 3a – 7</a:t>
            </a:r>
          </a:p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</a:rPr>
              <a:t>    4.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218" t="68257" r="28363" b="9645"/>
          <a:stretch>
            <a:fillRect/>
          </a:stretch>
        </p:blipFill>
        <p:spPr bwMode="auto">
          <a:xfrm>
            <a:off x="428596" y="1357298"/>
            <a:ext cx="871540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Задача-исследование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5021" t="77300" r="39495" b="14644"/>
          <a:stretch>
            <a:fillRect/>
          </a:stretch>
        </p:blipFill>
        <p:spPr bwMode="auto">
          <a:xfrm>
            <a:off x="0" y="2500306"/>
            <a:ext cx="91440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Задача-исследование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4841" t="77727" r="39839" b="14459"/>
          <a:stretch>
            <a:fillRect/>
          </a:stretch>
        </p:blipFill>
        <p:spPr bwMode="auto">
          <a:xfrm>
            <a:off x="214282" y="1928802"/>
            <a:ext cx="87154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Задача-исследование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«Не бойтесь формул!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              Учитесь владеть этим </a:t>
            </a:r>
            <a:r>
              <a:rPr lang="ru-RU" b="1" u="sng" dirty="0" smtClean="0">
                <a:solidFill>
                  <a:srgbClr val="660066"/>
                </a:solidFill>
              </a:rPr>
              <a:t>инструментом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660066"/>
                </a:solidFill>
              </a:rPr>
              <a:t>                           Человеческого гения</a:t>
            </a:r>
            <a:r>
              <a:rPr lang="ru-RU" b="1" dirty="0" smtClean="0">
                <a:solidFill>
                  <a:schemeClr val="tx1"/>
                </a:solidFill>
              </a:rPr>
              <a:t>!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                В формулах заключено величие и могущество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                </a:t>
            </a:r>
            <a:r>
              <a:rPr lang="ru-RU" b="1" u="sng" dirty="0" smtClean="0">
                <a:solidFill>
                  <a:srgbClr val="660066"/>
                </a:solidFill>
              </a:rPr>
              <a:t>разума</a:t>
            </a:r>
            <a:r>
              <a:rPr lang="ru-RU" b="1" dirty="0" smtClean="0">
                <a:solidFill>
                  <a:schemeClr val="tx1"/>
                </a:solidFill>
              </a:rPr>
              <a:t>…»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Марков А.А.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6829444" cy="4525963"/>
          </a:xfrm>
        </p:spPr>
        <p:txBody>
          <a:bodyPr/>
          <a:lstStyle/>
          <a:p>
            <a:pPr algn="just">
              <a:buNone/>
            </a:pPr>
            <a:r>
              <a:rPr lang="ru-RU" sz="3200" dirty="0" smtClean="0"/>
              <a:t>«Считай несчастным тот день или тот час , </a:t>
            </a:r>
            <a:r>
              <a:rPr lang="ru-RU" sz="3200" dirty="0" smtClean="0"/>
              <a:t>  </a:t>
            </a:r>
            <a:r>
              <a:rPr lang="ru-RU" sz="3200" dirty="0" smtClean="0"/>
              <a:t>в который ты не усвоил ничего нового и ничего не прибавил к своему образованию». </a:t>
            </a:r>
            <a:endParaRPr lang="ru-RU" sz="3200" dirty="0" smtClean="0"/>
          </a:p>
          <a:p>
            <a:pPr algn="just">
              <a:buNone/>
            </a:pPr>
            <a:endParaRPr lang="ru-RU" sz="3200" dirty="0" smtClean="0"/>
          </a:p>
          <a:p>
            <a:pPr algn="r">
              <a:buNone/>
            </a:pPr>
            <a:r>
              <a:rPr lang="ru-RU" dirty="0" smtClean="0"/>
              <a:t>Ян </a:t>
            </a:r>
            <a:r>
              <a:rPr lang="ru-RU" dirty="0" err="1" smtClean="0"/>
              <a:t>Амос</a:t>
            </a:r>
            <a:r>
              <a:rPr lang="ru-RU" dirty="0" smtClean="0"/>
              <a:t> </a:t>
            </a:r>
            <a:r>
              <a:rPr lang="ru-RU" dirty="0" smtClean="0"/>
              <a:t>Каменский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Как вы оцениваете данный час?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Продолжи фразу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«Сегодня на уроке я </a:t>
            </a:r>
            <a:r>
              <a:rPr lang="ru-RU" dirty="0" smtClean="0">
                <a:solidFill>
                  <a:srgbClr val="C00000"/>
                </a:solidFill>
              </a:rPr>
              <a:t>повторил</a:t>
            </a:r>
            <a:r>
              <a:rPr lang="ru-RU" dirty="0" smtClean="0">
                <a:solidFill>
                  <a:schemeClr val="tx1"/>
                </a:solidFill>
              </a:rPr>
              <a:t>…»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«Сегодня на уроке я </a:t>
            </a:r>
            <a:r>
              <a:rPr lang="ru-RU" dirty="0" smtClean="0">
                <a:solidFill>
                  <a:srgbClr val="C00000"/>
                </a:solidFill>
              </a:rPr>
              <a:t>закрепил</a:t>
            </a:r>
            <a:r>
              <a:rPr lang="ru-RU" dirty="0" smtClean="0">
                <a:solidFill>
                  <a:schemeClr val="tx1"/>
                </a:solidFill>
              </a:rPr>
              <a:t>…»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«Сегодня на уроке я </a:t>
            </a:r>
            <a:r>
              <a:rPr lang="ru-RU" dirty="0" smtClean="0">
                <a:solidFill>
                  <a:srgbClr val="C00000"/>
                </a:solidFill>
              </a:rPr>
              <a:t>понял</a:t>
            </a:r>
            <a:r>
              <a:rPr lang="ru-RU" dirty="0" smtClean="0">
                <a:solidFill>
                  <a:schemeClr val="tx1"/>
                </a:solidFill>
              </a:rPr>
              <a:t>…»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« Мне </a:t>
            </a:r>
            <a:r>
              <a:rPr lang="ru-RU" dirty="0" smtClean="0">
                <a:solidFill>
                  <a:srgbClr val="C00000"/>
                </a:solidFill>
              </a:rPr>
              <a:t>надо</a:t>
            </a:r>
            <a:r>
              <a:rPr lang="ru-RU" dirty="0" smtClean="0">
                <a:solidFill>
                  <a:schemeClr val="tx1"/>
                </a:solidFill>
              </a:rPr>
              <a:t>..»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Итоги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218" t="27218" r="15538" b="12802"/>
          <a:stretch>
            <a:fillRect/>
          </a:stretch>
        </p:blipFill>
        <p:spPr bwMode="auto">
          <a:xfrm>
            <a:off x="214282" y="1357298"/>
            <a:ext cx="892971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профессиях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«Первое условие, которое надлежит выполнять</a:t>
            </a:r>
          </a:p>
          <a:p>
            <a:pPr>
              <a:buNone/>
            </a:pPr>
            <a:r>
              <a:rPr lang="ru-RU" dirty="0" smtClean="0"/>
              <a:t>   в математике, - это быть точным, </a:t>
            </a:r>
          </a:p>
          <a:p>
            <a:pPr>
              <a:buNone/>
            </a:pPr>
            <a:r>
              <a:rPr lang="ru-RU" dirty="0" smtClean="0"/>
              <a:t>   второе - быть ясным и, </a:t>
            </a:r>
          </a:p>
          <a:p>
            <a:pPr>
              <a:buNone/>
            </a:pPr>
            <a:r>
              <a:rPr lang="ru-RU" dirty="0" smtClean="0"/>
              <a:t>   насколько можно, простым».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  Л. Карно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Напутствие.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04" t="19326" r="15538" b="14381"/>
          <a:stretch>
            <a:fillRect/>
          </a:stretch>
        </p:blipFill>
        <p:spPr bwMode="auto">
          <a:xfrm>
            <a:off x="0" y="571480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Повторили…</a:t>
            </a:r>
          </a:p>
          <a:p>
            <a:pPr>
              <a:buNone/>
            </a:pPr>
            <a:r>
              <a:rPr lang="ru-RU" sz="3600" b="1" dirty="0" smtClean="0"/>
              <a:t>Применили…</a:t>
            </a:r>
          </a:p>
          <a:p>
            <a:pPr>
              <a:buNone/>
            </a:pPr>
            <a:r>
              <a:rPr lang="ru-RU" sz="3600" b="1" dirty="0" smtClean="0"/>
              <a:t>Проверили…</a:t>
            </a:r>
          </a:p>
          <a:p>
            <a:pPr>
              <a:buNone/>
            </a:pPr>
            <a:r>
              <a:rPr lang="ru-RU" sz="3600" b="1" dirty="0" smtClean="0"/>
              <a:t>Вспомнили…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формулы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37574" y="2967335"/>
            <a:ext cx="53816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Решение тригонометрических уравнений различными способами.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Может </a:t>
            </a:r>
            <a:r>
              <a:rPr lang="ru-RU" dirty="0" smtClean="0"/>
              <a:t>…равным: а) 3,4 , б)П/5 , в)-1,3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/>
              <a:t>.  </a:t>
            </a:r>
            <a:r>
              <a:rPr lang="ru-RU" dirty="0" smtClean="0"/>
              <a:t>а) -3.7</a:t>
            </a:r>
            <a:r>
              <a:rPr lang="ru-RU" dirty="0" smtClean="0"/>
              <a:t>	</a:t>
            </a:r>
            <a:r>
              <a:rPr lang="ru-RU" dirty="0" smtClean="0"/>
              <a:t>  </a:t>
            </a:r>
            <a:r>
              <a:rPr lang="ru-RU" dirty="0" smtClean="0"/>
              <a:t>б)        в)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p:pic>
        <p:nvPicPr>
          <p:cNvPr id="4" name="Рисунок 3" descr="http://festival.1september.ru/articles/500293/Image71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2285992"/>
            <a:ext cx="42862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2302478"/>
            <a:ext cx="500066" cy="769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1461" t="24062" r="49079" b="6489"/>
          <a:stretch>
            <a:fillRect/>
          </a:stretch>
        </p:blipFill>
        <p:spPr bwMode="auto">
          <a:xfrm>
            <a:off x="1857356" y="1571612"/>
            <a:ext cx="428628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3434" t="25640" r="43160" b="12802"/>
          <a:stretch>
            <a:fillRect/>
          </a:stretch>
        </p:blipFill>
        <p:spPr bwMode="auto">
          <a:xfrm>
            <a:off x="1357290" y="2018099"/>
            <a:ext cx="5072098" cy="455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???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из схем лишние</a:t>
            </a:r>
            <a:endParaRPr lang="ru-RU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9283" t="25675" r="14486" b="14346"/>
          <a:stretch>
            <a:fillRect/>
          </a:stretch>
        </p:blipFill>
        <p:spPr bwMode="auto">
          <a:xfrm>
            <a:off x="785786" y="1428735"/>
            <a:ext cx="7715304" cy="483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04" t="28797" r="15538" b="14381"/>
          <a:stretch>
            <a:fillRect/>
          </a:stretch>
        </p:blipFill>
        <p:spPr bwMode="auto">
          <a:xfrm>
            <a:off x="571472" y="1127398"/>
            <a:ext cx="8143932" cy="54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Установите соответствие</a:t>
            </a:r>
            <a:endParaRPr lang="ru-RU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3857620" y="1785926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3071802" y="3357562"/>
            <a:ext cx="2643206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3714744" y="1928802"/>
            <a:ext cx="1428760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000496" y="2357430"/>
            <a:ext cx="2357454" cy="1571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00496" y="4500570"/>
            <a:ext cx="2500330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000496" y="4357694"/>
            <a:ext cx="1000132" cy="9286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3929070" y="3571864"/>
            <a:ext cx="2428868" cy="2286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1 – введение вспомогательного угла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2 – разложение на множители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3 – замена переменной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4 – понижение степени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5 – метод оценки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 smtClean="0"/>
              <a:t>Методы решения тригонометрических уравнений</a:t>
            </a:r>
            <a:endParaRPr lang="ru-RU" sz="32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000892" y="1571612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№ 10, 8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00892" y="2500306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№ 6, 7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92" y="3386080"/>
            <a:ext cx="2143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№ 1, 2, 4, 11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00892" y="4243336"/>
            <a:ext cx="2143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№ 3, 5, 9, 12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00892" y="524346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№ 13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471</TotalTime>
  <Words>378</Words>
  <Application>Microsoft Office PowerPoint</Application>
  <PresentationFormat>Экран (4:3)</PresentationFormat>
  <Paragraphs>80</Paragraphs>
  <Slides>22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Открытая</vt:lpstr>
      <vt:lpstr>Формула</vt:lpstr>
      <vt:lpstr>Урок алгебры в  10А классе.</vt:lpstr>
      <vt:lpstr>Напутствие.</vt:lpstr>
      <vt:lpstr>Тема урока</vt:lpstr>
      <vt:lpstr>Устная работа</vt:lpstr>
      <vt:lpstr>???</vt:lpstr>
      <vt:lpstr>???</vt:lpstr>
      <vt:lpstr>Какие из схем лишние</vt:lpstr>
      <vt:lpstr>Установите соответствие</vt:lpstr>
      <vt:lpstr>Методы решения тригонометрических уравнений</vt:lpstr>
      <vt:lpstr>Решить уравнение №1</vt:lpstr>
      <vt:lpstr>Где изучают</vt:lpstr>
      <vt:lpstr>???</vt:lpstr>
      <vt:lpstr>Задача-исследование</vt:lpstr>
      <vt:lpstr>Задача-исследование</vt:lpstr>
      <vt:lpstr>Задача-исследование</vt:lpstr>
      <vt:lpstr>девиз</vt:lpstr>
      <vt:lpstr>Как вы оцениваете данный час?</vt:lpstr>
      <vt:lpstr>Итоги урока </vt:lpstr>
      <vt:lpstr>в профессиях</vt:lpstr>
      <vt:lpstr>???</vt:lpstr>
      <vt:lpstr>внимание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10б классе по теме «Применение формул тригонометрии»</dc:title>
  <dc:creator>Людмила</dc:creator>
  <cp:lastModifiedBy>123</cp:lastModifiedBy>
  <cp:revision>50</cp:revision>
  <dcterms:created xsi:type="dcterms:W3CDTF">2014-03-16T13:40:21Z</dcterms:created>
  <dcterms:modified xsi:type="dcterms:W3CDTF">2015-04-14T19:57:41Z</dcterms:modified>
</cp:coreProperties>
</file>