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61" r:id="rId4"/>
    <p:sldId id="259" r:id="rId5"/>
    <p:sldId id="260" r:id="rId6"/>
    <p:sldId id="258"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8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spc="3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7" name="Rectangle 6"/>
          <p:cNvSpPr/>
          <p:nvPr/>
        </p:nvSpPr>
        <p:spPr>
          <a:xfrm>
            <a:off x="0" y="0"/>
            <a:ext cx="457200" cy="685800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Date Placeholder 7"/>
          <p:cNvSpPr>
            <a:spLocks noGrp="1"/>
          </p:cNvSpPr>
          <p:nvPr>
            <p:ph type="dt" sz="half" idx="10"/>
          </p:nvPr>
        </p:nvSpPr>
        <p:spPr/>
        <p:txBody>
          <a:bodyPr/>
          <a:lstStyle/>
          <a:p>
            <a:fld id="{726ED139-0480-4198-83E2-68CE0B25BC9B}" type="datetimeFigureOut">
              <a:rPr lang="en-US" dirty="0"/>
              <a:t>4/9/2015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A97CE23-3B6A-482C-9BEA-F32A9EB44C40}" type="datetimeFigureOut">
              <a:rPr lang="en-US" dirty="0"/>
              <a:t>4/9/2015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639C8FD-9717-4D78-9D01-4CBD0AC8CAE0}" type="datetimeFigureOut">
              <a:rPr lang="en-US" dirty="0"/>
              <a:t>4/9/2015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082BD47-5F5E-4508-9DFC-0021F20B392D}" type="datetimeFigureOut">
              <a:rPr lang="en-US" dirty="0"/>
              <a:t>4/9/2015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1"/>
            </a:lvl1pPr>
          </a:lstStyle>
          <a:p>
            <a:r>
              <a:rPr lang="ru-RU" smtClean="0"/>
              <a:t>Образец заголовка</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spc="30" baseline="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7BB23E3-326B-4424-9A50-2CBB9CA4B2E5}" type="datetimeFigureOut">
              <a:rPr lang="en-US" dirty="0"/>
              <a:t>4/9/2015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AA09F6F-C437-48B6-80BB-8E50899C06AF}" type="datetimeFigureOut">
              <a:rPr lang="en-US" dirty="0"/>
              <a:t>4/9/2015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ru-RU" smtClean="0"/>
              <a:t>Образец текста</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A776D14-B85F-4865-804C-5734F9C85CDD}" type="datetimeFigureOut">
              <a:rPr lang="en-US" dirty="0"/>
              <a:t>4/9/2015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
        <p:nvSpPr>
          <p:cNvPr id="11" name="Rectangle 10"/>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8956C38-6601-4688-9146-5E61D8B04598}" type="datetimeFigureOut">
              <a:rPr lang="en-US" dirty="0"/>
              <a:t>4/9/2015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46061E-CDAE-49E3-92CB-288B639C3B6F}" type="datetimeFigureOut">
              <a:rPr lang="en-US" dirty="0"/>
              <a:t>4/9/2015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
        <p:nvSpPr>
          <p:cNvPr id="5" name="Rectangle 4"/>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2800" b="1" baseline="0"/>
            </a:lvl1pPr>
          </a:lstStyle>
          <a:p>
            <a:r>
              <a:rPr lang="ru-RU" smtClean="0"/>
              <a:t>Образец заголовка</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35E9851-4767-4B63-B36B-F772D06043F2}" type="datetimeFigureOut">
              <a:rPr lang="en-US" dirty="0"/>
              <a:t>4/9/2015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1">
                <a:solidFill>
                  <a:schemeClr val="bg1"/>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400" baseline="0">
                <a:solidFill>
                  <a:schemeClr val="bg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309A586-BE94-448D-BAE3-D5D323B9149F}" type="datetimeFigureOut">
              <a:rPr lang="en-US" dirty="0"/>
              <a:t>4/9/2015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294198"/>
            <a:ext cx="9692640" cy="1397124"/>
          </a:xfrm>
          <a:prstGeom prst="rect">
            <a:avLst/>
          </a:prstGeom>
        </p:spPr>
        <p:txBody>
          <a:bodyPr vert="horz" lIns="91440" tIns="27432"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accent1">
                    <a:lumMod val="40000"/>
                    <a:lumOff val="60000"/>
                  </a:schemeClr>
                </a:solidFill>
              </a:defRPr>
            </a:lvl1pPr>
          </a:lstStyle>
          <a:p>
            <a:fld id="{ADDEAF24-54CC-4408-99B3-A70A172EFF44}" type="datetimeFigureOut">
              <a:rPr lang="en-US" dirty="0"/>
              <a:t>4/9/2015</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accent1">
                    <a:lumMod val="40000"/>
                    <a:lumOff val="6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accent1">
                    <a:lumMod val="60000"/>
                    <a:lumOff val="40000"/>
                  </a:schemeClr>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4400" b="1" kern="1200" spc="-50" baseline="0">
          <a:solidFill>
            <a:schemeClr val="accent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Тригонометрия в геометрии</a:t>
            </a:r>
            <a:endParaRPr lang="ru-RU"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2957985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61872" y="281498"/>
            <a:ext cx="9692640" cy="1397124"/>
          </a:xfrm>
        </p:spPr>
        <p:txBody>
          <a:bodyPr>
            <a:normAutofit/>
          </a:bodyPr>
          <a:lstStyle/>
          <a:p>
            <a:r>
              <a:rPr lang="ru-RU" sz="8000" dirty="0" smtClean="0"/>
              <a:t>Тригонометрия</a:t>
            </a:r>
            <a:endParaRPr lang="ru-RU" sz="8000" dirty="0"/>
          </a:p>
        </p:txBody>
      </p:sp>
      <p:sp>
        <p:nvSpPr>
          <p:cNvPr id="3" name="Объект 2"/>
          <p:cNvSpPr>
            <a:spLocks noGrp="1"/>
          </p:cNvSpPr>
          <p:nvPr>
            <p:ph idx="1"/>
          </p:nvPr>
        </p:nvSpPr>
        <p:spPr/>
        <p:txBody>
          <a:bodyPr>
            <a:normAutofit/>
          </a:bodyPr>
          <a:lstStyle/>
          <a:p>
            <a:pPr marL="0" indent="0">
              <a:buNone/>
            </a:pPr>
            <a:r>
              <a:rPr lang="ru-RU" sz="2800" dirty="0" smtClean="0">
                <a:solidFill>
                  <a:srgbClr val="FF0000"/>
                </a:solidFill>
              </a:rPr>
              <a:t>Тригонометрия</a:t>
            </a:r>
            <a:r>
              <a:rPr lang="ru-RU" sz="2400" dirty="0" smtClean="0"/>
              <a:t> </a:t>
            </a:r>
            <a:r>
              <a:rPr lang="ru-RU" sz="2400" dirty="0"/>
              <a:t>(от греч. τρίγονο (треугольник) и греч. μετρειν (измерять) , то есть измерение треугольников) — раздел математики, в котором изучаются тригонометрические функции и их приложения к </a:t>
            </a:r>
            <a:r>
              <a:rPr lang="ru-RU" sz="2400" dirty="0" smtClean="0"/>
              <a:t>геометрии. </a:t>
            </a:r>
            <a:r>
              <a:rPr lang="ru-RU" sz="2400" dirty="0"/>
              <a:t>Данный термин впервые появился в 1595 г. как название книги немецкого математика Бартоломеуса Питискуса (Bartholomäus Pitiscus, 1561—1613), а сама наука ещё в глубокой древности использовалась для расчётов в астрономии, геодезии и архитектуре. </a:t>
            </a:r>
            <a:endParaRPr lang="ru-RU" sz="2400" dirty="0"/>
          </a:p>
        </p:txBody>
      </p:sp>
    </p:spTree>
    <p:extLst>
      <p:ext uri="{BB962C8B-B14F-4D97-AF65-F5344CB8AC3E}">
        <p14:creationId xmlns:p14="http://schemas.microsoft.com/office/powerpoint/2010/main" val="34889790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Тригонометрические функции</a:t>
            </a:r>
            <a:endParaRPr lang="ru-RU" dirty="0"/>
          </a:p>
        </p:txBody>
      </p:sp>
      <p:sp>
        <p:nvSpPr>
          <p:cNvPr id="3" name="Объект 2"/>
          <p:cNvSpPr>
            <a:spLocks noGrp="1"/>
          </p:cNvSpPr>
          <p:nvPr>
            <p:ph idx="1"/>
          </p:nvPr>
        </p:nvSpPr>
        <p:spPr/>
        <p:txBody>
          <a:bodyPr/>
          <a:lstStyle/>
          <a:p>
            <a:pPr marL="0" indent="0">
              <a:buNone/>
            </a:pPr>
            <a:r>
              <a:rPr lang="ru-RU" sz="2800" dirty="0" smtClean="0">
                <a:solidFill>
                  <a:srgbClr val="FF0000"/>
                </a:solidFill>
              </a:rPr>
              <a:t>Тригонометрические функции </a:t>
            </a:r>
            <a:r>
              <a:rPr lang="ru-RU" dirty="0" smtClean="0"/>
              <a:t>— </a:t>
            </a:r>
            <a:r>
              <a:rPr lang="ru-RU" sz="2400" dirty="0"/>
              <a:t>элементарные функции, которые исторически возникли при рассмотрении прямоугольных треугольников и выражали зависимости сторон этих треугольников от острых углов при гипотенузе (или, что равнозначно, зависимость хорд и высот от центрального угла (дуги) в круге). Эти функции нашли широчайшее применение в самых разных областях науки. Впоследствии определение тригонометрических функций было расширено, их аргументом теперь может быть произвольное вещественное или даже комплексное </a:t>
            </a:r>
            <a:r>
              <a:rPr lang="ru-RU" sz="2400" dirty="0" smtClean="0"/>
              <a:t>число.</a:t>
            </a:r>
            <a:endParaRPr lang="ru-RU" sz="2400" dirty="0"/>
          </a:p>
        </p:txBody>
      </p:sp>
    </p:spTree>
    <p:extLst>
      <p:ext uri="{BB962C8B-B14F-4D97-AF65-F5344CB8AC3E}">
        <p14:creationId xmlns:p14="http://schemas.microsoft.com/office/powerpoint/2010/main" val="37575660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Использование в геометрии</a:t>
            </a:r>
            <a:endParaRPr lang="ru-RU" dirty="0"/>
          </a:p>
        </p:txBody>
      </p:sp>
      <p:sp>
        <p:nvSpPr>
          <p:cNvPr id="4" name="Объект 3"/>
          <p:cNvSpPr>
            <a:spLocks noGrp="1"/>
          </p:cNvSpPr>
          <p:nvPr>
            <p:ph idx="1"/>
          </p:nvPr>
        </p:nvSpPr>
        <p:spPr/>
        <p:txBody>
          <a:bodyPr>
            <a:normAutofit/>
          </a:bodyPr>
          <a:lstStyle/>
          <a:p>
            <a:pPr marL="0" indent="0">
              <a:buNone/>
            </a:pPr>
            <a:r>
              <a:rPr lang="ru-RU" sz="3200" dirty="0" smtClean="0"/>
              <a:t>Обратные тригонометрические функции используются для вычисления углов треугольника, если известны его стороны, например с помощью теоремы косинусов.</a:t>
            </a:r>
            <a:endParaRPr lang="ru-RU" sz="3200" dirty="0"/>
          </a:p>
        </p:txBody>
      </p:sp>
      <p:pic>
        <p:nvPicPr>
          <p:cNvPr id="1028" name="Picture 4" descr="Triangle with notations 2.sv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9685" y="4004468"/>
            <a:ext cx="4186189" cy="242728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5"/>
          <p:cNvSpPr>
            <a:spLocks noChangeArrowheads="1"/>
          </p:cNvSpPr>
          <p:nvPr/>
        </p:nvSpPr>
        <p:spPr bwMode="auto">
          <a:xfrm flipV="1">
            <a:off x="8402780" y="5810805"/>
            <a:ext cx="718088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anose="020B0604020202020204" pitchFamily="34" charset="0"/>
              </a:rPr>
              <a:t>  </a:t>
            </a:r>
            <a:r>
              <a:rPr kumimoji="0" lang="ru-RU" sz="1200" b="0" i="0" u="none" strike="noStrike" cap="none" normalizeH="0" baseline="0" smtClean="0">
                <a:ln>
                  <a:noFill/>
                </a:ln>
                <a:solidFill>
                  <a:srgbClr val="252525"/>
                </a:solidFill>
                <a:effectLst/>
                <a:latin typeface="Arial" panose="020B0604020202020204" pitchFamily="34" charset="0"/>
                <a:cs typeface="Arial" panose="020B0604020202020204" pitchFamily="34" charset="0"/>
              </a:rPr>
              <a:t>.</a:t>
            </a:r>
            <a:r>
              <a:rPr kumimoji="0" lang="ru-RU" sz="1200" b="0" i="0" u="none" strike="noStrike" cap="none" normalizeH="0" baseline="0" smtClean="0">
                <a:ln>
                  <a:noFill/>
                </a:ln>
                <a:solidFill>
                  <a:schemeClr val="tx1"/>
                </a:solidFill>
                <a:effectLst/>
              </a:rPr>
              <a:t> </a:t>
            </a:r>
            <a:endParaRPr kumimoji="0" lang="ru-RU" sz="1800" b="0" i="0" u="none" strike="noStrike" cap="none" normalizeH="0" baseline="0" smtClean="0">
              <a:ln>
                <a:noFill/>
              </a:ln>
              <a:solidFill>
                <a:schemeClr val="tx1"/>
              </a:solidFill>
              <a:effectLst/>
              <a:latin typeface="Arial" panose="020B0604020202020204" pitchFamily="34" charset="0"/>
            </a:endParaRPr>
          </a:p>
        </p:txBody>
      </p:sp>
      <p:pic>
        <p:nvPicPr>
          <p:cNvPr id="1030" name="Picture 6" descr=" a^2 = b^2 + c^2 - 2\cdot b \cdot c \cdot \cos \alpha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1872" y="5642412"/>
            <a:ext cx="4533265" cy="384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8364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t>В прямоугольном треугольнике, эти функции от отношений сторон сразу дают угол:</a:t>
            </a:r>
            <a:endParaRPr lang="ru-RU" sz="3600" dirty="0"/>
          </a:p>
        </p:txBody>
      </p:sp>
      <p:sp>
        <p:nvSpPr>
          <p:cNvPr id="3" name="Объект 2"/>
          <p:cNvSpPr>
            <a:spLocks noGrp="1"/>
          </p:cNvSpPr>
          <p:nvPr>
            <p:ph idx="1"/>
          </p:nvPr>
        </p:nvSpPr>
        <p:spPr>
          <a:xfrm>
            <a:off x="1261872" y="1691322"/>
            <a:ext cx="8595360" cy="4351337"/>
          </a:xfrm>
        </p:spPr>
        <p:txBody>
          <a:bodyPr>
            <a:normAutofit/>
          </a:bodyPr>
          <a:lstStyle/>
          <a:p>
            <a:pPr marL="0" indent="0">
              <a:buNone/>
            </a:pPr>
            <a:r>
              <a:rPr lang="el-GR" sz="3600" dirty="0" smtClean="0"/>
              <a:t>α</a:t>
            </a:r>
            <a:r>
              <a:rPr lang="ru-RU" sz="3600" dirty="0" smtClean="0"/>
              <a:t>=</a:t>
            </a:r>
            <a:r>
              <a:rPr lang="en-US" sz="3600" dirty="0" err="1" smtClean="0"/>
              <a:t>arcsin</a:t>
            </a:r>
            <a:r>
              <a:rPr lang="en-US" sz="3600" dirty="0" smtClean="0"/>
              <a:t>(a/c)=arcos(b/c)=</a:t>
            </a:r>
            <a:r>
              <a:rPr lang="en-US" sz="3600" dirty="0" err="1" smtClean="0"/>
              <a:t>arctg</a:t>
            </a:r>
            <a:r>
              <a:rPr lang="en-US" sz="3600" dirty="0" smtClean="0"/>
              <a:t>(a/b)=</a:t>
            </a:r>
            <a:endParaRPr lang="ru-RU" sz="3600" dirty="0" smtClean="0"/>
          </a:p>
          <a:p>
            <a:pPr marL="0" indent="0">
              <a:buNone/>
            </a:pPr>
            <a:r>
              <a:rPr lang="en-US" sz="3600" dirty="0" err="1" smtClean="0"/>
              <a:t>arccosec</a:t>
            </a:r>
            <a:r>
              <a:rPr lang="en-US" sz="3600" dirty="0" smtClean="0"/>
              <a:t>(c/a)=</a:t>
            </a:r>
            <a:r>
              <a:rPr lang="en-US" sz="3600" dirty="0" err="1" smtClean="0"/>
              <a:t>arcsec</a:t>
            </a:r>
            <a:r>
              <a:rPr lang="en-US" sz="3600" dirty="0" smtClean="0"/>
              <a:t>(c/b)=</a:t>
            </a:r>
            <a:r>
              <a:rPr lang="en-US" sz="3600" dirty="0" err="1" smtClean="0"/>
              <a:t>arcctg</a:t>
            </a:r>
            <a:r>
              <a:rPr lang="en-US" sz="3600" dirty="0" smtClean="0"/>
              <a:t>(b/a)</a:t>
            </a:r>
            <a:endParaRPr lang="ru-RU" sz="3600" dirty="0"/>
          </a:p>
        </p:txBody>
      </p:sp>
      <p:pic>
        <p:nvPicPr>
          <p:cNvPr id="2050" name="Picture 2" descr="Явикс - информационная технология современного мира. . Завтра уже здесь!"/>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2775" y="3073400"/>
            <a:ext cx="3632200" cy="363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45583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5961658" y="1389414"/>
            <a:ext cx="5297883" cy="5468586"/>
          </a:xfrm>
          <a:prstGeom prst="rect">
            <a:avLst/>
          </a:prstGeom>
        </p:spPr>
      </p:pic>
      <p:sp>
        <p:nvSpPr>
          <p:cNvPr id="2" name="Заголовок 1"/>
          <p:cNvSpPr>
            <a:spLocks noGrp="1"/>
          </p:cNvSpPr>
          <p:nvPr>
            <p:ph type="title"/>
          </p:nvPr>
        </p:nvSpPr>
        <p:spPr/>
        <p:txBody>
          <a:bodyPr>
            <a:normAutofit/>
          </a:bodyPr>
          <a:lstStyle/>
          <a:p>
            <a:r>
              <a:rPr lang="ru-RU" sz="2400" dirty="0" smtClean="0"/>
              <a:t>Первоначально тригонометрические функции были связаны с соотношениями сторон в прямоугольном треугольнике. Их единственным аргументом является угол(один из острых углов этого треугольника)</a:t>
            </a:r>
            <a:endParaRPr lang="ru-RU" sz="2400" dirty="0"/>
          </a:p>
        </p:txBody>
      </p:sp>
      <p:sp>
        <p:nvSpPr>
          <p:cNvPr id="3" name="Объект 2"/>
          <p:cNvSpPr>
            <a:spLocks noGrp="1"/>
          </p:cNvSpPr>
          <p:nvPr>
            <p:ph idx="1"/>
          </p:nvPr>
        </p:nvSpPr>
        <p:spPr/>
        <p:txBody>
          <a:bodyPr>
            <a:normAutofit fontScale="92500"/>
          </a:bodyPr>
          <a:lstStyle/>
          <a:p>
            <a:r>
              <a:rPr lang="ru-RU" sz="2400" dirty="0" smtClean="0"/>
              <a:t>Синус – отношение противолежащего катета к гипотенузе.</a:t>
            </a:r>
          </a:p>
          <a:p>
            <a:r>
              <a:rPr lang="ru-RU" sz="2400" dirty="0" smtClean="0"/>
              <a:t>Косинус – отношение прилежащего катета к гипотенузе.</a:t>
            </a:r>
          </a:p>
          <a:p>
            <a:r>
              <a:rPr lang="ru-RU" sz="2400" dirty="0" smtClean="0"/>
              <a:t>Тангенс – отношение противолежащего катета к прилежащему.</a:t>
            </a:r>
          </a:p>
          <a:p>
            <a:r>
              <a:rPr lang="ru-RU" sz="2400" dirty="0" smtClean="0"/>
              <a:t>Котангенс – отношение прилежащего катета к противолежащему.</a:t>
            </a:r>
          </a:p>
          <a:p>
            <a:r>
              <a:rPr lang="ru-RU" sz="2400" dirty="0" smtClean="0"/>
              <a:t>Секанс – отношение гипотенузы к прилежащему катету.</a:t>
            </a:r>
          </a:p>
          <a:p>
            <a:r>
              <a:rPr lang="ru-RU" sz="2400" dirty="0" smtClean="0"/>
              <a:t>Косеканс – отношение гипотенузы к противолежащему катету.</a:t>
            </a:r>
          </a:p>
          <a:p>
            <a:pPr marL="0" indent="0">
              <a:buNone/>
            </a:pPr>
            <a:endParaRPr lang="ru-RU" dirty="0"/>
          </a:p>
        </p:txBody>
      </p:sp>
    </p:spTree>
    <p:extLst>
      <p:ext uri="{BB962C8B-B14F-4D97-AF65-F5344CB8AC3E}">
        <p14:creationId xmlns:p14="http://schemas.microsoft.com/office/powerpoint/2010/main" val="19355439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dirty="0" smtClean="0"/>
              <a:t>Применение тригонометрии</a:t>
            </a:r>
            <a:endParaRPr lang="ru-RU" sz="4800" dirty="0"/>
          </a:p>
        </p:txBody>
      </p:sp>
      <p:sp>
        <p:nvSpPr>
          <p:cNvPr id="3" name="Объект 2"/>
          <p:cNvSpPr>
            <a:spLocks noGrp="1"/>
          </p:cNvSpPr>
          <p:nvPr>
            <p:ph idx="1"/>
          </p:nvPr>
        </p:nvSpPr>
        <p:spPr/>
        <p:txBody>
          <a:bodyPr>
            <a:normAutofit fontScale="77500" lnSpcReduction="20000"/>
          </a:bodyPr>
          <a:lstStyle/>
          <a:p>
            <a:pPr fontAlgn="base">
              <a:buFont typeface="Wingdings" panose="05000000000000000000" pitchFamily="2" charset="2"/>
              <a:buChar char="Ø"/>
            </a:pPr>
            <a:r>
              <a:rPr lang="ru-RU" sz="2600" dirty="0"/>
              <a:t>Тригонометрические вычисления применяются практически во всех областях геометрии, физики и инженерного </a:t>
            </a:r>
            <a:r>
              <a:rPr lang="ru-RU" sz="2600" dirty="0" smtClean="0"/>
              <a:t>дела.</a:t>
            </a:r>
          </a:p>
          <a:p>
            <a:pPr fontAlgn="base">
              <a:buFont typeface="Wingdings" panose="05000000000000000000" pitchFamily="2" charset="2"/>
              <a:buChar char="Ø"/>
            </a:pPr>
            <a:r>
              <a:rPr lang="ru-RU" sz="2600" dirty="0" smtClean="0"/>
              <a:t>Большое </a:t>
            </a:r>
            <a:r>
              <a:rPr lang="ru-RU" sz="2600" dirty="0"/>
              <a:t>значение имеет техника триангуляции, позволяющая измерять расстояния до недалеких звезд в астрономии, между ориентирами в географии, контролировать системы навигации спутников. </a:t>
            </a:r>
            <a:endParaRPr lang="ru-RU" sz="2600" dirty="0" smtClean="0"/>
          </a:p>
          <a:p>
            <a:pPr fontAlgn="base">
              <a:buFont typeface="Wingdings" panose="05000000000000000000" pitchFamily="2" charset="2"/>
              <a:buChar char="Ø"/>
            </a:pPr>
            <a:r>
              <a:rPr lang="ru-RU" sz="2600" dirty="0" smtClean="0"/>
              <a:t>Следует </a:t>
            </a:r>
            <a:r>
              <a:rPr lang="ru-RU" sz="2600" dirty="0"/>
              <a:t>отметить применение тригонометрии в следующих областях: техника навигации, теория музыки, акустика, оптика, анализ финансовых рынков, электроника, теория вероятностей, статистика, биология, медицина (включая ультразвуковое исследование (УЗИ), компьютерная томография, фармацевтика, химия, теория чисел, сейсмология, метеорология, океанология, картография, многие разделы физики, топография, геодезия, архитектура, фонетика, экономика, электронная техника, машиностроение, компьютерная графика, кристаллография.</a:t>
            </a:r>
          </a:p>
          <a:p>
            <a:pPr marL="0" indent="0">
              <a:buNone/>
            </a:pPr>
            <a:endParaRPr lang="ru-RU" dirty="0"/>
          </a:p>
        </p:txBody>
      </p:sp>
    </p:spTree>
    <p:extLst>
      <p:ext uri="{BB962C8B-B14F-4D97-AF65-F5344CB8AC3E}">
        <p14:creationId xmlns:p14="http://schemas.microsoft.com/office/powerpoint/2010/main" val="4215340399"/>
      </p:ext>
    </p:extLst>
  </p:cSld>
  <p:clrMapOvr>
    <a:masterClrMapping/>
  </p:clrMapOvr>
  <p:timing>
    <p:tnLst>
      <p:par>
        <p:cTn id="1" dur="indefinite" restart="never" nodeType="tmRoot"/>
      </p:par>
    </p:tnLst>
  </p:timing>
</p:sld>
</file>

<file path=ppt/theme/theme1.xml><?xml version="1.0" encoding="utf-8"?>
<a:theme xmlns:a="http://schemas.openxmlformats.org/drawingml/2006/main" name="View">
  <a:themeElements>
    <a:clrScheme name="View">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7B713C7F-58B7-4AE9-B361-B13EB9EC4C0C}"/>
    </a:ext>
  </a:extLst>
</a:theme>
</file>

<file path=docProps/app.xml><?xml version="1.0" encoding="utf-8"?>
<Properties xmlns="http://schemas.openxmlformats.org/officeDocument/2006/extended-properties" xmlns:vt="http://schemas.openxmlformats.org/officeDocument/2006/docPropsVTypes">
  <Template>TM03457515[[fn=Вид]]</Template>
  <TotalTime>87</TotalTime>
  <Words>399</Words>
  <Application>Microsoft Office PowerPoint</Application>
  <PresentationFormat>Широкоэкранный</PresentationFormat>
  <Paragraphs>22</Paragraphs>
  <Slides>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7</vt:i4>
      </vt:variant>
    </vt:vector>
  </HeadingPairs>
  <TitlesOfParts>
    <vt:vector size="12" baseType="lpstr">
      <vt:lpstr>Arial</vt:lpstr>
      <vt:lpstr>Century Schoolbook</vt:lpstr>
      <vt:lpstr>Wingdings</vt:lpstr>
      <vt:lpstr>Wingdings 2</vt:lpstr>
      <vt:lpstr>View</vt:lpstr>
      <vt:lpstr>Тригонометрия в геометрии</vt:lpstr>
      <vt:lpstr>Тригонометрия</vt:lpstr>
      <vt:lpstr>Тригонометрические функции</vt:lpstr>
      <vt:lpstr>Использование в геометрии</vt:lpstr>
      <vt:lpstr>В прямоугольном треугольнике, эти функции от отношений сторон сразу дают угол:</vt:lpstr>
      <vt:lpstr>Первоначально тригонометрические функции были связаны с соотношениями сторон в прямоугольном треугольнике. Их единственным аргументом является угол(один из острых углов этого треугольника)</vt:lpstr>
      <vt:lpstr>Применение тригонометрии</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9</cp:revision>
  <dcterms:created xsi:type="dcterms:W3CDTF">2015-04-09T12:59:37Z</dcterms:created>
  <dcterms:modified xsi:type="dcterms:W3CDTF">2015-04-09T14:26:57Z</dcterms:modified>
</cp:coreProperties>
</file>