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-171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Прямоугольник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Прямоугольник 18"/>
          <p:cNvSpPr>
            <a:spLocks noChangeArrowheads="1"/>
          </p:cNvSpPr>
          <p:nvPr/>
        </p:nvSpPr>
        <p:spPr bwMode="white">
          <a:xfrm>
            <a:off x="8991600" y="3048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Прямоугольник 15"/>
          <p:cNvSpPr>
            <a:spLocks noChangeArrowheads="1"/>
          </p:cNvSpPr>
          <p:nvPr/>
        </p:nvSpPr>
        <p:spPr bwMode="white">
          <a:xfrm>
            <a:off x="0" y="0"/>
            <a:ext cx="9144000" cy="25146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Прямоугольник 11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1752600"/>
          </a:xfrm>
        </p:spPr>
        <p:txBody>
          <a:bodyPr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155448" y="2420112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Прямоугольник 9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Овал 12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Овал 13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</p:spPr>
        <p:txBody>
          <a:bodyPr anchor="b"/>
          <a:lstStyle>
            <a:lvl1pPr>
              <a:defRPr sz="4200">
                <a:solidFill>
                  <a:schemeClr val="accent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Прямоугольник 7"/>
          <p:cNvSpPr>
            <a:spLocks noChangeArrowheads="1"/>
          </p:cNvSpPr>
          <p:nvPr/>
        </p:nvSpPr>
        <p:spPr bwMode="white">
          <a:xfrm>
            <a:off x="7010400" y="0"/>
            <a:ext cx="21336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Прямоугольник 8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Прямоугольник 9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Прямоугольник 10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Прямоугольник 11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 rot="5400000">
            <a:off x="4021836" y="3278124"/>
            <a:ext cx="6245352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Овал 13"/>
          <p:cNvSpPr/>
          <p:nvPr/>
        </p:nvSpPr>
        <p:spPr>
          <a:xfrm>
            <a:off x="6839712" y="2925763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Овал 14"/>
          <p:cNvSpPr/>
          <p:nvPr/>
        </p:nvSpPr>
        <p:spPr>
          <a:xfrm>
            <a:off x="6934200" y="3020251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915912" y="3009901"/>
            <a:ext cx="457200" cy="441325"/>
          </a:xfrm>
        </p:spPr>
        <p:txBody>
          <a:bodyPr/>
          <a:lstStyle/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304800" y="304800"/>
            <a:ext cx="6553200" cy="5821366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391400" y="304801"/>
            <a:ext cx="14478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4361688" y="1026372"/>
            <a:ext cx="457200" cy="441325"/>
          </a:xfrm>
        </p:spPr>
        <p:txBody>
          <a:bodyPr/>
          <a:lstStyle/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  <p:sp>
        <p:nvSpPr>
          <p:cNvPr id="8" name="Содержимое 7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Прямоугольник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Прямоугольник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Прямоугольник 15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>
            <a:spLocks noChangeArrowheads="1"/>
          </p:cNvSpPr>
          <p:nvPr/>
        </p:nvSpPr>
        <p:spPr bwMode="white">
          <a:xfrm>
            <a:off x="8991600" y="1905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Прямоугольник 18"/>
          <p:cNvSpPr>
            <a:spLocks noChangeArrowheads="1"/>
          </p:cNvSpPr>
          <p:nvPr/>
        </p:nvSpPr>
        <p:spPr bwMode="white">
          <a:xfrm>
            <a:off x="152400" y="2286000"/>
            <a:ext cx="8833104" cy="304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Прямоугольник 11"/>
          <p:cNvSpPr>
            <a:spLocks noChangeArrowheads="1"/>
          </p:cNvSpPr>
          <p:nvPr/>
        </p:nvSpPr>
        <p:spPr bwMode="auto">
          <a:xfrm>
            <a:off x="155448" y="142352"/>
            <a:ext cx="8833104" cy="2139696"/>
          </a:xfrm>
          <a:prstGeom prst="rect">
            <a:avLst/>
          </a:prstGeom>
          <a:solidFill>
            <a:schemeClr val="accent1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368426" y="2743200"/>
            <a:ext cx="6480174" cy="1673225"/>
          </a:xfrm>
        </p:spPr>
        <p:txBody>
          <a:bodyPr anchor="t"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3" name="Прямоугольник 12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Прямоугольник 13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152400" y="2438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Овал 9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Овал 10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533400"/>
            <a:ext cx="7772400" cy="1524000"/>
          </a:xfrm>
        </p:spPr>
        <p:txBody>
          <a:bodyPr anchor="b"/>
          <a:lstStyle>
            <a:lvl1pPr algn="ctr">
              <a:buNone/>
              <a:defRPr sz="4200" b="0" cap="none" baseline="0">
                <a:solidFill>
                  <a:srgbClr val="FFFFFF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5791200" y="6409944"/>
            <a:ext cx="3044952" cy="365760"/>
          </a:xfrm>
        </p:spPr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 flipV="1">
            <a:off x="4563080" y="1575652"/>
            <a:ext cx="8921" cy="4819557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Содержимое 9"/>
          <p:cNvSpPr>
            <a:spLocks noGrp="1"/>
          </p:cNvSpPr>
          <p:nvPr>
            <p:ph sz="half" idx="1"/>
          </p:nvPr>
        </p:nvSpPr>
        <p:spPr>
          <a:xfrm>
            <a:off x="301752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2" name="Содержимое 11"/>
          <p:cNvSpPr>
            <a:spLocks noGrp="1"/>
          </p:cNvSpPr>
          <p:nvPr>
            <p:ph sz="half" idx="2"/>
          </p:nvPr>
        </p:nvSpPr>
        <p:spPr>
          <a:xfrm>
            <a:off x="4800600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 flipV="1">
            <a:off x="4572000" y="2200275"/>
            <a:ext cx="0" cy="4187952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Прямоугольник 19"/>
          <p:cNvSpPr>
            <a:spLocks noChangeArrowheads="1"/>
          </p:cNvSpPr>
          <p:nvPr/>
        </p:nvSpPr>
        <p:spPr bwMode="white">
          <a:xfrm>
            <a:off x="0" y="0"/>
            <a:ext cx="9144000" cy="1447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Прямоугольник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1" name="Прямоугольник 20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2" name="Прямоугольник 21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>
            <a:off x="152400" y="1371600"/>
            <a:ext cx="8833104" cy="914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оугольник 12"/>
          <p:cNvSpPr>
            <a:spLocks noChangeArrowheads="1"/>
          </p:cNvSpPr>
          <p:nvPr/>
        </p:nvSpPr>
        <p:spPr bwMode="auto">
          <a:xfrm>
            <a:off x="145923" y="6391656"/>
            <a:ext cx="8833104" cy="310896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4040188" cy="732974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lang="en-US" sz="2200" b="1" dirty="0" smtClean="0">
                <a:solidFill>
                  <a:srgbClr val="FFFFFF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791330" y="1524000"/>
            <a:ext cx="4041775" cy="731520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sz="2200" b="1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>
          <a:xfrm>
            <a:off x="304800" y="6409944"/>
            <a:ext cx="3581400" cy="365760"/>
          </a:xfrm>
        </p:spPr>
        <p:txBody>
          <a:bodyPr/>
          <a:lstStyle/>
          <a:p>
            <a:endParaRPr lang="ru-RU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152400" y="128016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4" name="Содержимое 23"/>
          <p:cNvSpPr>
            <a:spLocks noGrp="1"/>
          </p:cNvSpPr>
          <p:nvPr>
            <p:ph sz="quarter" idx="2"/>
          </p:nvPr>
        </p:nvSpPr>
        <p:spPr>
          <a:xfrm>
            <a:off x="301752" y="2471383"/>
            <a:ext cx="4041648" cy="3818404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6" name="Содержимое 25"/>
          <p:cNvSpPr>
            <a:spLocks noGrp="1"/>
          </p:cNvSpPr>
          <p:nvPr>
            <p:ph sz="quarter" idx="4"/>
          </p:nvPr>
        </p:nvSpPr>
        <p:spPr>
          <a:xfrm>
            <a:off x="4800600" y="2471383"/>
            <a:ext cx="4038600" cy="382219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5" name="Овал 24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Овал 26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>
          <a:xfrm>
            <a:off x="4343400" y="1042416"/>
            <a:ext cx="457200" cy="441325"/>
          </a:xfrm>
        </p:spPr>
        <p:txBody>
          <a:bodyPr/>
          <a:lstStyle>
            <a:lvl1pPr algn="ctr">
              <a:defRPr/>
            </a:lvl1pPr>
          </a:lstStyle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  <p:sp>
        <p:nvSpPr>
          <p:cNvPr id="23" name="Заголовок 22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4343400" y="1036020"/>
            <a:ext cx="457200" cy="441325"/>
          </a:xfrm>
        </p:spPr>
        <p:txBody>
          <a:bodyPr/>
          <a:lstStyle/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Прямоугольник 7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Прямоугольник 9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Прямоугольник 8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Прямоугольник 4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6" name="Прямоугольник 5"/>
          <p:cNvSpPr>
            <a:spLocks noChangeArrowheads="1"/>
          </p:cNvSpPr>
          <p:nvPr/>
        </p:nvSpPr>
        <p:spPr bwMode="auto">
          <a:xfrm>
            <a:off x="152400" y="158496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>
          <a:xfrm>
            <a:off x="4267200" y="6324600"/>
            <a:ext cx="609600" cy="441324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Прямоугольник 18"/>
          <p:cNvSpPr>
            <a:spLocks noChangeArrowheads="1"/>
          </p:cNvSpPr>
          <p:nvPr/>
        </p:nvSpPr>
        <p:spPr bwMode="auto">
          <a:xfrm>
            <a:off x="152400" y="152400"/>
            <a:ext cx="8833104" cy="304800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Прямоугольник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Прямоугольник 15"/>
          <p:cNvSpPr>
            <a:spLocks noChangeArrowheads="1"/>
          </p:cNvSpPr>
          <p:nvPr/>
        </p:nvSpPr>
        <p:spPr bwMode="white">
          <a:xfrm>
            <a:off x="0" y="0"/>
            <a:ext cx="9144000" cy="118872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Прямоугольник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3" name="Прямоугольник 12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914400"/>
            <a:ext cx="2362200" cy="990600"/>
          </a:xfrm>
        </p:spPr>
        <p:txBody>
          <a:bodyPr anchor="b">
            <a:noAutofit/>
          </a:bodyPr>
          <a:lstStyle>
            <a:lvl1pPr algn="l">
              <a:buNone/>
              <a:defRPr sz="2200" b="1">
                <a:solidFill>
                  <a:srgbClr val="FFFFFF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381000" y="1981200"/>
            <a:ext cx="2362200" cy="4144963"/>
          </a:xfrm>
        </p:spPr>
        <p:txBody>
          <a:bodyPr/>
          <a:lstStyle>
            <a:lvl1pPr marL="0" indent="0">
              <a:spcAft>
                <a:spcPts val="1000"/>
              </a:spcAft>
              <a:buNone/>
              <a:defRPr sz="1600">
                <a:solidFill>
                  <a:srgbClr val="FFFFFF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8" name="Прямоугольник 7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Содержимое 19"/>
          <p:cNvSpPr>
            <a:spLocks noGrp="1"/>
          </p:cNvSpPr>
          <p:nvPr>
            <p:ph sz="quarter" idx="1"/>
          </p:nvPr>
        </p:nvSpPr>
        <p:spPr>
          <a:xfrm>
            <a:off x="3124200" y="685800"/>
            <a:ext cx="5638800" cy="5410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0" name="Овал 9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Овал 10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  <p:sp>
        <p:nvSpPr>
          <p:cNvPr id="21" name="Прямоугольник 20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383280" cy="365760"/>
          </a:xfrm>
        </p:spPr>
        <p:txBody>
          <a:bodyPr/>
          <a:lstStyle/>
          <a:p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Прямая соединительная линия 20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Прямоугольник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Прямоугольник 15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Прямоугольник 16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0" name="Прямоугольник 19"/>
          <p:cNvSpPr>
            <a:spLocks noChangeArrowheads="1"/>
          </p:cNvSpPr>
          <p:nvPr/>
        </p:nvSpPr>
        <p:spPr bwMode="auto">
          <a:xfrm>
            <a:off x="152400" y="152400"/>
            <a:ext cx="8833104" cy="301752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Прямоугольник 7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Прямоугольник 14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2" name="Овал 11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Овал 12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/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000375" y="5029200"/>
            <a:ext cx="5867400" cy="1219200"/>
          </a:xfrm>
        </p:spPr>
        <p:txBody>
          <a:bodyPr anchor="t">
            <a:noAutofit/>
          </a:bodyPr>
          <a:lstStyle>
            <a:lvl1pPr algn="l">
              <a:buNone/>
              <a:defRPr sz="2400" b="1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3000375" y="609600"/>
            <a:ext cx="5867400" cy="4267200"/>
          </a:xfrm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381000" y="990600"/>
            <a:ext cx="2438400" cy="5257800"/>
          </a:xfrm>
        </p:spPr>
        <p:txBody>
          <a:bodyPr/>
          <a:lstStyle>
            <a:lvl1pPr marL="0" indent="0">
              <a:spcAft>
                <a:spcPts val="1000"/>
              </a:spcAft>
              <a:buFontTx/>
              <a:buNone/>
              <a:defRPr sz="16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22" name="Прямоугольник 21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5788152" y="6404984"/>
            <a:ext cx="3044952" cy="365760"/>
          </a:xfrm>
        </p:spPr>
        <p:txBody>
          <a:bodyPr/>
          <a:lstStyle/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584448" cy="365760"/>
          </a:xfrm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Прямоугольник 1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Прямоугольник 15"/>
          <p:cNvSpPr>
            <a:spLocks noChangeArrowheads="1"/>
          </p:cNvSpPr>
          <p:nvPr/>
        </p:nvSpPr>
        <p:spPr bwMode="white">
          <a:xfrm>
            <a:off x="0" y="0"/>
            <a:ext cx="9144000" cy="1393371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Прямоугольник 18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Прямоугольник 8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5791200" y="6404984"/>
            <a:ext cx="3044952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rgbClr val="FFFFFF"/>
                </a:solidFill>
              </a:defRPr>
            </a:lvl1pPr>
          </a:lstStyle>
          <a:p>
            <a:fld id="{4EECFB66-AB5C-4367-BF34-3B67CF5CE285}" type="datetimeFigureOut">
              <a:rPr lang="ru-RU" smtClean="0"/>
              <a:t>09.04.2015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304800" y="6410848"/>
            <a:ext cx="35814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8" name="Прямоугольник 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152400" y="1276743"/>
            <a:ext cx="8833104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Овал 11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Овал 14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4343400" y="1040174"/>
            <a:ext cx="457200" cy="441325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>
            <a:lvl1pPr algn="ctr" eaLnBrk="1" latinLnBrk="0" hangingPunct="1">
              <a:defRPr kumimoji="0" sz="1600"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E6C70A41-0C55-42FF-858B-8E768CB4BC64}" type="slidenum">
              <a:rPr lang="ru-RU" smtClean="0"/>
              <a:t>‹#›</a:t>
            </a:fld>
            <a:endParaRPr lang="ru-RU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8534400" cy="459943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rtl="0" eaLnBrk="1" latinLnBrk="0" hangingPunct="1">
        <a:spcBef>
          <a:spcPct val="0"/>
        </a:spcBef>
        <a:buNone/>
        <a:defRPr kumimoji="0" sz="3300" kern="1200">
          <a:solidFill>
            <a:schemeClr val="accent3">
              <a:shade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"/>
        <a:buChar char=""/>
        <a:defRPr kumimoji="0"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ct val="20000"/>
        </a:spcBef>
        <a:buClr>
          <a:schemeClr val="accent3"/>
        </a:buClr>
        <a:buSzPct val="75000"/>
        <a:buFont typeface="Wingdings 2"/>
        <a:buChar char="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ct val="20000"/>
        </a:spcBef>
        <a:buClr>
          <a:schemeClr val="accent4"/>
        </a:buClr>
        <a:buSzPct val="70000"/>
        <a:buFont typeface="Wingdings"/>
        <a:buChar char="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ct val="20000"/>
        </a:spcBef>
        <a:buClr>
          <a:schemeClr val="accent5"/>
        </a:buClr>
        <a:buFontTx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90000"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rtl="0" eaLnBrk="1" latinLnBrk="0" hangingPunct="1">
        <a:spcBef>
          <a:spcPct val="20000"/>
        </a:spcBef>
        <a:buClr>
          <a:schemeClr val="accent4">
            <a:shade val="75000"/>
          </a:schemeClr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rtl="0" eaLnBrk="1" latinLnBrk="0" hangingPunct="1">
        <a:spcBef>
          <a:spcPct val="20000"/>
        </a:spcBef>
        <a:buClr>
          <a:schemeClr val="accent2">
            <a:shade val="75000"/>
          </a:schemeClr>
        </a:buClr>
        <a:buSzPct val="90000"/>
        <a:buChar char="•"/>
        <a:defRPr kumimoji="0" sz="1400" kern="1200" cap="all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ru-RU" sz="3200" dirty="0" smtClean="0"/>
              <a:t>ЕГЭ №15</a:t>
            </a:r>
            <a:endParaRPr lang="ru-RU" sz="3200" dirty="0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Тригонометрические уравнения</a:t>
            </a: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1.</a:t>
            </a:r>
            <a:r>
              <a:rPr lang="ru-RU" dirty="0" smtClean="0"/>
              <a:t> </a:t>
            </a:r>
            <a:r>
              <a:rPr lang="ru-RU" dirty="0" smtClean="0"/>
              <a:t>√3</a:t>
            </a:r>
            <a:r>
              <a:rPr lang="en-AU" dirty="0" smtClean="0"/>
              <a:t>*</a:t>
            </a:r>
            <a:r>
              <a:rPr lang="en-AU" dirty="0" err="1" smtClean="0"/>
              <a:t>sinx</a:t>
            </a:r>
            <a:r>
              <a:rPr lang="en-AU" dirty="0" smtClean="0"/>
              <a:t> + sin2x = 0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√3</a:t>
            </a:r>
            <a:r>
              <a:rPr lang="en-AU" dirty="0" smtClean="0"/>
              <a:t>*</a:t>
            </a:r>
            <a:r>
              <a:rPr lang="en-AU" dirty="0" err="1" smtClean="0"/>
              <a:t>sinx</a:t>
            </a:r>
            <a:r>
              <a:rPr lang="en-AU" dirty="0" smtClean="0"/>
              <a:t> + 2*</a:t>
            </a:r>
            <a:r>
              <a:rPr lang="en-AU" dirty="0" err="1" smtClean="0"/>
              <a:t>sinxcosx</a:t>
            </a:r>
            <a:r>
              <a:rPr lang="en-AU" dirty="0" smtClean="0"/>
              <a:t> = 0</a:t>
            </a:r>
          </a:p>
          <a:p>
            <a:pPr>
              <a:buNone/>
            </a:pPr>
            <a:r>
              <a:rPr lang="en-AU" dirty="0" err="1" smtClean="0"/>
              <a:t>sinx</a:t>
            </a:r>
            <a:r>
              <a:rPr lang="en-AU" dirty="0" smtClean="0"/>
              <a:t>*(</a:t>
            </a:r>
            <a:r>
              <a:rPr lang="ru-RU" dirty="0" smtClean="0"/>
              <a:t>√</a:t>
            </a:r>
            <a:r>
              <a:rPr lang="ru-RU" dirty="0" smtClean="0"/>
              <a:t>3</a:t>
            </a:r>
            <a:r>
              <a:rPr lang="en-AU" dirty="0" smtClean="0"/>
              <a:t> </a:t>
            </a:r>
            <a:r>
              <a:rPr lang="en-AU" dirty="0" smtClean="0"/>
              <a:t>+ 2*</a:t>
            </a:r>
            <a:r>
              <a:rPr lang="en-AU" dirty="0" err="1" smtClean="0"/>
              <a:t>cosx</a:t>
            </a:r>
            <a:r>
              <a:rPr lang="en-AU" dirty="0" smtClean="0"/>
              <a:t>) = 0</a:t>
            </a:r>
          </a:p>
          <a:p>
            <a:pPr>
              <a:buNone/>
            </a:pPr>
            <a:r>
              <a:rPr lang="en-AU" dirty="0" err="1" smtClean="0"/>
              <a:t>s</a:t>
            </a:r>
            <a:r>
              <a:rPr lang="en-AU" dirty="0" err="1" smtClean="0"/>
              <a:t>inx</a:t>
            </a:r>
            <a:r>
              <a:rPr lang="en-AU" dirty="0" smtClean="0"/>
              <a:t> = 0</a:t>
            </a:r>
            <a:r>
              <a:rPr lang="ru-RU" dirty="0" smtClean="0"/>
              <a:t>    или </a:t>
            </a:r>
            <a:r>
              <a:rPr lang="en-AU" dirty="0" smtClean="0"/>
              <a:t>   </a:t>
            </a:r>
            <a:r>
              <a:rPr lang="ru-RU" dirty="0" smtClean="0"/>
              <a:t>√</a:t>
            </a:r>
            <a:r>
              <a:rPr lang="ru-RU" dirty="0" smtClean="0"/>
              <a:t>3</a:t>
            </a:r>
            <a:r>
              <a:rPr lang="en-AU" dirty="0" smtClean="0"/>
              <a:t> + </a:t>
            </a:r>
            <a:r>
              <a:rPr lang="en-AU" dirty="0" smtClean="0"/>
              <a:t>2*</a:t>
            </a:r>
            <a:r>
              <a:rPr lang="en-AU" dirty="0" err="1" smtClean="0"/>
              <a:t>cosx</a:t>
            </a:r>
            <a:r>
              <a:rPr lang="en-AU" dirty="0" smtClean="0"/>
              <a:t> = 0</a:t>
            </a:r>
          </a:p>
          <a:p>
            <a:pPr>
              <a:buNone/>
            </a:pPr>
            <a:r>
              <a:rPr lang="en-AU" dirty="0" smtClean="0"/>
              <a:t> </a:t>
            </a:r>
            <a:r>
              <a:rPr lang="en-AU" u="sng" dirty="0" smtClean="0"/>
              <a:t>x= </a:t>
            </a:r>
            <a:r>
              <a:rPr lang="el-GR" u="sng" dirty="0" smtClean="0"/>
              <a:t>π</a:t>
            </a:r>
            <a:r>
              <a:rPr lang="en-AU" u="sng" dirty="0" smtClean="0"/>
              <a:t>n</a:t>
            </a:r>
            <a:r>
              <a:rPr lang="en-AU" dirty="0" smtClean="0"/>
              <a:t>                    </a:t>
            </a:r>
            <a:r>
              <a:rPr lang="en-AU" dirty="0" err="1" smtClean="0"/>
              <a:t>cosx</a:t>
            </a:r>
            <a:r>
              <a:rPr lang="en-AU" dirty="0" smtClean="0"/>
              <a:t> = -</a:t>
            </a:r>
            <a:r>
              <a:rPr lang="ru-RU" dirty="0" smtClean="0"/>
              <a:t> √3</a:t>
            </a:r>
            <a:r>
              <a:rPr lang="en-AU" dirty="0" smtClean="0"/>
              <a:t> </a:t>
            </a:r>
            <a:r>
              <a:rPr lang="en-AU" dirty="0" smtClean="0"/>
              <a:t>/2</a:t>
            </a:r>
          </a:p>
          <a:p>
            <a:pPr>
              <a:buNone/>
            </a:pPr>
            <a:r>
              <a:rPr lang="en-AU" dirty="0" smtClean="0"/>
              <a:t>                               </a:t>
            </a:r>
            <a:r>
              <a:rPr lang="en-AU" u="sng" dirty="0" smtClean="0"/>
              <a:t>x = </a:t>
            </a:r>
            <a:r>
              <a:rPr lang="en-AU" u="sng" dirty="0" smtClean="0"/>
              <a:t>± 5</a:t>
            </a:r>
            <a:r>
              <a:rPr lang="el-GR" sz="2400" u="sng" dirty="0" smtClean="0"/>
              <a:t>π</a:t>
            </a:r>
            <a:r>
              <a:rPr lang="en-AU" sz="2400" u="sng" dirty="0" smtClean="0"/>
              <a:t>/6 + 2</a:t>
            </a:r>
            <a:r>
              <a:rPr lang="el-GR" sz="2400" u="sng" dirty="0" smtClean="0"/>
              <a:t>π</a:t>
            </a:r>
            <a:r>
              <a:rPr lang="en-AU" sz="2400" u="sng" dirty="0" smtClean="0"/>
              <a:t>n</a:t>
            </a:r>
          </a:p>
          <a:p>
            <a:pPr>
              <a:buNone/>
            </a:pPr>
            <a:r>
              <a:rPr lang="ru-RU" sz="2400" dirty="0" smtClean="0"/>
              <a:t>Корни, принадлежащие промежутку</a:t>
            </a:r>
          </a:p>
          <a:p>
            <a:pPr>
              <a:buNone/>
            </a:pPr>
            <a:r>
              <a:rPr lang="en-AU" sz="2400" dirty="0" smtClean="0"/>
              <a:t>[ -3</a:t>
            </a:r>
            <a:r>
              <a:rPr lang="el-GR" sz="2400" dirty="0" smtClean="0"/>
              <a:t> </a:t>
            </a:r>
            <a:r>
              <a:rPr lang="el-GR" sz="2400" dirty="0" smtClean="0"/>
              <a:t>π</a:t>
            </a:r>
            <a:r>
              <a:rPr lang="en-AU" sz="2400" dirty="0" smtClean="0"/>
              <a:t>/2 ; </a:t>
            </a:r>
            <a:r>
              <a:rPr lang="el-GR" sz="2400" dirty="0" smtClean="0"/>
              <a:t>π</a:t>
            </a:r>
            <a:r>
              <a:rPr lang="en-AU" sz="2400" dirty="0" smtClean="0"/>
              <a:t>/2 ]:</a:t>
            </a:r>
          </a:p>
          <a:p>
            <a:pPr>
              <a:buNone/>
            </a:pPr>
            <a:r>
              <a:rPr lang="en-AU" sz="2400" dirty="0" smtClean="0"/>
              <a:t>-</a:t>
            </a:r>
            <a:r>
              <a:rPr lang="el-GR" sz="2400" dirty="0" smtClean="0"/>
              <a:t> </a:t>
            </a:r>
            <a:r>
              <a:rPr lang="el-GR" sz="2400" dirty="0" smtClean="0"/>
              <a:t>π</a:t>
            </a:r>
            <a:r>
              <a:rPr lang="en-AU" sz="2400" dirty="0" smtClean="0"/>
              <a:t>, 0, -7</a:t>
            </a:r>
            <a:r>
              <a:rPr lang="el-GR" sz="2400" dirty="0" smtClean="0"/>
              <a:t> </a:t>
            </a:r>
            <a:r>
              <a:rPr lang="el-GR" sz="2400" dirty="0" smtClean="0"/>
              <a:t>π</a:t>
            </a:r>
            <a:r>
              <a:rPr lang="en-AU" sz="2400" dirty="0" smtClean="0"/>
              <a:t>/6, 5</a:t>
            </a:r>
            <a:r>
              <a:rPr lang="el-GR" sz="2400" dirty="0" smtClean="0"/>
              <a:t> </a:t>
            </a:r>
            <a:r>
              <a:rPr lang="el-GR" sz="2400" dirty="0" smtClean="0"/>
              <a:t>π</a:t>
            </a:r>
            <a:r>
              <a:rPr lang="en-AU" sz="2400" dirty="0" smtClean="0"/>
              <a:t>/6</a:t>
            </a:r>
          </a:p>
          <a:p>
            <a:pPr>
              <a:buNone/>
            </a:pPr>
            <a:endParaRPr lang="el-GR" sz="2400" dirty="0" smtClean="0"/>
          </a:p>
          <a:p>
            <a:pPr>
              <a:buNone/>
            </a:pPr>
            <a:endParaRPr lang="el-GR" sz="2400" dirty="0" smtClean="0"/>
          </a:p>
          <a:p>
            <a:pPr>
              <a:buNone/>
            </a:pPr>
            <a:endParaRPr lang="en-AU" dirty="0" smtClean="0"/>
          </a:p>
          <a:p>
            <a:pPr>
              <a:buNone/>
            </a:pPr>
            <a:endParaRPr lang="ru-RU" dirty="0"/>
          </a:p>
        </p:txBody>
      </p:sp>
      <p:pic>
        <p:nvPicPr>
          <p:cNvPr id="7" name="Рисунок 6" descr="sample1 (1)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15008" y="1571612"/>
            <a:ext cx="6504253" cy="3154034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AU" dirty="0" smtClean="0"/>
              <a:t>2. </a:t>
            </a:r>
            <a:r>
              <a:rPr lang="ru-RU" dirty="0" err="1" smtClean="0"/>
              <a:t>√</a:t>
            </a:r>
            <a:r>
              <a:rPr lang="en-AU" dirty="0" smtClean="0"/>
              <a:t>(1 + </a:t>
            </a:r>
            <a:r>
              <a:rPr lang="en-AU" dirty="0" err="1" smtClean="0"/>
              <a:t>sinx</a:t>
            </a:r>
            <a:r>
              <a:rPr lang="en-AU" dirty="0" smtClean="0"/>
              <a:t>) + </a:t>
            </a:r>
            <a:r>
              <a:rPr lang="en-AU" dirty="0" err="1" smtClean="0"/>
              <a:t>cosx</a:t>
            </a:r>
            <a:r>
              <a:rPr lang="en-AU" dirty="0" smtClean="0"/>
              <a:t> = 0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ru-RU" dirty="0" err="1" smtClean="0"/>
              <a:t>√</a:t>
            </a:r>
            <a:r>
              <a:rPr lang="en-AU" dirty="0" smtClean="0"/>
              <a:t>(1 + </a:t>
            </a:r>
            <a:r>
              <a:rPr lang="en-AU" dirty="0" err="1" smtClean="0"/>
              <a:t>sinx</a:t>
            </a:r>
            <a:r>
              <a:rPr lang="en-AU" dirty="0" smtClean="0"/>
              <a:t>) = </a:t>
            </a:r>
            <a:r>
              <a:rPr lang="en-AU" dirty="0" err="1" smtClean="0"/>
              <a:t>cosx</a:t>
            </a:r>
            <a:endParaRPr lang="en-AU" dirty="0" smtClean="0"/>
          </a:p>
          <a:p>
            <a:pPr>
              <a:buNone/>
            </a:pPr>
            <a:r>
              <a:rPr lang="en-AU" dirty="0" smtClean="0"/>
              <a:t>1 + </a:t>
            </a:r>
            <a:r>
              <a:rPr lang="en-AU" dirty="0" err="1" smtClean="0"/>
              <a:t>sinx</a:t>
            </a:r>
            <a:r>
              <a:rPr lang="en-AU" dirty="0" smtClean="0"/>
              <a:t> = </a:t>
            </a:r>
            <a:r>
              <a:rPr lang="en-AU" dirty="0" err="1" smtClean="0"/>
              <a:t>cos</a:t>
            </a:r>
            <a:r>
              <a:rPr lang="ru-RU" baseline="30000" dirty="0" smtClean="0"/>
              <a:t> 2 </a:t>
            </a:r>
            <a:r>
              <a:rPr lang="en-AU" dirty="0" smtClean="0"/>
              <a:t>x</a:t>
            </a:r>
          </a:p>
          <a:p>
            <a:pPr>
              <a:buNone/>
            </a:pPr>
            <a:r>
              <a:rPr lang="en-AU" dirty="0" smtClean="0"/>
              <a:t>1 + </a:t>
            </a:r>
            <a:r>
              <a:rPr lang="en-AU" dirty="0" err="1" smtClean="0"/>
              <a:t>sinx</a:t>
            </a:r>
            <a:r>
              <a:rPr lang="en-AU" dirty="0" smtClean="0"/>
              <a:t> - </a:t>
            </a:r>
            <a:r>
              <a:rPr lang="en-AU" dirty="0" err="1" smtClean="0"/>
              <a:t>cos</a:t>
            </a:r>
            <a:r>
              <a:rPr lang="ru-RU" baseline="30000" dirty="0" smtClean="0"/>
              <a:t> </a:t>
            </a:r>
            <a:r>
              <a:rPr lang="ru-RU" baseline="30000" dirty="0" smtClean="0"/>
              <a:t>2</a:t>
            </a:r>
            <a:r>
              <a:rPr lang="en-AU" dirty="0" smtClean="0"/>
              <a:t>x = 0</a:t>
            </a:r>
          </a:p>
          <a:p>
            <a:pPr>
              <a:buNone/>
            </a:pPr>
            <a:r>
              <a:rPr lang="en-AU" dirty="0" smtClean="0"/>
              <a:t>1 + </a:t>
            </a:r>
            <a:r>
              <a:rPr lang="en-AU" dirty="0" err="1" smtClean="0"/>
              <a:t>sinx</a:t>
            </a:r>
            <a:r>
              <a:rPr lang="en-AU" dirty="0" smtClean="0"/>
              <a:t> – 1 + sin</a:t>
            </a:r>
            <a:r>
              <a:rPr lang="ru-RU" baseline="30000" dirty="0" smtClean="0"/>
              <a:t>2</a:t>
            </a:r>
            <a:r>
              <a:rPr lang="en-AU" dirty="0" smtClean="0"/>
              <a:t>x = 0</a:t>
            </a:r>
          </a:p>
          <a:p>
            <a:pPr>
              <a:buNone/>
            </a:pPr>
            <a:r>
              <a:rPr lang="en-AU" dirty="0" err="1" smtClean="0"/>
              <a:t>s</a:t>
            </a:r>
            <a:r>
              <a:rPr lang="en-AU" dirty="0" err="1" smtClean="0"/>
              <a:t>inx</a:t>
            </a:r>
            <a:r>
              <a:rPr lang="en-AU" dirty="0" smtClean="0"/>
              <a:t> + sin</a:t>
            </a:r>
            <a:r>
              <a:rPr lang="ru-RU" baseline="30000" dirty="0" smtClean="0"/>
              <a:t>2</a:t>
            </a:r>
            <a:r>
              <a:rPr lang="en-AU" dirty="0" smtClean="0"/>
              <a:t>x </a:t>
            </a:r>
            <a:r>
              <a:rPr lang="en-AU" dirty="0" smtClean="0"/>
              <a:t>= 0</a:t>
            </a:r>
          </a:p>
          <a:p>
            <a:pPr>
              <a:buNone/>
            </a:pPr>
            <a:r>
              <a:rPr lang="en-AU" dirty="0" err="1" smtClean="0"/>
              <a:t>s</a:t>
            </a:r>
            <a:r>
              <a:rPr lang="en-AU" dirty="0" err="1" smtClean="0"/>
              <a:t>inx</a:t>
            </a:r>
            <a:r>
              <a:rPr lang="en-AU" dirty="0" smtClean="0"/>
              <a:t>*(1 + </a:t>
            </a:r>
            <a:r>
              <a:rPr lang="en-AU" dirty="0" err="1" smtClean="0"/>
              <a:t>sinx</a:t>
            </a:r>
            <a:r>
              <a:rPr lang="en-AU" dirty="0" smtClean="0"/>
              <a:t>) = 0</a:t>
            </a:r>
          </a:p>
          <a:p>
            <a:pPr>
              <a:buNone/>
            </a:pPr>
            <a:r>
              <a:rPr lang="en-AU" dirty="0" err="1" smtClean="0"/>
              <a:t>s</a:t>
            </a:r>
            <a:r>
              <a:rPr lang="en-AU" dirty="0" err="1" smtClean="0"/>
              <a:t>inx</a:t>
            </a:r>
            <a:r>
              <a:rPr lang="en-AU" dirty="0" smtClean="0"/>
              <a:t> = 0    </a:t>
            </a:r>
            <a:r>
              <a:rPr lang="ru-RU" dirty="0" smtClean="0"/>
              <a:t>или    </a:t>
            </a:r>
            <a:r>
              <a:rPr lang="en-AU" dirty="0" err="1" smtClean="0"/>
              <a:t>sinx</a:t>
            </a:r>
            <a:r>
              <a:rPr lang="en-AU" dirty="0" smtClean="0"/>
              <a:t> = -1</a:t>
            </a:r>
          </a:p>
          <a:p>
            <a:pPr>
              <a:buNone/>
            </a:pPr>
            <a:r>
              <a:rPr lang="en-AU" u="sng" dirty="0" smtClean="0"/>
              <a:t>x</a:t>
            </a:r>
            <a:r>
              <a:rPr lang="en-AU" u="sng" dirty="0" smtClean="0"/>
              <a:t> = </a:t>
            </a:r>
            <a:r>
              <a:rPr lang="el-GR" u="sng" dirty="0" smtClean="0"/>
              <a:t>π</a:t>
            </a:r>
            <a:r>
              <a:rPr lang="en-AU" u="sng" dirty="0" smtClean="0"/>
              <a:t>n</a:t>
            </a:r>
            <a:r>
              <a:rPr lang="en-AU" dirty="0" smtClean="0"/>
              <a:t>                   </a:t>
            </a:r>
            <a:r>
              <a:rPr lang="en-AU" u="sng" dirty="0" smtClean="0"/>
              <a:t>x = -</a:t>
            </a:r>
            <a:r>
              <a:rPr lang="el-GR" u="sng" dirty="0" smtClean="0"/>
              <a:t> </a:t>
            </a:r>
            <a:r>
              <a:rPr lang="el-GR" u="sng" dirty="0" smtClean="0"/>
              <a:t>π</a:t>
            </a:r>
            <a:r>
              <a:rPr lang="en-AU" u="sng" dirty="0" smtClean="0"/>
              <a:t>/2 + 2</a:t>
            </a:r>
            <a:r>
              <a:rPr lang="el-GR" u="sng" dirty="0" smtClean="0"/>
              <a:t>π</a:t>
            </a:r>
            <a:r>
              <a:rPr lang="en-AU" u="sng" dirty="0" smtClean="0"/>
              <a:t>n</a:t>
            </a:r>
            <a:endParaRPr lang="en-AU" u="sng" dirty="0" smtClean="0"/>
          </a:p>
          <a:p>
            <a:pPr>
              <a:buNone/>
            </a:pPr>
            <a:endParaRPr lang="en-AU" baseline="30000" dirty="0" smtClean="0"/>
          </a:p>
          <a:p>
            <a:pPr>
              <a:buNone/>
            </a:pPr>
            <a:endParaRPr lang="en-AU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фициальная">
  <a:themeElements>
    <a:clrScheme name="Модульная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Официальная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Официальная">
      <a:fillStyleLst>
        <a:solidFill>
          <a:schemeClr val="phClr"/>
        </a:solidFill>
        <a:solidFill>
          <a:schemeClr val="phClr">
            <a:tint val="45000"/>
          </a:schemeClr>
        </a:solidFill>
        <a:solidFill>
          <a:schemeClr val="phClr">
            <a:tint val="95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1429" cap="flat" cmpd="sng" algn="ctr">
          <a:solidFill>
            <a:schemeClr val="phClr"/>
          </a:solidFill>
          <a:prstDash val="sysDash"/>
        </a:ln>
        <a:ln w="200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contourW="9525" prstMaterial="matte">
            <a:bevelT w="0" h="0"/>
            <a:contourClr>
              <a:schemeClr val="phClr">
                <a:shade val="70000"/>
                <a:satMod val="105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soft" dir="b">
              <a:rot lat="0" lon="0" rev="0"/>
            </a:lightRig>
          </a:scene3d>
          <a:sp3d prstMaterial="dkEdge">
            <a:bevelT w="63500" h="63500" prst="cross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70000"/>
                <a:satMod val="115000"/>
              </a:schemeClr>
              <a:schemeClr val="phClr">
                <a:tint val="85000"/>
              </a:schemeClr>
            </a:duotone>
          </a:blip>
          <a:tile tx="0" ty="0" sx="85000" sy="85000" flip="none" algn="tl"/>
        </a:blipFill>
        <a:blipFill>
          <a:blip xmlns:r="http://schemas.openxmlformats.org/officeDocument/2006/relationships" r:embed="rId2">
            <a:duotone>
              <a:schemeClr val="phClr">
                <a:shade val="65000"/>
                <a:satMod val="115000"/>
              </a:schemeClr>
              <a:schemeClr val="phClr">
                <a:tint val="85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194</TotalTime>
  <Words>172</Words>
  <Application>Microsoft Office PowerPoint</Application>
  <PresentationFormat>Экран (4:3)</PresentationFormat>
  <Paragraphs>23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Официальная</vt:lpstr>
      <vt:lpstr>Тригонометрические уравнения</vt:lpstr>
      <vt:lpstr>1. √3*sinx + sin2x = 0</vt:lpstr>
      <vt:lpstr>2. √(1 + sinx) + cosx = 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Тригонометрические уравнения</dc:title>
  <dc:creator>Children</dc:creator>
  <cp:lastModifiedBy>Children</cp:lastModifiedBy>
  <cp:revision>20</cp:revision>
  <dcterms:created xsi:type="dcterms:W3CDTF">2015-04-09T16:14:15Z</dcterms:created>
  <dcterms:modified xsi:type="dcterms:W3CDTF">2015-04-09T19:28:42Z</dcterms:modified>
</cp:coreProperties>
</file>

<file path=docProps/thumbnail.jpeg>
</file>