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69" r:id="rId3"/>
    <p:sldId id="288" r:id="rId4"/>
    <p:sldId id="258" r:id="rId5"/>
    <p:sldId id="302" r:id="rId6"/>
    <p:sldId id="301" r:id="rId7"/>
    <p:sldId id="303" r:id="rId8"/>
    <p:sldId id="304" r:id="rId9"/>
    <p:sldId id="305" r:id="rId10"/>
    <p:sldId id="306" r:id="rId11"/>
    <p:sldId id="307" r:id="rId12"/>
    <p:sldId id="308" r:id="rId13"/>
    <p:sldId id="309" r:id="rId14"/>
    <p:sldId id="290" r:id="rId15"/>
    <p:sldId id="260" r:id="rId16"/>
    <p:sldId id="261" r:id="rId17"/>
    <p:sldId id="273" r:id="rId18"/>
    <p:sldId id="274" r:id="rId19"/>
    <p:sldId id="275" r:id="rId20"/>
    <p:sldId id="262" r:id="rId21"/>
    <p:sldId id="286" r:id="rId22"/>
    <p:sldId id="310" r:id="rId23"/>
    <p:sldId id="295" r:id="rId24"/>
    <p:sldId id="268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008000"/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21250" autoAdjust="0"/>
    <p:restoredTop sz="95382" autoAdjust="0"/>
  </p:normalViewPr>
  <p:slideViewPr>
    <p:cSldViewPr>
      <p:cViewPr>
        <p:scale>
          <a:sx n="74" d="100"/>
          <a:sy n="74" d="100"/>
        </p:scale>
        <p:origin x="-1032" y="29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7994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73C6F-E28C-43B8-943D-B5E3D74F1BFF}" type="datetimeFigureOut">
              <a:rPr lang="ru-RU" smtClean="0"/>
              <a:pPr/>
              <a:t>30.10.2018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BA1A4-9B20-4B14-8B18-892315F6B7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73C6F-E28C-43B8-943D-B5E3D74F1BFF}" type="datetimeFigureOut">
              <a:rPr lang="ru-RU" smtClean="0"/>
              <a:pPr/>
              <a:t>30.10.2018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BA1A4-9B20-4B14-8B18-892315F6B7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73C6F-E28C-43B8-943D-B5E3D74F1BFF}" type="datetimeFigureOut">
              <a:rPr lang="ru-RU" smtClean="0"/>
              <a:pPr/>
              <a:t>30.10.2018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BA1A4-9B20-4B14-8B18-892315F6B7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73C6F-E28C-43B8-943D-B5E3D74F1BFF}" type="datetimeFigureOut">
              <a:rPr lang="ru-RU" smtClean="0"/>
              <a:pPr/>
              <a:t>30.10.2018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BA1A4-9B20-4B14-8B18-892315F6B7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73C6F-E28C-43B8-943D-B5E3D74F1BFF}" type="datetimeFigureOut">
              <a:rPr lang="ru-RU" smtClean="0"/>
              <a:pPr/>
              <a:t>30.10.2018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BA1A4-9B20-4B14-8B18-892315F6B7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73C6F-E28C-43B8-943D-B5E3D74F1BFF}" type="datetimeFigureOut">
              <a:rPr lang="ru-RU" smtClean="0"/>
              <a:pPr/>
              <a:t>30.10.2018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BA1A4-9B20-4B14-8B18-892315F6B7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73C6F-E28C-43B8-943D-B5E3D74F1BFF}" type="datetimeFigureOut">
              <a:rPr lang="ru-RU" smtClean="0"/>
              <a:pPr/>
              <a:t>30.10.2018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BA1A4-9B20-4B14-8B18-892315F6B7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73C6F-E28C-43B8-943D-B5E3D74F1BFF}" type="datetimeFigureOut">
              <a:rPr lang="ru-RU" smtClean="0"/>
              <a:pPr/>
              <a:t>30.10.2018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59BA1A4-9B20-4B14-8B18-892315F6B76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73C6F-E28C-43B8-943D-B5E3D74F1BFF}" type="datetimeFigureOut">
              <a:rPr lang="ru-RU" smtClean="0"/>
              <a:pPr/>
              <a:t>30.10.2018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BA1A4-9B20-4B14-8B18-892315F6B7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B73C6F-E28C-43B8-943D-B5E3D74F1BFF}" type="datetimeFigureOut">
              <a:rPr lang="ru-RU" smtClean="0"/>
              <a:pPr/>
              <a:t>30.10.2018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C59BA1A4-9B20-4B14-8B18-892315F6B7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9BB73C6F-E28C-43B8-943D-B5E3D74F1BFF}" type="datetimeFigureOut">
              <a:rPr lang="ru-RU" smtClean="0"/>
              <a:pPr/>
              <a:t>30.10.2018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BA1A4-9B20-4B14-8B18-892315F6B7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9BB73C6F-E28C-43B8-943D-B5E3D74F1BFF}" type="datetimeFigureOut">
              <a:rPr lang="ru-RU" smtClean="0"/>
              <a:pPr/>
              <a:t>30.10.2018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C59BA1A4-9B20-4B14-8B18-892315F6B76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dofa.ru/open/book/1_history/IRTema18.htm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0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F:\-горбачев\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7671" y="2685794"/>
            <a:ext cx="5112568" cy="3240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62880" y="836712"/>
            <a:ext cx="7164288" cy="1152127"/>
          </a:xfrm>
        </p:spPr>
        <p:txBody>
          <a:bodyPr>
            <a:prstTxWarp prst="textDeflateTop">
              <a:avLst/>
            </a:prstTxWarp>
            <a:norm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Перестройка.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92532" y="2060848"/>
            <a:ext cx="8104984" cy="1008112"/>
          </a:xfrm>
        </p:spPr>
        <p:txBody>
          <a:bodyPr>
            <a:prstTxWarp prst="textDeflateBottom">
              <a:avLst/>
            </a:prstTxWarp>
            <a:normAutofit/>
          </a:bodyPr>
          <a:lstStyle/>
          <a:p>
            <a:r>
              <a:rPr lang="ru-RU" sz="900" dirty="0" smtClean="0">
                <a:solidFill>
                  <a:schemeClr val="bg1"/>
                </a:solidFill>
              </a:rPr>
              <a:t>Экономические и политические реформы</a:t>
            </a:r>
            <a:endParaRPr lang="ru-RU" sz="9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5875169"/>
            <a:ext cx="464502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Преподаватель истории: </a:t>
            </a:r>
            <a:r>
              <a:rPr lang="ru-RU" sz="2800" b="1" i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Саламатникова</a:t>
            </a:r>
            <a:r>
              <a:rPr lang="ru-RU" sz="28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Н. В.</a:t>
            </a:r>
            <a:endParaRPr lang="ru-RU" sz="28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6333" y="224619"/>
            <a:ext cx="102284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ГПОУ ТО «Тульский областной колледж культуры и искусства»</a:t>
            </a:r>
            <a:endParaRPr lang="ru-RU" sz="20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380312" y="6488668"/>
            <a:ext cx="16561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Тула, 2018 г.</a:t>
            </a:r>
            <a:endParaRPr lang="ru-RU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7467600" cy="1143000"/>
          </a:xfrm>
        </p:spPr>
        <p:txBody>
          <a:bodyPr>
            <a:normAutofit fontScale="90000"/>
          </a:bodyPr>
          <a:lstStyle/>
          <a:p>
            <a:r>
              <a:rPr lang="ru-RU" sz="6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Этапы перестройки:</a:t>
            </a:r>
            <a:r>
              <a:rPr lang="ru-RU" sz="6000" dirty="0" smtClean="0"/>
              <a:t/>
            </a:r>
            <a:br>
              <a:rPr lang="ru-RU" sz="6000" dirty="0" smtClean="0"/>
            </a:br>
            <a:r>
              <a:rPr lang="ru-RU" sz="5100" b="1" u="sng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этап</a:t>
            </a:r>
            <a:endParaRPr lang="ru-RU" sz="5100" b="1" u="sng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11742" y="1484784"/>
            <a:ext cx="8964488" cy="4525963"/>
          </a:xfrm>
        </p:spPr>
        <p:txBody>
          <a:bodyPr>
            <a:normAutofit/>
          </a:bodyPr>
          <a:lstStyle/>
          <a:p>
            <a:pPr marL="36576" indent="0" algn="just">
              <a:buNone/>
            </a:pPr>
            <a:r>
              <a:rPr lang="ru-RU" sz="20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1985 </a:t>
            </a:r>
            <a:r>
              <a:rPr lang="ru-RU" sz="20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г. до начала 1987 г. Период ускорения связывали: с более активным использованием достижений НТР; децентрализацией управления народным хозяйством; внедрением хозрасчета. Он характеризуется, с одной стороны, попытками решить проблемы административным путем запретов, контроля. С другой – началом либерализации внутренней жизни.</a:t>
            </a:r>
          </a:p>
          <a:p>
            <a:pPr algn="just"/>
            <a:endParaRPr lang="ru-RU" b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4370" y="3556386"/>
            <a:ext cx="6025530" cy="31409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04373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-35566"/>
            <a:ext cx="7467600" cy="1143000"/>
          </a:xfrm>
        </p:spPr>
        <p:txBody>
          <a:bodyPr/>
          <a:lstStyle/>
          <a:p>
            <a:r>
              <a:rPr lang="ru-RU" b="1" u="sng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этап</a:t>
            </a:r>
            <a:endParaRPr lang="ru-RU" b="1" u="sng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052736"/>
            <a:ext cx="9036496" cy="4525963"/>
          </a:xfrm>
        </p:spPr>
        <p:txBody>
          <a:bodyPr/>
          <a:lstStyle/>
          <a:p>
            <a:pPr marL="36576" lvl="0" indent="0">
              <a:buClr>
                <a:srgbClr val="6EA0B0"/>
              </a:buClr>
              <a:buNone/>
            </a:pPr>
            <a:r>
              <a:rPr lang="ru-RU" sz="20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</a:t>
            </a:r>
            <a:r>
              <a:rPr lang="ru-RU" sz="20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января 1987 г. (январский Пленум ЦК) Здесь начинается политика гласности. Были реабилитированы многие лица, невинно осужденные по процессам 1930-1950гг. Возросла роль публицистики, средств массовой информации. Начался процесс восстановления исторической памяти народа, раскрытия «белых пятен» истории. Перестала быть запретной </a:t>
            </a:r>
            <a:r>
              <a:rPr lang="ru-RU" sz="20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критика В.И</a:t>
            </a:r>
            <a:r>
              <a:rPr lang="ru-RU" sz="20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Ленина.</a:t>
            </a:r>
            <a:br>
              <a:rPr lang="ru-RU" sz="20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2000" b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6576" lvl="0" indent="0">
              <a:buClr>
                <a:srgbClr val="6EA0B0"/>
              </a:buClr>
              <a:buNone/>
            </a:pPr>
            <a:r>
              <a:rPr lang="ru-RU" sz="20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Начало </a:t>
            </a:r>
            <a:r>
              <a:rPr lang="ru-RU" sz="20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демократизации партии, внедрение первых элементов самостоятельности в экономику, начало разоружения. В этот же период развитие экономики достигает пика объемов и начинает снижаться. А национальные движения активизируются. </a:t>
            </a:r>
          </a:p>
          <a:p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4437112"/>
            <a:ext cx="4824536" cy="24208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66587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171400"/>
            <a:ext cx="7467600" cy="1143000"/>
          </a:xfrm>
        </p:spPr>
        <p:txBody>
          <a:bodyPr/>
          <a:lstStyle/>
          <a:p>
            <a:r>
              <a:rPr lang="ru-RU" b="1" u="sng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этап</a:t>
            </a:r>
            <a:endParaRPr lang="ru-RU" b="1" u="sng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662" y="908720"/>
            <a:ext cx="8856984" cy="4525963"/>
          </a:xfrm>
        </p:spPr>
        <p:txBody>
          <a:bodyPr/>
          <a:lstStyle/>
          <a:p>
            <a:pPr marL="36576" lvl="0" indent="0" algn="just">
              <a:buClr>
                <a:srgbClr val="6EA0B0"/>
              </a:buClr>
              <a:buNone/>
            </a:pPr>
            <a:r>
              <a:rPr lang="ru-RU" sz="20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</a:t>
            </a:r>
            <a:r>
              <a:rPr lang="ru-RU" sz="20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весны 1989 г. по лето 1990 г. С одной стороны, демократизация расширяется, происходят выборы в союзных автономных республиках. С другой – начинается распад Союза, которому предшествовал распад социалистической системы. Обостряются отношения между союзным и новым российским руководством. А дефицит принимает прямо-таки чудовищные формы</a:t>
            </a:r>
            <a:r>
              <a:rPr lang="ru-RU" sz="19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2874562"/>
            <a:ext cx="3055798" cy="3744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946570"/>
            <a:ext cx="3096344" cy="3672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59658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-35566"/>
            <a:ext cx="7467600" cy="1143000"/>
          </a:xfrm>
        </p:spPr>
        <p:txBody>
          <a:bodyPr/>
          <a:lstStyle/>
          <a:p>
            <a:r>
              <a:rPr lang="ru-RU" b="1" u="sng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 этап</a:t>
            </a:r>
            <a:endParaRPr lang="ru-RU" b="1" u="sng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908720"/>
            <a:ext cx="8712968" cy="4525963"/>
          </a:xfrm>
        </p:spPr>
        <p:txBody>
          <a:bodyPr/>
          <a:lstStyle/>
          <a:p>
            <a:pPr marL="36576" lvl="0" indent="0" algn="just">
              <a:buClr>
                <a:srgbClr val="6EA0B0"/>
              </a:buClr>
              <a:buNone/>
            </a:pPr>
            <a:endParaRPr lang="ru-RU" sz="2000" b="1" dirty="0" smtClean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6576" lvl="0" indent="0" algn="just">
              <a:buClr>
                <a:srgbClr val="6EA0B0"/>
              </a:buClr>
              <a:buNone/>
            </a:pPr>
            <a:r>
              <a:rPr lang="ru-RU" sz="20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</a:t>
            </a:r>
            <a:r>
              <a:rPr lang="ru-RU" sz="20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лета 1990 г. по осень 1991 г. – конец перестройки: глубокий национальный кризис, полный раскол между союзным и российским правительствами, наступление противников дальнейших реформ, попытка государственного переворота. Наконец, роспуск КПСС.</a:t>
            </a:r>
          </a:p>
          <a:p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401227"/>
            <a:ext cx="5256584" cy="33123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5224" y="2924944"/>
            <a:ext cx="3060370" cy="33123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69467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0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Задание учащимся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484784"/>
            <a:ext cx="7467600" cy="4525963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2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  <a:r>
              <a:rPr lang="ru-RU" sz="2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sz="2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обыденном сознании наших людей существуют две точки зрения на предпосылки и начало </a:t>
            </a:r>
            <a:r>
              <a:rPr lang="ru-RU" sz="2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перестройки:</a:t>
            </a:r>
            <a:endParaRPr lang="ru-RU" sz="26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6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Одна</a:t>
            </a:r>
            <a:r>
              <a:rPr lang="ru-RU" sz="2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не нужно было ничего не менять, жили тихо, небогато, но зато стабильно, не думая о завтрашнем дне.</a:t>
            </a:r>
          </a:p>
          <a:p>
            <a:r>
              <a:rPr lang="ru-RU" sz="26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Вторая</a:t>
            </a:r>
            <a:r>
              <a:rPr lang="ru-RU" sz="2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кризис назрел, реформы были </a:t>
            </a:r>
            <a:r>
              <a:rPr lang="ru-RU" sz="2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необходимы</a:t>
            </a:r>
          </a:p>
          <a:p>
            <a:pPr marL="36576" indent="0">
              <a:buNone/>
            </a:pPr>
            <a:r>
              <a:rPr lang="ru-RU" sz="2600" b="1" i="1" dirty="0" smtClean="0">
                <a:solidFill>
                  <a:srgbClr val="FF0000"/>
                </a:solidFill>
              </a:rPr>
              <a:t>Вопросы</a:t>
            </a:r>
            <a:endParaRPr lang="ru-RU" sz="2600" dirty="0" smtClean="0">
              <a:solidFill>
                <a:srgbClr val="FF0000"/>
              </a:solidFill>
            </a:endParaRPr>
          </a:p>
          <a:p>
            <a:r>
              <a:rPr lang="ru-RU" sz="2600" dirty="0" smtClean="0">
                <a:solidFill>
                  <a:schemeClr val="bg1"/>
                </a:solidFill>
              </a:rPr>
              <a:t>Что вы думаете по этому поводу?</a:t>
            </a:r>
          </a:p>
          <a:p>
            <a:r>
              <a:rPr lang="ru-RU" sz="2600" dirty="0" smtClean="0">
                <a:solidFill>
                  <a:schemeClr val="bg1"/>
                </a:solidFill>
              </a:rPr>
              <a:t> К какой точке зрения вы склоняетесь? </a:t>
            </a:r>
          </a:p>
          <a:p>
            <a:r>
              <a:rPr lang="ru-RU" sz="2600" dirty="0" smtClean="0">
                <a:solidFill>
                  <a:schemeClr val="bg1"/>
                </a:solidFill>
              </a:rPr>
              <a:t>Аргументируйте свой ответ.</a:t>
            </a:r>
          </a:p>
          <a:p>
            <a:pPr marL="36576" indent="0">
              <a:buNone/>
            </a:pPr>
            <a:endParaRPr lang="ru-RU" sz="2400" dirty="0" smtClean="0"/>
          </a:p>
          <a:p>
            <a:endParaRPr lang="ru-RU" sz="2400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0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147248" cy="792088"/>
          </a:xfrm>
        </p:spPr>
        <p:txBody>
          <a:bodyPr>
            <a:prstTxWarp prst="textCurveUp">
              <a:avLst/>
            </a:prstTxWarp>
            <a:normAutofit/>
          </a:bodyPr>
          <a:lstStyle/>
          <a:p>
            <a:r>
              <a:rPr lang="ru-RU" sz="24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r>
              <a:rPr lang="ru-RU" sz="2400" dirty="0" smtClean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Реформы  в экономике.</a:t>
            </a:r>
            <a:endParaRPr lang="ru-RU" sz="2400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340768"/>
            <a:ext cx="8748464" cy="5256584"/>
          </a:xfrm>
        </p:spPr>
        <p:txBody>
          <a:bodyPr>
            <a:normAutofit/>
          </a:bodyPr>
          <a:lstStyle/>
          <a:p>
            <a:pPr algn="just"/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апреле 1985 года на Пленуме ЦК КПСС был  провозглашен курс на ускорение социально-экономического развития страны. Его рычаги виделись в научно – технической революции, технологическом перевооружении машиностроения и активизации «человеческого фактора».</a:t>
            </a:r>
          </a:p>
          <a:p>
            <a:pPr algn="just"/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середине 80-х гг. по всей стране развертываются две административные кампании: борьба с алкоголизмом и «нетрудовыми доходами».</a:t>
            </a:r>
          </a:p>
          <a:p>
            <a:endParaRPr lang="ru-RU" sz="2400" dirty="0"/>
          </a:p>
        </p:txBody>
      </p:sp>
      <p:pic>
        <p:nvPicPr>
          <p:cNvPr id="5123" name="Picture 3" descr="F:\-горбачев\3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220072" y="5048136"/>
            <a:ext cx="3664997" cy="16932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0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75240" cy="922114"/>
          </a:xfrm>
        </p:spPr>
        <p:txBody>
          <a:bodyPr>
            <a:prstTxWarp prst="textWave2">
              <a:avLst>
                <a:gd name="adj1" fmla="val 12500"/>
                <a:gd name="adj2" fmla="val -2028"/>
              </a:avLst>
            </a:prstTxWarp>
            <a:normAutofit fontScale="90000"/>
          </a:bodyPr>
          <a:lstStyle/>
          <a:p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Основное содержание перестройки:</a:t>
            </a:r>
            <a:b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экономической сфере:</a:t>
            </a:r>
            <a:endParaRPr lang="ru-RU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385392"/>
            <a:ext cx="8892480" cy="5472608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endParaRPr lang="ru-RU" sz="2400" i="1" dirty="0" smtClean="0">
              <a:solidFill>
                <a:schemeClr val="bg1"/>
              </a:solidFill>
            </a:endParaRPr>
          </a:p>
          <a:p>
            <a:pPr>
              <a:lnSpc>
                <a:spcPct val="80000"/>
              </a:lnSpc>
            </a:pP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</a:rPr>
              <a:t>Перевод 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</a:rPr>
              <a:t>государственных предприятий на хозрасчет и самоокупаемость. Поскольку оборонные предприятия были не способны действовать в новых условиях, проводится конверсия – перевод производства на мирные рельсы (демилитаризация экономики). </a:t>
            </a:r>
          </a:p>
          <a:p>
            <a:pPr>
              <a:lnSpc>
                <a:spcPct val="80000"/>
              </a:lnSpc>
            </a:pPr>
            <a:endParaRPr lang="ru-RU" sz="2400" dirty="0" smtClean="0">
              <a:solidFill>
                <a:schemeClr val="bg1"/>
              </a:solidFill>
              <a:latin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</a:rPr>
              <a:t>На 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</a:rPr>
              <a:t>селе было признано равенство пяти форм хозяйствования: совхозов, колхозов, агрокомбинатов, арендных коллективов и фермерских хозяйств. </a:t>
            </a:r>
          </a:p>
          <a:p>
            <a:pPr>
              <a:lnSpc>
                <a:spcPct val="80000"/>
              </a:lnSpc>
            </a:pPr>
            <a:endParaRPr lang="ru-RU" sz="2400" dirty="0" smtClean="0">
              <a:solidFill>
                <a:schemeClr val="bg1"/>
              </a:solidFill>
              <a:latin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</a:rPr>
              <a:t>Для 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</a:rPr>
              <a:t>контроля за качеством продукции была введена госприемка. Директивный государственный план сменился госзаказом.</a:t>
            </a:r>
            <a:r>
              <a:rPr lang="ru-RU" sz="2400" i="1" dirty="0" smtClean="0"/>
              <a:t>                                        </a:t>
            </a:r>
            <a:endParaRPr lang="ru-RU" sz="24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0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82594"/>
          </a:xfrm>
        </p:spPr>
        <p:txBody>
          <a:bodyPr>
            <a:noAutofit/>
          </a:bodyPr>
          <a:lstStyle/>
          <a:p>
            <a:r>
              <a:rPr lang="ru-RU" sz="4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Результаты:</a:t>
            </a:r>
            <a:endParaRPr lang="ru-RU" sz="48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108520" y="1124744"/>
            <a:ext cx="8892480" cy="5623488"/>
          </a:xfrm>
        </p:spPr>
        <p:txBody>
          <a:bodyPr>
            <a:normAutofit fontScale="70000" lnSpcReduction="20000"/>
          </a:bodyPr>
          <a:lstStyle/>
          <a:p>
            <a:pPr algn="just">
              <a:buNone/>
            </a:pPr>
            <a:r>
              <a:rPr lang="ru-RU" sz="3200" dirty="0" smtClean="0">
                <a:solidFill>
                  <a:schemeClr val="bg1"/>
                </a:solidFill>
              </a:rPr>
              <a:t>  </a:t>
            </a:r>
            <a:endParaRPr lang="ru-RU" sz="3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Одним </a:t>
            </a:r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из положительных результатов экономических преобразований стало прекращение снижения темпов прироста национального производства и производительности труда в середине 80-х годов. В значительной степени это определялось ростом инвестиций, что, однако, сопровождалось увеличением бюджетного дефицита. </a:t>
            </a:r>
          </a:p>
          <a:p>
            <a:pPr algn="just"/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Главной </a:t>
            </a:r>
            <a:r>
              <a:rPr lang="ru-RU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причиной сокращения бюджетных поступлений стало постепенное снижение отчисляемой государству доли прибыли предприятий и организаций. Так как бюджетный дефицит финансировался за счёт денежной эмиссии, его рост — при фиксированных ценах — приводил к увеличению дефицита на потребительском рынке. С прилавков быстро исчезало самое необходимое. Повсюду вводились талоны и карточки покупателя. Было очевидна необходимость повышения цен на потребительские товары, их либерализации, однако власти не могли решиться на такую непопулярную меру.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0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-171400"/>
            <a:ext cx="7467600" cy="1143000"/>
          </a:xfrm>
        </p:spPr>
        <p:txBody>
          <a:bodyPr>
            <a:noAutofit/>
          </a:bodyPr>
          <a:lstStyle/>
          <a:p>
            <a:r>
              <a:rPr lang="ru-RU" sz="40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Реформа политической системы.</a:t>
            </a:r>
            <a:endParaRPr lang="ru-RU" sz="40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764704"/>
            <a:ext cx="8172400" cy="5544616"/>
          </a:xfrm>
        </p:spPr>
        <p:txBody>
          <a:bodyPr>
            <a:normAutofit/>
          </a:bodyPr>
          <a:lstStyle/>
          <a:p>
            <a:pPr algn="just"/>
            <a:r>
              <a:rPr lang="ru-RU" sz="2400" dirty="0" smtClean="0">
                <a:solidFill>
                  <a:schemeClr val="bg1"/>
                </a:solidFill>
              </a:rPr>
              <a:t>Испытывая </a:t>
            </a:r>
            <a:r>
              <a:rPr lang="ru-RU" sz="2400" dirty="0" smtClean="0">
                <a:solidFill>
                  <a:schemeClr val="bg1"/>
                </a:solidFill>
              </a:rPr>
              <a:t>нарастающие трудности в экономике, руководство страны во главе с М. С. Горбачевым с лета 1988 года решилось на реформирование политической системы СССР. </a:t>
            </a:r>
          </a:p>
          <a:p>
            <a:pPr algn="just"/>
            <a:r>
              <a:rPr lang="ru-RU" sz="2400" dirty="0" smtClean="0">
                <a:solidFill>
                  <a:schemeClr val="bg1"/>
                </a:solidFill>
              </a:rPr>
              <a:t> </a:t>
            </a:r>
            <a:r>
              <a:rPr lang="ru-RU" sz="2400" dirty="0" smtClean="0">
                <a:solidFill>
                  <a:schemeClr val="bg1"/>
                </a:solidFill>
              </a:rPr>
              <a:t>На </a:t>
            </a:r>
            <a:r>
              <a:rPr lang="ru-RU" sz="2400" dirty="0" smtClean="0">
                <a:solidFill>
                  <a:schemeClr val="bg1"/>
                </a:solidFill>
              </a:rPr>
              <a:t>первом этапе целью политической реформы было укрепление руководящей роли КПСС в обществе через оживление Советов. В соответствии с решениями </a:t>
            </a:r>
            <a:r>
              <a:rPr lang="en-US" sz="2400" dirty="0" smtClean="0">
                <a:solidFill>
                  <a:schemeClr val="bg1"/>
                </a:solidFill>
              </a:rPr>
              <a:t>XIX </a:t>
            </a:r>
            <a:r>
              <a:rPr lang="ru-RU" sz="2400" dirty="0" smtClean="0">
                <a:solidFill>
                  <a:schemeClr val="bg1"/>
                </a:solidFill>
              </a:rPr>
              <a:t>Всесоюзной конференции КПСС (июнь 1988 г.) учреждается новый высший орган законодательной власти Съезд народных депутатов СССР и соответствующие республиканские съезды.</a:t>
            </a:r>
          </a:p>
          <a:p>
            <a:pPr algn="just"/>
            <a:r>
              <a:rPr lang="ru-RU" sz="2400" dirty="0" smtClean="0">
                <a:solidFill>
                  <a:schemeClr val="bg1"/>
                </a:solidFill>
              </a:rPr>
              <a:t>Выборы </a:t>
            </a:r>
            <a:r>
              <a:rPr lang="ru-RU" sz="2400" dirty="0" smtClean="0">
                <a:solidFill>
                  <a:schemeClr val="bg1"/>
                </a:solidFill>
              </a:rPr>
              <a:t>депутатов проводились в 1989 -1990 гг. на альтернативной основе</a:t>
            </a:r>
          </a:p>
          <a:p>
            <a:endParaRPr lang="ru-RU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0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404664"/>
            <a:ext cx="8100392" cy="6000792"/>
          </a:xfrm>
        </p:spPr>
        <p:txBody>
          <a:bodyPr>
            <a:normAutofit/>
          </a:bodyPr>
          <a:lstStyle/>
          <a:p>
            <a:pPr algn="just">
              <a:defRPr/>
            </a:pPr>
            <a:r>
              <a:rPr lang="ru-RU" sz="2400" dirty="0" smtClean="0">
                <a:solidFill>
                  <a:schemeClr val="bg1"/>
                </a:solidFill>
              </a:rPr>
              <a:t>Из </a:t>
            </a:r>
            <a:r>
              <a:rPr lang="ru-RU" sz="2400" dirty="0" smtClean="0">
                <a:solidFill>
                  <a:schemeClr val="bg1"/>
                </a:solidFill>
              </a:rPr>
              <a:t>числа народных депутатов были сформированы постоянно действующие Верховные Советы СССР и республик. Вводился новый пост – председателя Совета (от Верховного до районного). Председателем Верховного Совета СССР стал Генеральный секретарь ЦК КПСС М. С. Горбачев (март 1989 г.), председателем Верховного Совета РСФСР – Б. Н. Ельцин (май 1990 г.).</a:t>
            </a:r>
          </a:p>
          <a:p>
            <a:pPr algn="just">
              <a:defRPr/>
            </a:pPr>
            <a:r>
              <a:rPr lang="ru-RU" sz="2400" dirty="0" smtClean="0">
                <a:solidFill>
                  <a:schemeClr val="bg1"/>
                </a:solidFill>
              </a:rPr>
              <a:t>С </a:t>
            </a:r>
            <a:r>
              <a:rPr lang="ru-RU" sz="2400" dirty="0" smtClean="0">
                <a:solidFill>
                  <a:schemeClr val="bg1"/>
                </a:solidFill>
              </a:rPr>
              <a:t>середины 1987 года был провозглашен курс на «</a:t>
            </a:r>
            <a:r>
              <a:rPr lang="ru-RU" sz="2400" i="1" dirty="0" smtClean="0">
                <a:solidFill>
                  <a:schemeClr val="bg1"/>
                </a:solidFill>
              </a:rPr>
              <a:t>гласность</a:t>
            </a:r>
            <a:r>
              <a:rPr lang="ru-RU" sz="2400" dirty="0" smtClean="0">
                <a:solidFill>
                  <a:schemeClr val="bg1"/>
                </a:solidFill>
              </a:rPr>
              <a:t>», то есть на контролируемое сверху смягчение цензуры над средствами массовой информации. Однако вскоре выяснилось, партаппарат не способен удержать поток свободы слова.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0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614756"/>
            <a:ext cx="3672408" cy="28385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 sz="7600" b="1" dirty="0" smtClean="0">
                <a:solidFill>
                  <a:schemeClr val="bg1"/>
                </a:solidFill>
              </a:rPr>
              <a:t>Цель урока:</a:t>
            </a:r>
            <a:endParaRPr lang="ru-RU" sz="7600" b="1" dirty="0" smtClean="0">
              <a:solidFill>
                <a:schemeClr val="bg1"/>
              </a:solidFill>
            </a:endParaRPr>
          </a:p>
        </p:txBody>
      </p:sp>
      <p:sp>
        <p:nvSpPr>
          <p:cNvPr id="5" name="Rectangle 2"/>
          <p:cNvSpPr>
            <a:spLocks noGrp="1" noChangeArrowheads="1"/>
          </p:cNvSpPr>
          <p:nvPr>
            <p:ph idx="1"/>
          </p:nvPr>
        </p:nvSpPr>
        <p:spPr>
          <a:xfrm>
            <a:off x="0" y="1268760"/>
            <a:ext cx="8686800" cy="4525963"/>
          </a:xfrm>
        </p:spPr>
        <p:txBody>
          <a:bodyPr>
            <a:noAutofit/>
          </a:bodyPr>
          <a:lstStyle/>
          <a:p>
            <a:pPr marL="36576" lvl="0" indent="0">
              <a:buNone/>
            </a:pPr>
            <a:r>
              <a:rPr kumimoji="0" lang="ru-RU" sz="2400" b="1" kern="1200" dirty="0" smtClean="0">
                <a:solidFill>
                  <a:srgbClr val="FFC000"/>
                </a:solidFill>
              </a:rPr>
              <a:t>Формировать у обучающихся представления об особенностях развития современной России на основе осмысления важнейших событий и проблем российской истории последней четверти XX. </a:t>
            </a:r>
            <a:r>
              <a:rPr lang="ru-RU" sz="2400" b="1" dirty="0" smtClean="0">
                <a:solidFill>
                  <a:srgbClr val="FFC000"/>
                </a:solidFill>
              </a:rPr>
              <a:t>Воспитывать чувство сопричастности  к истории страны.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614756"/>
            <a:ext cx="3861048" cy="28385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98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250" autoRev="1" fill="remove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5" dur="250" autoRev="1" fill="remove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6" dur="250" autoRev="1" fill="remove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250" autoRev="1" fill="remove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0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003232" cy="1008112"/>
          </a:xfrm>
        </p:spPr>
        <p:txBody>
          <a:bodyPr>
            <a:prstTxWarp prst="textWave2">
              <a:avLst>
                <a:gd name="adj1" fmla="val 12500"/>
                <a:gd name="adj2" fmla="val -2728"/>
              </a:avLst>
            </a:prstTxWarp>
            <a:normAutofit/>
          </a:bodyPr>
          <a:lstStyle/>
          <a:p>
            <a:r>
              <a:rPr lang="ru-RU" sz="2800" dirty="0" smtClean="0"/>
              <a:t> </a:t>
            </a:r>
            <a:r>
              <a:rPr lang="ru-RU" sz="2800" dirty="0" smtClean="0">
                <a:solidFill>
                  <a:schemeClr val="bg1"/>
                </a:solidFill>
              </a:rPr>
              <a:t>Формирование  многопартийности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1412776"/>
            <a:ext cx="8686800" cy="471338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/>
              <a:t>                                         </a:t>
            </a:r>
            <a:r>
              <a:rPr lang="ru-RU" sz="2400" dirty="0" smtClean="0">
                <a:solidFill>
                  <a:schemeClr val="bg1"/>
                </a:solidFill>
              </a:rPr>
              <a:t>Постепенно было образовано</a:t>
            </a:r>
          </a:p>
          <a:p>
            <a:pPr>
              <a:buNone/>
            </a:pPr>
            <a:r>
              <a:rPr lang="ru-RU" sz="2400" dirty="0" smtClean="0">
                <a:solidFill>
                  <a:schemeClr val="bg1"/>
                </a:solidFill>
              </a:rPr>
              <a:t>                                         множество партий и движений.</a:t>
            </a:r>
          </a:p>
          <a:p>
            <a:pPr>
              <a:buNone/>
            </a:pPr>
            <a:r>
              <a:rPr lang="ru-RU" sz="2400" dirty="0" smtClean="0">
                <a:solidFill>
                  <a:schemeClr val="bg1"/>
                </a:solidFill>
              </a:rPr>
              <a:t>                                         При всем многообразии этих</a:t>
            </a:r>
          </a:p>
          <a:p>
            <a:pPr>
              <a:buNone/>
            </a:pPr>
            <a:r>
              <a:rPr lang="ru-RU" sz="2400" dirty="0" smtClean="0">
                <a:solidFill>
                  <a:schemeClr val="bg1"/>
                </a:solidFill>
              </a:rPr>
              <a:t>                                         партий, в центре борьбы </a:t>
            </a:r>
          </a:p>
          <a:p>
            <a:pPr>
              <a:buNone/>
            </a:pPr>
            <a:r>
              <a:rPr lang="ru-RU" sz="2400" dirty="0" smtClean="0">
                <a:solidFill>
                  <a:schemeClr val="bg1"/>
                </a:solidFill>
              </a:rPr>
              <a:t>                                         оказались два направления –</a:t>
            </a:r>
          </a:p>
          <a:p>
            <a:pPr>
              <a:buNone/>
            </a:pPr>
            <a:r>
              <a:rPr lang="ru-RU" sz="2400" dirty="0" smtClean="0">
                <a:solidFill>
                  <a:schemeClr val="bg1"/>
                </a:solidFill>
              </a:rPr>
              <a:t>                                         коммунистическое и либеральное.</a:t>
            </a:r>
          </a:p>
          <a:p>
            <a:pPr>
              <a:buNone/>
            </a:pPr>
            <a:r>
              <a:rPr lang="ru-RU" sz="2400" dirty="0" smtClean="0">
                <a:solidFill>
                  <a:schemeClr val="bg1"/>
                </a:solidFill>
              </a:rPr>
              <a:t>В руководстве КПСС участились</a:t>
            </a:r>
          </a:p>
          <a:p>
            <a:pPr>
              <a:buNone/>
            </a:pPr>
            <a:r>
              <a:rPr lang="ru-RU" sz="2400" dirty="0" smtClean="0">
                <a:solidFill>
                  <a:schemeClr val="bg1"/>
                </a:solidFill>
              </a:rPr>
              <a:t>нападки на Горбачева и перестроечный</a:t>
            </a:r>
          </a:p>
          <a:p>
            <a:pPr>
              <a:buNone/>
            </a:pPr>
            <a:r>
              <a:rPr lang="ru-RU" sz="2400" dirty="0" smtClean="0">
                <a:solidFill>
                  <a:schemeClr val="bg1"/>
                </a:solidFill>
              </a:rPr>
              <a:t>курс. В июле 1991 г. Ряд членов ЦК</a:t>
            </a:r>
          </a:p>
          <a:p>
            <a:pPr>
              <a:buNone/>
            </a:pPr>
            <a:r>
              <a:rPr lang="ru-RU" sz="2400" dirty="0" smtClean="0">
                <a:solidFill>
                  <a:schemeClr val="bg1"/>
                </a:solidFill>
              </a:rPr>
              <a:t>потребовали его отставки.</a:t>
            </a:r>
          </a:p>
          <a:p>
            <a:pPr>
              <a:buNone/>
            </a:pPr>
            <a:endParaRPr lang="ru-RU" sz="2400" dirty="0"/>
          </a:p>
        </p:txBody>
      </p:sp>
      <p:pic>
        <p:nvPicPr>
          <p:cNvPr id="7171" name="Picture 3" descr="F:\-горбачев\28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3528" y="1484784"/>
            <a:ext cx="3600400" cy="2664296"/>
          </a:xfrm>
          <a:prstGeom prst="rect">
            <a:avLst/>
          </a:prstGeom>
          <a:noFill/>
        </p:spPr>
      </p:pic>
      <p:pic>
        <p:nvPicPr>
          <p:cNvPr id="7172" name="Picture 4" descr="F:\-горбачев\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300192" y="4077072"/>
            <a:ext cx="2304256" cy="2448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0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Становление демократии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484785"/>
            <a:ext cx="9144000" cy="4032448"/>
          </a:xfrm>
        </p:spPr>
        <p:txBody>
          <a:bodyPr>
            <a:normAutofit lnSpcReduction="10000"/>
          </a:bodyPr>
          <a:lstStyle/>
          <a:p>
            <a:pPr eaLnBrk="1" hangingPunct="1">
              <a:defRPr/>
            </a:pPr>
            <a:r>
              <a:rPr lang="ru-RU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период перестройки в советском обществе (1985-1991 гг.) была окончательно разрушена система тоталитарного режима, произошел поворот общества от несвободы к свободе. На волне демократизации в СССР оформились политический плюрализм, многопартийность, начало зарождаться гражданское общество, осуществляться принцип разделения властей </a:t>
            </a:r>
          </a:p>
        </p:txBody>
      </p:sp>
      <p:sp>
        <p:nvSpPr>
          <p:cNvPr id="10244" name="AutoShape 4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7543800" y="6324600"/>
            <a:ext cx="838200" cy="228600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666" y="28977"/>
            <a:ext cx="3132213" cy="3960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4005064"/>
            <a:ext cx="5746054" cy="2594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332656"/>
            <a:ext cx="3185329" cy="43440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581" y="4293096"/>
            <a:ext cx="4211960" cy="2435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7539" y="836712"/>
            <a:ext cx="3359335" cy="4116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6855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 flip="none" rotWithShape="1">
          <a:gsLst>
            <a:gs pos="0">
              <a:srgbClr val="00000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5000" b="1" dirty="0" smtClean="0">
                <a:solidFill>
                  <a:schemeClr val="bg1"/>
                </a:solidFill>
              </a:rPr>
              <a:t>Домашнее задание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dirty="0" smtClean="0">
                <a:solidFill>
                  <a:schemeClr val="bg1"/>
                </a:solidFill>
              </a:rPr>
              <a:t>Написать эссе по теме: 1- «Причины распада СССР». </a:t>
            </a:r>
          </a:p>
          <a:p>
            <a:pPr eaLnBrk="1" hangingPunct="1"/>
            <a:r>
              <a:rPr lang="ru-RU" dirty="0" smtClean="0">
                <a:solidFill>
                  <a:schemeClr val="bg1"/>
                </a:solidFill>
              </a:rPr>
              <a:t>2- «Россия – суверенное государство: приобретения и потери.». </a:t>
            </a:r>
          </a:p>
          <a:p>
            <a:pPr eaLnBrk="1" hangingPunct="1"/>
            <a:r>
              <a:rPr lang="ru-RU" dirty="0" smtClean="0">
                <a:solidFill>
                  <a:schemeClr val="bg1"/>
                </a:solidFill>
              </a:rPr>
              <a:t>3- «Перестройка , объективная необходимость или?!»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/>
      <p:bldP spid="33795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0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7467600" cy="634082"/>
          </a:xfrm>
        </p:spPr>
        <p:txBody>
          <a:bodyPr>
            <a:normAutofit/>
          </a:bodyPr>
          <a:lstStyle/>
          <a:p>
            <a:r>
              <a:rPr lang="ru-RU" sz="2800" dirty="0" smtClean="0"/>
              <a:t>               </a:t>
            </a:r>
            <a:r>
              <a:rPr lang="ru-RU" sz="2800" dirty="0" smtClean="0">
                <a:solidFill>
                  <a:schemeClr val="bg1"/>
                </a:solidFill>
              </a:rPr>
              <a:t>ЭЛЕКТРОННЫЕ  РЕСУРСЫ: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36712"/>
            <a:ext cx="8363272" cy="568863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dirty="0" smtClean="0">
                <a:solidFill>
                  <a:schemeClr val="bg1"/>
                </a:solidFill>
              </a:rPr>
              <a:t>    </a:t>
            </a:r>
            <a:r>
              <a:rPr lang="en-AU" sz="2000" dirty="0" smtClean="0">
                <a:solidFill>
                  <a:schemeClr val="bg1"/>
                </a:solidFill>
              </a:rPr>
              <a:t>http://ru.wikipedia.org/wiki/%D0%9F%D0%B5%D1%80%D0%B5%</a:t>
            </a:r>
            <a:endParaRPr lang="ru-RU" sz="2000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sz="2000" dirty="0" smtClean="0">
                <a:solidFill>
                  <a:schemeClr val="bg1"/>
                </a:solidFill>
              </a:rPr>
              <a:t>    </a:t>
            </a:r>
            <a:r>
              <a:rPr lang="en-AU" sz="2000" dirty="0" smtClean="0">
                <a:solidFill>
                  <a:schemeClr val="bg1"/>
                </a:solidFill>
              </a:rPr>
              <a:t>http://www.coolreferat.com/%D0%9F%D0%B5%D1%80%D0%</a:t>
            </a:r>
            <a:endParaRPr lang="ru-RU" sz="2000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sz="2000" dirty="0" smtClean="0">
                <a:solidFill>
                  <a:schemeClr val="bg1"/>
                </a:solidFill>
              </a:rPr>
              <a:t>    </a:t>
            </a:r>
            <a:r>
              <a:rPr lang="en-US" sz="2000" dirty="0" smtClean="0">
                <a:solidFill>
                  <a:schemeClr val="bg1"/>
                </a:solidFill>
              </a:rPr>
              <a:t>http://nnm.ru/b/oqskaa777-</a:t>
            </a:r>
            <a:r>
              <a:rPr lang="ru-RU" sz="2000" dirty="0" smtClean="0">
                <a:solidFill>
                  <a:schemeClr val="bg1"/>
                </a:solidFill>
              </a:rPr>
              <a:t> портрет Горбачева.</a:t>
            </a:r>
          </a:p>
          <a:p>
            <a:pPr>
              <a:buNone/>
            </a:pPr>
            <a:r>
              <a:rPr lang="ru-RU" sz="2000" dirty="0" smtClean="0">
                <a:solidFill>
                  <a:schemeClr val="bg1"/>
                </a:solidFill>
              </a:rPr>
              <a:t>    </a:t>
            </a:r>
            <a:r>
              <a:rPr lang="en-US" sz="2000" dirty="0" smtClean="0">
                <a:solidFill>
                  <a:schemeClr val="bg1"/>
                </a:solidFill>
              </a:rPr>
              <a:t>http//www.doqpravda.ru – </a:t>
            </a:r>
            <a:r>
              <a:rPr lang="ru-RU" sz="2000" dirty="0" smtClean="0">
                <a:solidFill>
                  <a:schemeClr val="bg1"/>
                </a:solidFill>
              </a:rPr>
              <a:t>плакат</a:t>
            </a:r>
          </a:p>
          <a:p>
            <a:pPr>
              <a:buNone/>
            </a:pPr>
            <a:r>
              <a:rPr lang="ru-RU" sz="2000" dirty="0" smtClean="0">
                <a:solidFill>
                  <a:schemeClr val="bg1"/>
                </a:solidFill>
              </a:rPr>
              <a:t>    </a:t>
            </a:r>
            <a:r>
              <a:rPr lang="en-US" sz="2000" dirty="0" smtClean="0">
                <a:solidFill>
                  <a:schemeClr val="bg1"/>
                </a:solidFill>
              </a:rPr>
              <a:t>http//info.sibnet.ru –</a:t>
            </a:r>
            <a:r>
              <a:rPr lang="ru-RU" sz="2000" dirty="0" smtClean="0">
                <a:solidFill>
                  <a:schemeClr val="bg1"/>
                </a:solidFill>
              </a:rPr>
              <a:t> Горбачев</a:t>
            </a:r>
            <a:endParaRPr lang="en-US" sz="2000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sz="2000" dirty="0" smtClean="0">
                <a:solidFill>
                  <a:schemeClr val="bg1"/>
                </a:solidFill>
              </a:rPr>
              <a:t>    </a:t>
            </a:r>
            <a:r>
              <a:rPr lang="en-US" sz="2000" dirty="0" smtClean="0">
                <a:solidFill>
                  <a:schemeClr val="bg1"/>
                </a:solidFill>
              </a:rPr>
              <a:t>http://metkere.com/tag/paqe.ru </a:t>
            </a:r>
            <a:r>
              <a:rPr lang="ru-RU" sz="2000" dirty="0" smtClean="0">
                <a:solidFill>
                  <a:schemeClr val="bg1"/>
                </a:solidFill>
              </a:rPr>
              <a:t>- очередь</a:t>
            </a:r>
          </a:p>
          <a:p>
            <a:pPr>
              <a:buNone/>
            </a:pPr>
            <a:r>
              <a:rPr lang="ru-RU" sz="2000" dirty="0" smtClean="0">
                <a:solidFill>
                  <a:schemeClr val="bg1"/>
                </a:solidFill>
              </a:rPr>
              <a:t>    </a:t>
            </a:r>
            <a:r>
              <a:rPr lang="en-US" sz="2000" dirty="0" smtClean="0">
                <a:solidFill>
                  <a:schemeClr val="bg1"/>
                </a:solidFill>
              </a:rPr>
              <a:t>http://www.2ostrov.ru/forum </a:t>
            </a:r>
            <a:r>
              <a:rPr lang="ru-RU" sz="2000" dirty="0" smtClean="0">
                <a:solidFill>
                  <a:schemeClr val="bg1"/>
                </a:solidFill>
              </a:rPr>
              <a:t>-Сахаров ; </a:t>
            </a:r>
          </a:p>
          <a:p>
            <a:pPr>
              <a:buNone/>
            </a:pPr>
            <a:r>
              <a:rPr lang="ru-RU" sz="2000" dirty="0" smtClean="0"/>
              <a:t>    </a:t>
            </a:r>
            <a:r>
              <a:rPr lang="en-US" sz="2000" dirty="0" smtClean="0">
                <a:solidFill>
                  <a:schemeClr val="bg1"/>
                </a:solidFill>
              </a:rPr>
              <a:t>http://www.jewsh.ru</a:t>
            </a:r>
            <a:r>
              <a:rPr lang="ru-RU" sz="2000" dirty="0" smtClean="0">
                <a:solidFill>
                  <a:schemeClr val="bg1"/>
                </a:solidFill>
              </a:rPr>
              <a:t> – Горбачев</a:t>
            </a:r>
          </a:p>
          <a:p>
            <a:pPr>
              <a:buNone/>
            </a:pPr>
            <a:r>
              <a:rPr lang="ru-RU" sz="2000" dirty="0" smtClean="0">
                <a:solidFill>
                  <a:schemeClr val="bg1"/>
                </a:solidFill>
              </a:rPr>
              <a:t>    </a:t>
            </a:r>
            <a:r>
              <a:rPr lang="en-US" sz="2000" dirty="0" smtClean="0">
                <a:solidFill>
                  <a:schemeClr val="bg1"/>
                </a:solidFill>
              </a:rPr>
              <a:t>http://graftio.com/catego.ru </a:t>
            </a:r>
            <a:r>
              <a:rPr lang="ru-RU" sz="2000" dirty="0" smtClean="0">
                <a:solidFill>
                  <a:schemeClr val="bg1"/>
                </a:solidFill>
              </a:rPr>
              <a:t>–национальная политика</a:t>
            </a:r>
          </a:p>
          <a:p>
            <a:pPr>
              <a:buNone/>
            </a:pPr>
            <a:r>
              <a:rPr lang="ru-RU" sz="2000" dirty="0" smtClean="0">
                <a:solidFill>
                  <a:schemeClr val="bg1"/>
                </a:solidFill>
              </a:rPr>
              <a:t>    </a:t>
            </a:r>
            <a:r>
              <a:rPr lang="en-US" sz="2000" dirty="0" smtClean="0">
                <a:solidFill>
                  <a:schemeClr val="bg1"/>
                </a:solidFill>
              </a:rPr>
              <a:t>http://www.history/ost/ru </a:t>
            </a:r>
            <a:r>
              <a:rPr lang="ru-RU" sz="2000" dirty="0" smtClean="0">
                <a:solidFill>
                  <a:schemeClr val="bg1"/>
                </a:solidFill>
              </a:rPr>
              <a:t>– Ельцин</a:t>
            </a:r>
          </a:p>
          <a:p>
            <a:pPr>
              <a:buNone/>
            </a:pPr>
            <a:r>
              <a:rPr lang="ru-RU" sz="2000" dirty="0" smtClean="0">
                <a:solidFill>
                  <a:schemeClr val="bg1"/>
                </a:solidFill>
              </a:rPr>
              <a:t>    </a:t>
            </a:r>
            <a:r>
              <a:rPr lang="en-US" sz="2000" dirty="0" smtClean="0">
                <a:solidFill>
                  <a:schemeClr val="bg1"/>
                </a:solidFill>
              </a:rPr>
              <a:t>http://www.baltika.fm/news.ru</a:t>
            </a:r>
            <a:r>
              <a:rPr lang="ru-RU" sz="2000" dirty="0" smtClean="0">
                <a:solidFill>
                  <a:schemeClr val="bg1"/>
                </a:solidFill>
              </a:rPr>
              <a:t>-демонстрация</a:t>
            </a:r>
          </a:p>
          <a:p>
            <a:pPr>
              <a:buNone/>
            </a:pPr>
            <a:r>
              <a:rPr lang="ru-RU" sz="2000" dirty="0" smtClean="0">
                <a:solidFill>
                  <a:schemeClr val="bg1"/>
                </a:solidFill>
              </a:rPr>
              <a:t>    </a:t>
            </a:r>
            <a:r>
              <a:rPr lang="en-US" sz="2000" dirty="0" smtClean="0">
                <a:solidFill>
                  <a:schemeClr val="bg1"/>
                </a:solidFill>
              </a:rPr>
              <a:t>http://kozhuhovo.com/news.ru</a:t>
            </a:r>
            <a:r>
              <a:rPr lang="ru-RU" sz="2000" dirty="0" smtClean="0">
                <a:solidFill>
                  <a:schemeClr val="bg1"/>
                </a:solidFill>
              </a:rPr>
              <a:t> -флаг</a:t>
            </a:r>
          </a:p>
          <a:p>
            <a:pPr>
              <a:buNone/>
            </a:pPr>
            <a:r>
              <a:rPr lang="ru-RU" sz="2000" dirty="0" smtClean="0">
                <a:solidFill>
                  <a:schemeClr val="bg1"/>
                </a:solidFill>
              </a:rPr>
              <a:t>    </a:t>
            </a:r>
            <a:r>
              <a:rPr lang="en-AU" sz="2000" dirty="0" smtClean="0">
                <a:solidFill>
                  <a:schemeClr val="bg1"/>
                </a:solidFill>
                <a:hlinkClick r:id="rId2"/>
              </a:rPr>
              <a:t>http://dofa.ru/open/book/1_history/IRTema18.htm</a:t>
            </a:r>
            <a:endParaRPr lang="ru-RU" sz="2000" dirty="0" smtClean="0">
              <a:solidFill>
                <a:schemeClr val="bg1"/>
              </a:solidFill>
            </a:endParaRPr>
          </a:p>
          <a:p>
            <a:pPr>
              <a:buNone/>
            </a:pPr>
            <a:r>
              <a:rPr lang="ru-RU" sz="2000" dirty="0" smtClean="0"/>
              <a:t>                  </a:t>
            </a:r>
            <a:endParaRPr lang="ru-RU" sz="2000" dirty="0" smtClean="0">
              <a:solidFill>
                <a:schemeClr val="bg1"/>
              </a:solidFill>
            </a:endParaRPr>
          </a:p>
          <a:p>
            <a:pPr>
              <a:buNone/>
            </a:pP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0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2996952"/>
            <a:ext cx="3840163" cy="4315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0"/>
            <a:ext cx="7467600" cy="796908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Задачи урока</a:t>
            </a:r>
            <a:endParaRPr lang="ru-RU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692696"/>
            <a:ext cx="8244408" cy="5054617"/>
          </a:xfrm>
        </p:spPr>
        <p:txBody>
          <a:bodyPr>
            <a:noAutofit/>
          </a:bodyPr>
          <a:lstStyle/>
          <a:p>
            <a:pPr marL="36576" lvl="0" indent="0">
              <a:buNone/>
            </a:pPr>
            <a:r>
              <a:rPr lang="ru-RU" sz="1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Обучающая: </a:t>
            </a:r>
            <a:endParaRPr lang="ru-RU" sz="1800" b="1" u="sng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6576" lvl="0" indent="0">
              <a:buNone/>
            </a:pPr>
            <a:r>
              <a:rPr kumimoji="0" lang="ru-RU" sz="1800" b="1" kern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kumimoji="0" lang="ru-RU" sz="1800" b="1" kern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kumimoji="0" lang="ru-RU" sz="1800" b="1" kern="1200" baseline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Р</a:t>
            </a:r>
            <a:r>
              <a:rPr kumimoji="0" lang="ru-RU" sz="1800" kern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аскрыть предпосылки и объективную неизбежность обновления ведущих сфер жизни советского общества;</a:t>
            </a:r>
            <a:r>
              <a:rPr kumimoji="0" lang="ru-RU" sz="1800" kern="1200" baseline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kumimoji="0" lang="ru-RU" sz="1800" kern="1200" baseline="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6576" lvl="0" indent="0">
              <a:buNone/>
            </a:pPr>
            <a:r>
              <a:rPr kumimoji="0" lang="ru-RU" sz="1800" kern="1200" baseline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kumimoji="0" lang="ru-RU" sz="1800" kern="1200" baseline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) о</a:t>
            </a:r>
            <a:r>
              <a:rPr kumimoji="0" lang="ru-RU" sz="1800" kern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бозначить хронологические этапы перестройки, раскрыть их сущность и дать им оценку;</a:t>
            </a:r>
            <a:r>
              <a:rPr kumimoji="0" lang="ru-RU" sz="1800" kern="1200" baseline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kumimoji="0" lang="ru-RU" sz="1800" kern="1200" baseline="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6576" lvl="0" indent="0">
              <a:buNone/>
            </a:pP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kumimoji="0" lang="ru-RU" sz="1800" kern="1200" baseline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kumimoji="0" lang="ru-RU" sz="1800" kern="1200" baseline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яснить такие понятия как «перестройка», «ускорение», термины: «хозрасчёт», «гласность</a:t>
            </a: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»;</a:t>
            </a:r>
          </a:p>
          <a:p>
            <a:pPr marL="36576" lvl="0" indent="0">
              <a:buNone/>
            </a:pP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)  понять суть экономических и политических  реформ.</a:t>
            </a:r>
          </a:p>
          <a:p>
            <a:pPr marL="36576" lvl="0" indent="0">
              <a:buNone/>
            </a:pPr>
            <a:r>
              <a:rPr lang="ru-RU" sz="1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Развивающая: </a:t>
            </a:r>
            <a:endParaRPr lang="ru-RU" sz="1800" b="1" u="sng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6576" lvl="0" indent="0">
              <a:buNone/>
            </a:pP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) Умение работать с текстом учебника, раздаточным материалом (с документами, таблицами), с терминологией, понятиями;  </a:t>
            </a:r>
            <a:endParaRPr lang="ru-RU" sz="18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6576" lvl="0" indent="0">
              <a:buNone/>
            </a:pP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) умение сравнивать, сопоставлять</a:t>
            </a:r>
            <a:r>
              <a:rPr lang="ru-RU" sz="1800" baseline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различные точки зрения</a:t>
            </a:r>
            <a:r>
              <a:rPr kumimoji="0" lang="ru-RU" sz="1800" kern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; развивать аналитические и коммуникативные способности ведения диалога и отстаивания собственной мировоззренческой позиции;</a:t>
            </a:r>
            <a:r>
              <a:rPr kumimoji="0" lang="ru-RU" sz="1800" kern="1200" baseline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kumimoji="0" lang="ru-RU" sz="1800" kern="1200" baseline="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36576" lvl="0" indent="0">
              <a:buNone/>
            </a:pPr>
            <a:r>
              <a:rPr kumimoji="0" lang="ru-RU" sz="1800" kern="1200" baseline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kumimoji="0" lang="ru-RU" sz="1800" kern="1200" baseline="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kumimoji="0" lang="ru-RU" sz="1800" kern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развивать навыки самостоятельной работы.</a:t>
            </a:r>
            <a:br>
              <a:rPr kumimoji="0" lang="ru-RU" sz="1800" kern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Воспитательная: </a:t>
            </a:r>
            <a:endParaRPr lang="ru-RU" sz="1800" b="1" u="sng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36576" lvl="0" indent="0">
              <a:buNone/>
            </a:pP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постепенно </a:t>
            </a:r>
            <a:r>
              <a:rPr lang="ru-RU" sz="1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приучать учащихся к трудолюбию и уважению к друг к другу во время самостоятельной работы, уметь выслушать точку зрения своих товарищей, сообща работать над поставленной проблемой.</a:t>
            </a:r>
            <a:endParaRPr lang="ru-RU" sz="1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0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16632"/>
            <a:ext cx="8115328" cy="850106"/>
          </a:xfrm>
        </p:spPr>
        <p:txBody>
          <a:bodyPr>
            <a:prstTxWarp prst="textCurveUp">
              <a:avLst>
                <a:gd name="adj" fmla="val 9618"/>
              </a:avLst>
            </a:prstTxWarp>
            <a:norm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Истоки и причины перестройки</a:t>
            </a:r>
            <a:endParaRPr lang="ru-RU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252" y="1007518"/>
            <a:ext cx="9117748" cy="4643470"/>
          </a:xfrm>
        </p:spPr>
        <p:txBody>
          <a:bodyPr/>
          <a:lstStyle/>
          <a:p>
            <a:pPr algn="just">
              <a:buFont typeface="Wingdings" pitchFamily="2" charset="2"/>
              <a:buChar char="ü"/>
            </a:pP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началу 80-х годов советская   система хозяйствования исчерпала возможности к развитию, вышла за границы своего исторического времени. Экономическая база страны перестала соответствовать положению великой мировой державы и нуждалась в срочном обновлении.  </a:t>
            </a:r>
          </a:p>
          <a:p>
            <a:pPr algn="just">
              <a:buFont typeface="Wingdings" pitchFamily="2" charset="2"/>
              <a:buChar char="ü"/>
            </a:pP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общественном сознании зрело понимание необходимости глубоких </a:t>
            </a: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перемен.</a:t>
            </a:r>
          </a:p>
          <a:p>
            <a:pPr algn="just">
              <a:buFont typeface="Wingdings" pitchFamily="2" charset="2"/>
              <a:buChar char="ü"/>
            </a:pP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Своевременно </a:t>
            </a: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 решались даже самые назревшие проблемы. Вместо принятия каких- либо мер по оздоровлению экономики в качестве панацеи предлагались все новые трудовые почины, новые формы "социалистического соревнования”.</a:t>
            </a:r>
          </a:p>
          <a:p>
            <a:pPr marL="36576" indent="0">
              <a:buNone/>
            </a:pPr>
            <a:r>
              <a:rPr lang="ru-RU" sz="1800" dirty="0" smtClean="0"/>
              <a:t>                                   </a:t>
            </a:r>
            <a:endParaRPr lang="ru-RU" sz="1800" dirty="0"/>
          </a:p>
        </p:txBody>
      </p:sp>
      <p:pic>
        <p:nvPicPr>
          <p:cNvPr id="5" name="Рисунок 4" descr="F:\-горбачев\8.jpg"/>
          <p:cNvPicPr/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55576" y="3332749"/>
            <a:ext cx="3888432" cy="30140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4" descr="F:\-горбачев\1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88024" y="3844301"/>
            <a:ext cx="3960440" cy="30140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5334000" cy="30963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2420888"/>
            <a:ext cx="4882316" cy="40324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789040"/>
            <a:ext cx="4572000" cy="296849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492356"/>
            <a:ext cx="5832648" cy="471164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78" y="2564904"/>
            <a:ext cx="4533900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05921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Постановка проблемного вопроса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95084" y="1772816"/>
            <a:ext cx="5357818" cy="4968552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sz="32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В </a:t>
            </a:r>
            <a:r>
              <a:rPr lang="ru-RU" sz="32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обыденном сознании наших </a:t>
            </a:r>
            <a:r>
              <a:rPr lang="ru-RU" sz="32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людей существуют  </a:t>
            </a:r>
            <a:r>
              <a:rPr lang="ru-RU" sz="32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две  точки зрения </a:t>
            </a:r>
            <a:r>
              <a:rPr lang="ru-RU" sz="32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  предпосылки </a:t>
            </a:r>
            <a:r>
              <a:rPr lang="ru-RU" sz="32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начало перестройки: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 smtClean="0"/>
          </a:p>
          <a:p>
            <a:pPr>
              <a:buNone/>
            </a:pPr>
            <a:r>
              <a:rPr lang="ru-RU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ru-RU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Не нужно было ничего менять: жили тихо, небогато, но зато стабильно, не думая о завтрашнем </a:t>
            </a:r>
            <a:r>
              <a:rPr lang="ru-RU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дне.</a:t>
            </a:r>
            <a:br>
              <a:rPr lang="ru-RU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3200" b="1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ru-RU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ru-RU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Кризис назрел, реформы были необходимы.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pPr marL="36576" indent="0">
              <a:buNone/>
            </a:pP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6576" indent="0"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После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изучения темы, мы обсудим, к какой точке зрения склоняетесь вы? Свою позицию нужно обосновать.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Picture 2" descr="F:\-горбачев\26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214942" y="1340768"/>
            <a:ext cx="3616366" cy="2428892"/>
          </a:xfrm>
          <a:prstGeom prst="rect">
            <a:avLst/>
          </a:prstGeom>
          <a:noFill/>
        </p:spPr>
      </p:pic>
      <p:pic>
        <p:nvPicPr>
          <p:cNvPr id="11" name="Picture 4" descr="F:\-горбачев\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8186" y="4293096"/>
            <a:ext cx="3542817" cy="22422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371" y="695882"/>
            <a:ext cx="2880320" cy="37680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51371" y="4457825"/>
            <a:ext cx="28803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Леонид Ильич Брежнев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4795" y="2245631"/>
            <a:ext cx="2952328" cy="37882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0996" y="597412"/>
            <a:ext cx="2677244" cy="37680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254795" y="6021288"/>
            <a:ext cx="29523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Юрий Владимирович Андропов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340996" y="4365492"/>
            <a:ext cx="26772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Константин Устинович Черненко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0870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60415" y="188640"/>
            <a:ext cx="4896544" cy="70609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Михаил Сергеевич Горбачев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31896">
            <a:off x="262412" y="650731"/>
            <a:ext cx="3888432" cy="272111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5891" y="3556102"/>
            <a:ext cx="44139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Срок президентства</a:t>
            </a:r>
            <a:r>
              <a:rPr lang="ru-RU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endParaRPr lang="ru-RU" b="1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15 </a:t>
            </a:r>
            <a:r>
              <a:rPr lang="ru-RU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марта 1990г. – 25 декабря 1991 г.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38451">
            <a:off x="4153319" y="666006"/>
            <a:ext cx="1390993" cy="207031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8933" y="3753642"/>
            <a:ext cx="4307033" cy="26293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441431" y="3146283"/>
            <a:ext cx="48220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Борис Николаевич Ельцин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70025" y="6382944"/>
            <a:ext cx="40495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 июля 1991 — 31 декабря 1999</a:t>
            </a:r>
          </a:p>
        </p:txBody>
      </p:sp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528690"/>
            <a:ext cx="2376264" cy="26766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6444208" y="67025"/>
            <a:ext cx="26997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Лигачев Е.К.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697868"/>
            <a:ext cx="4189911" cy="21480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882509" y="4274835"/>
            <a:ext cx="38164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Шеварнадзе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Е.А.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61052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692696"/>
            <a:ext cx="8856984" cy="1143000"/>
          </a:xfrm>
        </p:spPr>
        <p:txBody>
          <a:bodyPr>
            <a:noAutofit/>
          </a:bodyPr>
          <a:lstStyle/>
          <a:p>
            <a:pPr algn="just"/>
            <a:r>
              <a:rPr lang="ru-RU" sz="2800" b="1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Перестройка</a:t>
            </a:r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 масштабные перемены в идеологии, экономической и политической жизни СССР во второй половине 1980-х годов. Целью реформ была всесторонняя демократизация сложившегося в СССР общественно-политического и экономического строя.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492896"/>
            <a:ext cx="4072808" cy="41339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490850"/>
            <a:ext cx="4276725" cy="41339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78297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хническая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1560</TotalTime>
  <Words>1282</Words>
  <Application>Microsoft Office PowerPoint</Application>
  <PresentationFormat>Экран (4:3)</PresentationFormat>
  <Paragraphs>112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Техническая</vt:lpstr>
      <vt:lpstr>Перестройка.</vt:lpstr>
      <vt:lpstr>Цель урока:</vt:lpstr>
      <vt:lpstr>Задачи урока</vt:lpstr>
      <vt:lpstr>Истоки и причины перестройки</vt:lpstr>
      <vt:lpstr>Презентация PowerPoint</vt:lpstr>
      <vt:lpstr>Постановка проблемного вопроса:</vt:lpstr>
      <vt:lpstr>Презентация PowerPoint</vt:lpstr>
      <vt:lpstr>Михаил Сергеевич Горбачев </vt:lpstr>
      <vt:lpstr>Перестройка — масштабные перемены в идеологии, экономической и политической жизни СССР во второй половине 1980-х годов. Целью реформ была всесторонняя демократизация сложившегося в СССР общественно-политического и экономического строя.</vt:lpstr>
      <vt:lpstr>Этапы перестройки: 1 этап</vt:lpstr>
      <vt:lpstr>2 этап</vt:lpstr>
      <vt:lpstr>3 этап</vt:lpstr>
      <vt:lpstr>4 этап</vt:lpstr>
      <vt:lpstr>Задание учащимся</vt:lpstr>
      <vt:lpstr> Реформы  в экономике.</vt:lpstr>
      <vt:lpstr>Основное содержание перестройки: в экономической сфере:</vt:lpstr>
      <vt:lpstr>Результаты:</vt:lpstr>
      <vt:lpstr>Реформа политической системы.</vt:lpstr>
      <vt:lpstr>Презентация PowerPoint</vt:lpstr>
      <vt:lpstr> Формирование  многопартийности</vt:lpstr>
      <vt:lpstr>Становление демократии</vt:lpstr>
      <vt:lpstr>Презентация PowerPoint</vt:lpstr>
      <vt:lpstr>Домашнее задание</vt:lpstr>
      <vt:lpstr>               ЭЛЕКТРОННЫЕ  РЕСУРСЫ: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Перестройка в СССР( 1985-1991)</dc:title>
  <dc:creator>User</dc:creator>
  <cp:lastModifiedBy>User</cp:lastModifiedBy>
  <cp:revision>150</cp:revision>
  <dcterms:created xsi:type="dcterms:W3CDTF">2012-01-31T15:37:50Z</dcterms:created>
  <dcterms:modified xsi:type="dcterms:W3CDTF">2018-10-30T20:22:37Z</dcterms:modified>
</cp:coreProperties>
</file>