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9"/>
  </p:notes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58" r:id="rId24"/>
    <p:sldId id="260" r:id="rId25"/>
    <p:sldId id="261" r:id="rId26"/>
    <p:sldId id="262" r:id="rId27"/>
    <p:sldId id="263" r:id="rId28"/>
    <p:sldId id="264" r:id="rId29"/>
    <p:sldId id="265" r:id="rId30"/>
    <p:sldId id="268" r:id="rId31"/>
    <p:sldId id="269" r:id="rId32"/>
    <p:sldId id="270" r:id="rId33"/>
    <p:sldId id="271" r:id="rId34"/>
    <p:sldId id="272" r:id="rId35"/>
    <p:sldId id="273" r:id="rId36"/>
    <p:sldId id="274" r:id="rId37"/>
    <p:sldId id="266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8E4A0-9BBB-40A4-847C-9A9FC220CD36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D2CC2E-977F-4585-86DF-E6D5CB8342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500174"/>
            <a:ext cx="7286676" cy="3071834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технологии в педагогическом процессе ДОУ и семье»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4500570"/>
            <a:ext cx="4854300" cy="5520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 Третьякова О.В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500198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Модель  здорового  ребёнка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4714884"/>
            <a:ext cx="1562080" cy="793737"/>
          </a:xfrm>
        </p:spPr>
        <p:txBody>
          <a:bodyPr/>
          <a:lstStyle/>
          <a:p>
            <a:r>
              <a:rPr lang="ru-RU" dirty="0" smtClean="0"/>
              <a:t>123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000364" y="1500174"/>
            <a:ext cx="3000396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428992" y="2000240"/>
            <a:ext cx="2071702" cy="10001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ебёнок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500298" y="4286256"/>
            <a:ext cx="1500198" cy="12144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071802" y="4643446"/>
            <a:ext cx="2928958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Психическое здоровье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286512" y="3929066"/>
            <a:ext cx="2714644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Социальное здоровье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57158" y="3643314"/>
            <a:ext cx="2500330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Физическое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9" name="Прямая со стрелкой 38"/>
          <p:cNvCxnSpPr>
            <a:endCxn id="11" idx="0"/>
          </p:cNvCxnSpPr>
          <p:nvPr/>
        </p:nvCxnSpPr>
        <p:spPr>
          <a:xfrm rot="10800000" flipV="1">
            <a:off x="1607324" y="2857496"/>
            <a:ext cx="1821669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4" idx="4"/>
            <a:endCxn id="12" idx="0"/>
          </p:cNvCxnSpPr>
          <p:nvPr/>
        </p:nvCxnSpPr>
        <p:spPr>
          <a:xfrm rot="16200000" flipH="1">
            <a:off x="3732603" y="3839768"/>
            <a:ext cx="1571636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4" idx="5"/>
            <a:endCxn id="13" idx="0"/>
          </p:cNvCxnSpPr>
          <p:nvPr/>
        </p:nvCxnSpPr>
        <p:spPr>
          <a:xfrm rot="16200000" flipH="1">
            <a:off x="6058890" y="2344121"/>
            <a:ext cx="1087417" cy="20824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71451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Физическое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здоровье.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Соответствие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возрасту по антропометрии </a:t>
            </a:r>
            <a:endParaRPr lang="ru-RU" sz="33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Имеет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I или II группу здоровья </a:t>
            </a:r>
            <a:endParaRPr lang="ru-RU" sz="33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Имеет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компенсированные нарушения ЦНС </a:t>
            </a:r>
            <a:endParaRPr lang="ru-RU" sz="33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Развиты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в соответствии с возрастом физические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качества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Сформированы двигательные и моторные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навыки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Сформированы культурно-гигиенические навыки </a:t>
            </a:r>
            <a:endParaRPr lang="ru-RU" sz="33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Высокая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выносливость и работоспособн</a:t>
            </a:r>
            <a:r>
              <a:rPr lang="ru-RU" dirty="0" smtClean="0"/>
              <a:t>ость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85738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Психическое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здоровье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Сформированы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все психические функции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Развиты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соответствии с возрастом познавательные процессы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Сформированы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представления об окружающем мире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Сформированы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все сенсорные представления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Обладает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школьными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навыками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Сформирована учебная деятельность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Сформирована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мотивация к обучению.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150019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Социальное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14488"/>
            <a:ext cx="8686800" cy="4365637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Имеет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представление о духовных ценностях в категориях «красиво-безобразно», «плохо-хорошо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Имеет представление о здоровом образе жизни </a:t>
            </a:r>
            <a:endParaRPr lang="ru-RU" sz="33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Имеет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представления о социальных ценностях в категориях «</a:t>
            </a:r>
            <a:r>
              <a:rPr lang="ru-RU" sz="3300" b="1" i="1" dirty="0" err="1" smtClean="0">
                <a:latin typeface="Times New Roman" pitchFamily="18" charset="0"/>
                <a:cs typeface="Times New Roman" pitchFamily="18" charset="0"/>
              </a:rPr>
              <a:t>можно-нельзя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3300" b="1" i="1" dirty="0" err="1" smtClean="0">
                <a:latin typeface="Times New Roman" pitchFamily="18" charset="0"/>
                <a:cs typeface="Times New Roman" pitchFamily="18" charset="0"/>
              </a:rPr>
              <a:t>хочу-могу-должен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33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Имеет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представления о </a:t>
            </a:r>
            <a:r>
              <a:rPr lang="ru-RU" sz="3300" b="1" i="1" dirty="0" err="1" smtClean="0">
                <a:latin typeface="Times New Roman" pitchFamily="18" charset="0"/>
                <a:cs typeface="Times New Roman" pitchFamily="18" charset="0"/>
              </a:rPr>
              <a:t>безконфликтном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поведении.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Умеет строить отношения со взрослыми и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сверстниками.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Умеет управлять своими желаниями, эмоциями, поведением.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357322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Компоненты  деятельности  по созданию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пространства  ДОУ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143240" y="1643050"/>
            <a:ext cx="2500330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Предметная среда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85720" y="3857628"/>
            <a:ext cx="3714776" cy="26432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технологий в образовательной деятельности дошкольников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628" y="3857628"/>
            <a:ext cx="3857652" cy="26432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Оптимизация и модернизация образовательных областей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>
            <a:stCxn id="4" idx="3"/>
            <a:endCxn id="5" idx="0"/>
          </p:cNvCxnSpPr>
          <p:nvPr/>
        </p:nvCxnSpPr>
        <p:spPr>
          <a:xfrm rot="5400000">
            <a:off x="2420194" y="2768417"/>
            <a:ext cx="812126" cy="13662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5"/>
            <a:endCxn id="7" idx="0"/>
          </p:cNvCxnSpPr>
          <p:nvPr/>
        </p:nvCxnSpPr>
        <p:spPr>
          <a:xfrm rot="16200000" flipH="1">
            <a:off x="5697366" y="2625540"/>
            <a:ext cx="812126" cy="16520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Компоненты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деятельности  по созданию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пространства  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ДОУ</a:t>
            </a:r>
            <a:endParaRPr lang="ru-RU" sz="2400" dirty="0"/>
          </a:p>
        </p:txBody>
      </p:sp>
      <p:sp>
        <p:nvSpPr>
          <p:cNvPr id="6" name="Овал 5"/>
          <p:cNvSpPr/>
          <p:nvPr/>
        </p:nvSpPr>
        <p:spPr>
          <a:xfrm>
            <a:off x="2643174" y="1428736"/>
            <a:ext cx="4000528" cy="1771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42844" y="3286124"/>
            <a:ext cx="3000396" cy="2357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071802" y="3929066"/>
            <a:ext cx="3143272" cy="24145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286512" y="3429000"/>
            <a:ext cx="2643206" cy="2428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3428992" y="2000240"/>
            <a:ext cx="2071702" cy="10001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3357554" y="1714488"/>
            <a:ext cx="2643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kumimoji="0" lang="ru-RU" sz="2400" b="1" i="1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развивающая среда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571472" y="3571876"/>
            <a:ext cx="2071702" cy="178595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и методы адекватные возрастным возможностям детей по формированию здоровья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3643306" y="4929198"/>
            <a:ext cx="2071702" cy="10001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3357554" y="4643446"/>
            <a:ext cx="2571768" cy="157163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Профилактика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kern="1200" cap="none" spc="0" normalizeH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болезней,связанных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 риском поведения(спец.программы)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одержимое 2"/>
          <p:cNvSpPr txBox="1">
            <a:spLocks/>
          </p:cNvSpPr>
          <p:nvPr/>
        </p:nvSpPr>
        <p:spPr>
          <a:xfrm>
            <a:off x="6643702" y="4071942"/>
            <a:ext cx="2071702" cy="10001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6429388" y="4286256"/>
            <a:ext cx="2500330" cy="12144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Работа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 родителями (спец.программа)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>
            <a:stCxn id="6" idx="3"/>
            <a:endCxn id="8" idx="0"/>
          </p:cNvCxnSpPr>
          <p:nvPr/>
        </p:nvCxnSpPr>
        <p:spPr>
          <a:xfrm rot="5400000">
            <a:off x="2263448" y="2320533"/>
            <a:ext cx="345185" cy="15859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6" idx="4"/>
            <a:endCxn id="9" idx="0"/>
          </p:cNvCxnSpPr>
          <p:nvPr/>
        </p:nvCxnSpPr>
        <p:spPr>
          <a:xfrm rot="5400000">
            <a:off x="4279101" y="3564729"/>
            <a:ext cx="7286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6" idx="5"/>
            <a:endCxn id="10" idx="0"/>
          </p:cNvCxnSpPr>
          <p:nvPr/>
        </p:nvCxnSpPr>
        <p:spPr>
          <a:xfrm rot="16200000" flipH="1">
            <a:off x="6588946" y="2409830"/>
            <a:ext cx="488061" cy="15502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357322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ru-RU" b="1" i="1" dirty="0" smtClean="0">
                <a:solidFill>
                  <a:srgbClr val="FF0000"/>
                </a:solidFill>
              </a:rPr>
              <a:t>(ДОУ).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«Разговор  о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Основана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свойствах живого: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Взаимодействие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 окружающим миром (мера взаимодействия – безопасность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дышу.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ем.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двигаюсь.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расту 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развиваюсь.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Непрерывность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жизни.</a:t>
            </a:r>
          </a:p>
          <a:p>
            <a:pPr>
              <a:buClr>
                <a:srgbClr val="00B050"/>
              </a:buClr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35732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Разделы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программы: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Мы встретились вместе (навыки общения)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и мир вокруг: - Мир природы (воздух, вода, земля) Мир людей (безопасность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Мой организм и здоровье (я дышу, ем, двигаюсь, расту и развиваюсь, жизнь непрерывна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Система праздников с родителями.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214311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Интерактивные «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технологии: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71744"/>
            <a:ext cx="8686800" cy="378621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Игровые технологии.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проблемного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обучения.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Технология сотрудничества.</a:t>
            </a:r>
          </a:p>
          <a:p>
            <a:pPr>
              <a:buClr>
                <a:srgbClr val="00B050"/>
              </a:buCl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«Критическое мышление».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50019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Игровые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технологии: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Интеллектуально-разминочные игры – необходимы для снятия усталости, тревожности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Физические игры.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Психологические игры –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на развитие общительности,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коммуникативности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сотрудничества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Социально-ролевые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игры – это ситуации, связанные с отражением реальной ситуации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42974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состояние полного физического, душевного и социального благополучия, а не только отсутствие физических дефектов и болезней (ВОЗ)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естественное состояние организма, которое позволяет человеку полностью реализовать свои способности, без ограничения осуществлять трудовую деятельность при максимальном сохранении продолжительности активной жизни.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Здоровый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человек имеет гармоничное физическое и умственное развитие, быстро адаптируется к непрерывно изменяющейся природной и социальной среде, при этом у него отсутствуют какие-либо болезненные изменения в организме. Субъективно здоровье ощущается чувством общего благополучия, радости жизни, высокой работоспособности.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85736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сотрудничества: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Концепция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сотрудничества создает предпосылки для такого психологического климата, при котором снижается вероятность конфликтов, повышается интерес воспитанников ко всему происходящему,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создается ситуация успеха.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207167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Проблемные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технологии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проектов всегда ориентирован на выявление и решение проблем, на прогнозирование результатов и возможных последствий различных вариантов решений (в особенности, связанных с ЗОЖ), на самостоятельную деятельность воспитанников – индивидуальную, парную, групповую в течении какого-то отрезка времени, т.е. создаются ситуации успеха, приводящие к социальному и психологическому аспектам здоровья.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2872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Критического мышления»: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Критическое мышление и навыки 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коммуникации.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Критическое мышление и решение 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проблем.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Критическое 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мышление и развитие познавательного 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интереса.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Критическое мышление и совместная деятельность 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Критическое 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мышление и 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самооценка.</a:t>
            </a:r>
            <a:endParaRPr lang="ru-RU" sz="35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None/>
            </a:pP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5430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Актуальными проблемами детского здоровья сегодня являются: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71678"/>
            <a:ext cx="8686800" cy="4786322"/>
          </a:xfrm>
        </p:spPr>
        <p:txBody>
          <a:bodyPr>
            <a:normAutofit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гиподинамия (нарушение функций опорно-двигательного аппарата, кровообращения, дыхания, пищеварения)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детские стрессы (нервные расстройства вследствие отрицательной психологической обстановки в семье, излишнего шума и нервности в детском коллективе)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тревожность (недостаток эмоциональной поддержки в детском саду и семье, недостаток информации). </a:t>
            </a:r>
          </a:p>
          <a:p>
            <a:pPr>
              <a:buClr>
                <a:srgbClr val="00B050"/>
              </a:buCl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Физическое и психологическое здоровье взрослых участников педагогического процесса в ДОУ также значительно ухудшилось в последнее время.</a:t>
            </a:r>
          </a:p>
          <a:p>
            <a:pPr>
              <a:buClr>
                <a:srgbClr val="00B050"/>
              </a:buCl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В связи с этим в ДОУ необходимо уделить особое внимание воспитанию физически здорового и социально адаптированного ребенка, обеспечению его психического благополучия, а также формированию у дошкольника ответственности за свое здоровье. </a:t>
            </a:r>
          </a:p>
          <a:p>
            <a:pPr>
              <a:buClr>
                <a:srgbClr val="00B050"/>
              </a:buCl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Кроме того, важно способствовать развитию культуры здоровья педагогов ДОУ, в том числе культуры профессионального здоровья, развитию потребности к здоровому образу жизн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250033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технология: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89573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система мер, направленных на сохранение здоровья ребенка на всех этапах его обучения и развития.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714512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технологий в ДОУ.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71678"/>
            <a:ext cx="8686800" cy="4786322"/>
          </a:xfrm>
        </p:spPr>
        <p:txBody>
          <a:bodyPr>
            <a:normAutofit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Применительно к ребенку – обеспечение высокого уровня реального здоровья воспитаннику детского сада и воспитание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валеологической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культуры как совокупности осознанного отношения ребенка к здоровью и жизни человека, знаний о здоровье и умений оберегать, поддерживать и охранять его,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валеологической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компетентности, позволяющей дошкольнику самостоятельно и эффективно решать задачи здорового образа жизни и безопасного поведения, задачи, связанные с оказанием элементарной медицинской, психологической самопомощи и помощи.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Применительно ко взрослым – содействие становлению культуры здоровья, в том числе культуры профессионального здоровья воспитателей ДОУ и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валеологическому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просвещению родителей.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78595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технологий в ДОУ.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71678"/>
            <a:ext cx="7929618" cy="4572032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err="1" smtClean="0"/>
              <a:t>медико-профuлактические</a:t>
            </a:r>
            <a:r>
              <a:rPr lang="ru-RU" b="1" i="1" dirty="0" smtClean="0"/>
              <a:t>;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/>
              <a:t> физкультурно-оздоровительные;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/>
              <a:t> технологии обеспечения социально-психологического благополучия ребенка;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/>
              <a:t>технологии </a:t>
            </a:r>
            <a:r>
              <a:rPr lang="ru-RU" b="1" i="1" dirty="0" err="1" smtClean="0"/>
              <a:t>здоровьесбережения</a:t>
            </a:r>
            <a:r>
              <a:rPr lang="ru-RU" b="1" i="1" dirty="0" smtClean="0"/>
              <a:t> и </a:t>
            </a:r>
            <a:r>
              <a:rPr lang="ru-RU" b="1" i="1" dirty="0" err="1" smtClean="0"/>
              <a:t>здоровьеобогащения</a:t>
            </a:r>
            <a:r>
              <a:rPr lang="ru-RU" b="1" i="1" dirty="0" smtClean="0"/>
              <a:t> педагогов;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err="1" smtClean="0"/>
              <a:t>валеологического</a:t>
            </a:r>
            <a:r>
              <a:rPr lang="ru-RU" b="1" i="1" dirty="0" smtClean="0"/>
              <a:t> просвещения родителей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err="1" smtClean="0"/>
              <a:t>здоровьесберегающие</a:t>
            </a:r>
            <a:r>
              <a:rPr lang="ru-RU" b="1" i="1" dirty="0" smtClean="0"/>
              <a:t> образовательные технологии в детском саду.</a:t>
            </a:r>
          </a:p>
          <a:p>
            <a:endParaRPr lang="ru-RU" b="1" i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643074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ДОУ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00240"/>
            <a:ext cx="8686800" cy="4857760"/>
          </a:xfrm>
        </p:spPr>
        <p:txBody>
          <a:bodyPr>
            <a:normAutofit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700" b="1" i="1" dirty="0" smtClean="0">
                <a:latin typeface="Times New Roman" pitchFamily="18" charset="0"/>
                <a:cs typeface="Times New Roman" pitchFamily="18" charset="0"/>
              </a:rPr>
              <a:t>различные оздоровительные режимы (адаптационный, гибкий, щадящий, по сезонам, на время каникул);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700" b="1" i="1" dirty="0" smtClean="0">
                <a:latin typeface="Times New Roman" pitchFamily="18" charset="0"/>
                <a:cs typeface="Times New Roman" pitchFamily="18" charset="0"/>
              </a:rPr>
              <a:t> комплекс закаливающих мероприятий (воздушное закаливание, хождение по “дорожкам здоровья”, профилактика плоскостопия; хождение босиком, “топтание” в тазах, полоскание горла и рта, максимальное пребывание детей на свежем воздухе, бодрящая гимнастика);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700" b="1" i="1" dirty="0" smtClean="0">
                <a:latin typeface="Times New Roman" pitchFamily="18" charset="0"/>
                <a:cs typeface="Times New Roman" pitchFamily="18" charset="0"/>
              </a:rPr>
              <a:t> физкультурные занятия всех типов;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700" b="1" i="1" dirty="0" smtClean="0">
                <a:latin typeface="Times New Roman" pitchFamily="18" charset="0"/>
                <a:cs typeface="Times New Roman" pitchFamily="18" charset="0"/>
              </a:rPr>
              <a:t> оптимизация двигательного режима: традиционная двигательная деятельность детей (утренняя гимнастика, физкультурные занятия, проведение подвижных игр, прогулки) и инновационные технологии оздоровления и профилактики (ритмопластика, </a:t>
            </a:r>
            <a:r>
              <a:rPr lang="ru-RU" sz="1700" b="1" i="1" dirty="0" err="1" smtClean="0">
                <a:latin typeface="Times New Roman" pitchFamily="18" charset="0"/>
                <a:cs typeface="Times New Roman" pitchFamily="18" charset="0"/>
              </a:rPr>
              <a:t>логоритмика</a:t>
            </a:r>
            <a:r>
              <a:rPr lang="ru-RU" sz="1700" b="1" i="1" dirty="0" smtClean="0">
                <a:latin typeface="Times New Roman" pitchFamily="18" charset="0"/>
                <a:cs typeface="Times New Roman" pitchFamily="18" charset="0"/>
              </a:rPr>
              <a:t>, сухой бассейн, </a:t>
            </a:r>
            <a:r>
              <a:rPr lang="ru-RU" sz="1700" b="1" i="1" dirty="0" err="1" smtClean="0">
                <a:latin typeface="Times New Roman" pitchFamily="18" charset="0"/>
                <a:cs typeface="Times New Roman" pitchFamily="18" charset="0"/>
              </a:rPr>
              <a:t>массажёры</a:t>
            </a:r>
            <a:r>
              <a:rPr lang="ru-RU" sz="1700" b="1" i="1" dirty="0" smtClean="0">
                <a:latin typeface="Times New Roman" pitchFamily="18" charset="0"/>
                <a:cs typeface="Times New Roman" pitchFamily="18" charset="0"/>
              </a:rPr>
              <a:t>, тактильные дорожки);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700" b="1" i="1" dirty="0" smtClean="0">
                <a:latin typeface="Times New Roman" pitchFamily="18" charset="0"/>
                <a:cs typeface="Times New Roman" pitchFamily="18" charset="0"/>
              </a:rPr>
              <a:t> организация рационального питания;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700" b="1" i="1" dirty="0" smtClean="0">
                <a:latin typeface="Times New Roman" pitchFamily="18" charset="0"/>
                <a:cs typeface="Times New Roman" pitchFamily="18" charset="0"/>
              </a:rPr>
              <a:t>медико-профилактическая работа с детьми и родителями;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700" b="1" i="1" dirty="0" smtClean="0">
                <a:latin typeface="Times New Roman" pitchFamily="18" charset="0"/>
                <a:cs typeface="Times New Roman" pitchFamily="18" charset="0"/>
              </a:rPr>
              <a:t>соблюдение требований </a:t>
            </a:r>
            <a:r>
              <a:rPr lang="ru-RU" sz="1700" b="1" i="1" dirty="0" err="1" smtClean="0">
                <a:latin typeface="Times New Roman" pitchFamily="18" charset="0"/>
                <a:cs typeface="Times New Roman" pitchFamily="18" charset="0"/>
              </a:rPr>
              <a:t>СанПиНа</a:t>
            </a:r>
            <a:r>
              <a:rPr lang="ru-RU" sz="1700" b="1" i="1" dirty="0" smtClean="0">
                <a:latin typeface="Times New Roman" pitchFamily="18" charset="0"/>
                <a:cs typeface="Times New Roman" pitchFamily="18" charset="0"/>
              </a:rPr>
              <a:t> к организации педагогического процесса;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700" b="1" i="1" dirty="0" smtClean="0">
                <a:latin typeface="Times New Roman" pitchFamily="18" charset="0"/>
                <a:cs typeface="Times New Roman" pitchFamily="18" charset="0"/>
              </a:rPr>
              <a:t>комплекс мероприятий по сохранению физического и психологического здоровья педагогов.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57163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Направления  работы  по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здоровьесбережению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в  ДОУ.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00240"/>
            <a:ext cx="8686800" cy="4857760"/>
          </a:xfrm>
        </p:spPr>
        <p:txBody>
          <a:bodyPr>
            <a:normAutofit fontScale="62500" lnSpcReduction="200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Интеграция задач физкультурно-оздоровительной работы в различные виды совместной деятельности.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Внедрение инновационных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технологий в воспитательно-образовательный процесс ДОУ.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Разнообразие форм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досуговой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деятельности с дошкольниками.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Формирование привычки к здоровому образу жизни у дошкольников, педагогов и родителей.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Совершенствование физических качеств и обеспечение нормального уровня физической подготовленности в соответствии с возможностями и состоянием здоровья ребенка.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Выявление интересов, склонностей и способностей детей в двигательной деятельности и реализация их через систему спортивно-оздоровительной работы.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Обеспечение физического и психического благополучия каждого ребёнка в ДОУ.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Юрий\Desktop\здоровьесберегающие технологии в ДОУ\0009-009-Formy-fizkulturno-ozdorovitelnoj-raboty-v-DO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ФИЗИЧЕСКОЕ ЗДОРОВЬЕ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это естественное состояние организма, обусловленное нормальным функционированием всех его органов и систем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ПСИХИЧЕСКОЕ ЗДОРОВЬЕ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характеризуется уровнем и качеством мышления, развитием внимания и памяти, степенью эмоциональной устойчивости, развитием волевых качеств.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СОЦИАЛЬНОЕ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рассматривается через адекватное восприятие социальной действительности, интерес к окружающему миру, адаптацию к физической и социальной среде, направленность на общественно полезное дело, культуру потребления, альтруизм,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эмпатию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ответственность перед другими 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бескорыстие. </a:t>
            </a:r>
          </a:p>
          <a:p>
            <a:pPr marL="514350" indent="-514350"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ДУХОВНОЕ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обеспечивает целостность личности, формирование нравственных ценностей («добро», «истина», «красота»), ценностных установок, ориентаций.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42876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технологий: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785926"/>
            <a:ext cx="8686800" cy="507207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200" b="1" i="1" dirty="0" smtClean="0">
                <a:latin typeface="Times New Roman" pitchFamily="18" charset="0"/>
                <a:cs typeface="Times New Roman" pitchFamily="18" charset="0"/>
              </a:rPr>
              <a:t>Время проведения в режиме дня. Особенности методики проведения.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6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200" b="1" i="1" dirty="0" err="1" smtClean="0">
                <a:latin typeface="Times New Roman" pitchFamily="18" charset="0"/>
                <a:cs typeface="Times New Roman" pitchFamily="18" charset="0"/>
              </a:rPr>
              <a:t>Стретчинг</a:t>
            </a:r>
            <a:r>
              <a:rPr lang="ru-RU" sz="6200" b="1" i="1" dirty="0" smtClean="0">
                <a:latin typeface="Times New Roman" pitchFamily="18" charset="0"/>
                <a:cs typeface="Times New Roman" pitchFamily="18" charset="0"/>
              </a:rPr>
              <a:t>. Не раньше чем через 30 мин. после приема пищи, 2 раза в неделю со среднего возраста в физкультурном зале. Рекомендуется детям с вялой осанкой и плоскостопием. Опасаться непропорциональной нагрузки на мышцы.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6200" b="1" i="1" dirty="0" smtClean="0">
                <a:latin typeface="Times New Roman" pitchFamily="18" charset="0"/>
                <a:cs typeface="Times New Roman" pitchFamily="18" charset="0"/>
              </a:rPr>
              <a:t>Ритмопластика. Не раньше чем через 30 мин после приема пищи, 2 раза в неделю по 30 мин со среднего возраста в физкультурном зале. Обратить внимание на художественную ценность, величину физической нагрузки и ее соразмерность возрастным показателям ребенка.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6200" b="1" i="1" dirty="0" err="1" smtClean="0">
                <a:latin typeface="Times New Roman" pitchFamily="18" charset="0"/>
                <a:cs typeface="Times New Roman" pitchFamily="18" charset="0"/>
              </a:rPr>
              <a:t>Фитомодули</a:t>
            </a:r>
            <a:r>
              <a:rPr lang="ru-RU" sz="6200" b="1" i="1" dirty="0" smtClean="0">
                <a:latin typeface="Times New Roman" pitchFamily="18" charset="0"/>
                <a:cs typeface="Times New Roman" pitchFamily="18" charset="0"/>
              </a:rPr>
              <a:t>. В зависимости от состояния детей и целей, педагог определяет интенсивность технологии. Для всех возрастных групп. Использование специально подобранных растений для улучшения среды обитания в искусственных системах.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6200" b="1" i="1" dirty="0" smtClean="0">
                <a:latin typeface="Times New Roman" pitchFamily="18" charset="0"/>
                <a:cs typeface="Times New Roman" pitchFamily="18" charset="0"/>
              </a:rPr>
              <a:t> Релаксация. В зависимости от состояния детей и целей, педагог определяет интенсивность технологии. Для всех возрастных групп. Можно использовать спокойную музыку, звуки природы.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6200" b="1" i="1" dirty="0" err="1" smtClean="0">
                <a:latin typeface="Times New Roman" pitchFamily="18" charset="0"/>
                <a:cs typeface="Times New Roman" pitchFamily="18" charset="0"/>
              </a:rPr>
              <a:t>Аромотерапия</a:t>
            </a:r>
            <a:r>
              <a:rPr lang="ru-RU" sz="6200" b="1" i="1" dirty="0" smtClean="0">
                <a:latin typeface="Times New Roman" pitchFamily="18" charset="0"/>
                <a:cs typeface="Times New Roman" pitchFamily="18" charset="0"/>
              </a:rPr>
              <a:t>. В зависимости от состояния детей и целей, педагог определяет интенсивность технологии. Для всех возрастных групп. </a:t>
            </a:r>
            <a:r>
              <a:rPr lang="ru-RU" sz="6200" b="1" i="1" dirty="0" err="1" smtClean="0">
                <a:latin typeface="Times New Roman" pitchFamily="18" charset="0"/>
                <a:cs typeface="Times New Roman" pitchFamily="18" charset="0"/>
              </a:rPr>
              <a:t>Ароматерапия</a:t>
            </a:r>
            <a:r>
              <a:rPr lang="ru-RU" sz="6200" b="1" i="1" dirty="0" smtClean="0">
                <a:latin typeface="Times New Roman" pitchFamily="18" charset="0"/>
                <a:cs typeface="Times New Roman" pitchFamily="18" charset="0"/>
              </a:rPr>
              <a:t> способствует поддержанию здоровья детей, создает благоприятный эмоциональный климат, помогающий ребенку улучшить его интеллектуальную деятельность и речевые коммуникации.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6200" b="1" i="1" dirty="0" smtClean="0">
                <a:latin typeface="Times New Roman" pitchFamily="18" charset="0"/>
                <a:cs typeface="Times New Roman" pitchFamily="18" charset="0"/>
              </a:rPr>
              <a:t> Гимнастика бодрящая. Ежедневно после дневного сна, 5-10 мин во всех группах. Различные варианты проведения.</a:t>
            </a:r>
          </a:p>
          <a:p>
            <a:pPr>
              <a:buClr>
                <a:srgbClr val="00B050"/>
              </a:buClr>
            </a:pP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>
            <a:noAutofit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Гимнастика пальчиковая. С младшего возраста в различных формах физкультурно-оздоровительной работы. Рекомендуется всем детям, особенно с речевыми проблемами. Проводится в любой удобный отрезок времени.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Гимнастика для глаз. Ежедневно по 3-5 мин в любое свободное время, в разных формах физкультурно-оздоровительной работы в зависимости от интенсивности зрительной нагрузки с младшего возраста. Рекомендуется использовать наглядный материал, показ педагога.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Гимнастика дыхательная. В различных формах физкультурно-оздоровительной работы. Обеспечить проветривание помещения, педагогу дать детям инструкции об обязательной гигиене полости носа перед проведением процедуры.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Гимнастика корригирующая. В различных формах физкультурно-оздоровительной работы. Форма проведения зависит от поставленной задачи и контингента детей. А также использование нетрадиционного оборудования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Арт-терапия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(хоровое пение,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игротерапия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изотерапия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, оригами,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маскотерапия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драматерапия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, музыкотерапия,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цветотерапия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, и т. д. В зависимости от состояния детей и целей, педагог определяет интенсивность технологии. Для всех возрастных групп. Методика лечения и развития при помощи художественного творчества.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, игровой массаж. В зависимости от поставленных целей, сеансами либо в различных формах физкультурно-оздоровительной работы С детьми старшего возраста. Необходимо объяснить ребенку серьезность процедуры и дать детям элементарные знания о том, как не нанести вред своему организму.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Информация для детей по теме «Здоровье». Во время совместной деятельности в зависимости от поставленных задач. Могут быть частью совместной деятельности с целью познавательного развития.</a:t>
            </a:r>
          </a:p>
          <a:p>
            <a:pPr>
              <a:buFont typeface="Wingdings" pitchFamily="2" charset="2"/>
              <a:buChar char="Ø"/>
            </a:pPr>
            <a:endParaRPr lang="ru-RU" sz="1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57200"/>
            <a:ext cx="8429684" cy="82866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Медицинские 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технологии  в  ДОУ.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технологии профилактики заболеваний,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углубленный медицинский осмотр с участием узких специалистов, приходящих из поликлиники,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 коррекция возникающих функциональных отклонений, отслеживание характера течения хронической патологии (для детей, имеющих III-У группу здоровья),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 противоэпидемическая работа и медицинский контроль работы пищеблока в соответствии с действующими санитарно-гигиеническими правилами,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2100" b="1" i="1" dirty="0" err="1" smtClean="0">
                <a:latin typeface="Times New Roman" pitchFamily="18" charset="0"/>
                <a:cs typeface="Times New Roman" pitchFamily="18" charset="0"/>
              </a:rPr>
              <a:t>витаминопрофилактика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 (отвар шиповника в осеннее – зимний период, витаминизация третьих блюд с использованием аскорбиновой кислоты),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санитарно-гигиеническая деятельность всех служб ДОУ.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28604"/>
            <a:ext cx="8686800" cy="1928826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Здоровьесбережение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в  работе  с педагогами  ДОУ: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428868"/>
            <a:ext cx="8686800" cy="4429132"/>
          </a:xfrm>
        </p:spPr>
        <p:txBody>
          <a:bodyPr>
            <a:normAutofit fontScale="40000" lnSpcReduction="200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Семинары-тренинги «Психологическое здоровье педагогов»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Консультации для педагогов «Признаки утомляемости ребёнка дошкольника», «Запрещённые физические упражнения для детей дошкольного возраста», «Как правильно провести гимнастику (различные виды) с дошкольниками», «Профилактика утомляемости дошкольников в ДОУ» «Работа воспитателя по разделам программы «Основы безопасности и жизнедеятельности детей» и др.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 Практикум для педагогов ДОУ «Приёмы релаксации, снятия напряжения в течение рабочего дня».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Обсуждение вопросов </a:t>
            </a:r>
            <a:r>
              <a:rPr lang="ru-RU" sz="5100" b="1" i="1" dirty="0" err="1" smtClean="0"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 на педагогических советах и медико-педагогических совещаниях в группах раннего возраста и коррекционных группах.</a:t>
            </a:r>
          </a:p>
          <a:p>
            <a:pPr>
              <a:buClr>
                <a:srgbClr val="00B050"/>
              </a:buClr>
            </a:pP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571636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  внедрения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технологий  в ДОУ.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00240"/>
            <a:ext cx="8686800" cy="4857760"/>
          </a:xfrm>
        </p:spPr>
        <p:txBody>
          <a:bodyPr>
            <a:normAutofit fontScale="70000" lnSpcReduction="200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Сформированные навыки здорового образа жизни воспитанников, педагогов и родителей ДОУ.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Взаимодействие специалистов ДОУ в организации физкультурно-оздоровительной работы с дошкольниками специализированных групп.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Проявление толерантности всех участников внедрения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технологий в педагогический процесс ДОУ.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Формирование нормативно-правовой базы по вопросам оздоровления дошкольников.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Внедрение научно-методических подходов к организации работы по сохранению здоровья детей, к созданию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образовательного пространства в ДОУ и семье;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Улучшение и сохранение соматических показателей здоровья дошкольников.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2000264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Взаимодействие  ДОУ  с  семьей по вопросам охраны  и  укрепления  здоровья  детей.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214554"/>
            <a:ext cx="8686800" cy="5000660"/>
          </a:xfrm>
        </p:spPr>
        <p:txBody>
          <a:bodyPr>
            <a:normAutofit fontScale="70000" lnSpcReduction="200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Информационные стенды для родителей, в каждой возрастной группе должны работать рубрики, освещающие вопросы оздоровления без лекарств (комплексы упражнений для профилактики нарушений опорно-двигательного аппарата, органов зрения, для развития общей и мелкой моторики, пальчиковые игры).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Информационные стенды медицинских работников о медицинской профилактической работе с детьми в ДОУ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Взаимодействие родителей к участию в физкультурно-массовых мероприятиях ДОУ (соревнования, спортивные праздники, дни открытых дверей, Дни и Недели здоровья, встречи детей ДОУ с родителями-спортсменами и др.).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Консультации, беседы с родителями по вопросам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78595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Юрий\Desktop\000418340_1-42f89dd2b207d75fca9cb886ae480ba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28802"/>
            <a:ext cx="7786742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2872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14488"/>
            <a:ext cx="8686800" cy="5000660"/>
          </a:xfrm>
        </p:spPr>
        <p:txBody>
          <a:bodyPr>
            <a:normAutofit/>
          </a:bodyPr>
          <a:lstStyle/>
          <a:p>
            <a:pPr marL="514350" indent="-514350">
              <a:buClr>
                <a:srgbClr val="00B050"/>
              </a:buCl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1. Учебник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«Педагогика и психология»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А.П.Чабовская,В.В.Голубев,Т.И.Егорова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Clr>
                <a:srgbClr val="00B050"/>
              </a:buCl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2. Учебник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«Основы педиатрии и гигиены дошкольного возраста»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А.П.Чабовская,В.В.Голубев,Т.И.Егорова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Clr>
                <a:srgbClr val="00B050"/>
              </a:buCl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3. Учебник «Основы педагогического проектирования»</a:t>
            </a:r>
          </a:p>
          <a:p>
            <a:pPr marL="514350" indent="-514350">
              <a:buClr>
                <a:srgbClr val="00B050"/>
              </a:buCl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С.И.Заир-Бек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Clr>
                <a:srgbClr val="00B050"/>
              </a:buCl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4. «Использование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технологий в работе соц.педагога  семьёй»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Климантова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О.В.  Барнаул 2006г.</a:t>
            </a:r>
          </a:p>
          <a:p>
            <a:pPr marL="514350" indent="-514350">
              <a:buClr>
                <a:srgbClr val="00B050"/>
              </a:buCl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5.  Сайт ФИРО-</a:t>
            </a:r>
            <a:r>
              <a:rPr lang="en-US" sz="2000" b="1" i="1" dirty="0" err="1" smtClean="0">
                <a:latin typeface="Times New Roman" pitchFamily="18" charset="0"/>
                <a:cs typeface="Times New Roman" pitchFamily="18" charset="0"/>
              </a:rPr>
              <a:t>monfgos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b="1" i="1" dirty="0" err="1" smtClean="0">
                <a:latin typeface="Times New Roman" pitchFamily="18" charset="0"/>
                <a:cs typeface="Times New Roman" pitchFamily="18" charset="0"/>
              </a:rPr>
              <a:t>firo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b="1" i="1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rgbClr val="00B050"/>
              </a:buCl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6.   Статьи из Федеральных Законов РФ.</a:t>
            </a:r>
            <a:endParaRPr lang="en-U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rgbClr val="00B050"/>
              </a:buClr>
              <a:buAutoNum type="arabicPeriod" startAt="5"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285884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Факторы, влияющие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здоровье.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Окружающая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природная среда (20%)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Наследственность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(20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%)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Образ жизни (50%)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Медицина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здравоохранение (10%).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Законодательные 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инициативы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планируемые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  введению 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нормативные документы: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Послание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президента РФ от 05.11.08 и 12.11.09 Концепция долгосрочного социально-экономического развития РФ до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2030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Федеральная целевая программа МО РФ до 2015 г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Подпрограммы: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«Дети России», «Развитие физкультуры и спорта», «Комплексные меры против злоупотребления наркотиками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Новые образовательные стандарты (проект) Приказ № 655 (от 23.11.2009 г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Новые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СанПиНы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2.4.1.2791-10 (изменения в 2.4.1.2660-10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«)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Стандарты на медицинскую деятельность ОУ «Медицинское обеспечение детей в образовательных учреждениях» (проект).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78595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Федеральный закон от 24 июня  1998г  №124-ФЗ  «Об  основных  гарантиях  прав  ребёнка  в Российской Федерации.»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43050"/>
            <a:ext cx="8686800" cy="443707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Статья 10. Обеспечение прав детей на охрану здоровья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Статья 14 Защита ребенка от информации, пропаганды, агитации, наносящих вред его здоровью, нравственному и духовному развитию (ФЗ № 436 от 24.12.2010).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РФ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10.07.1992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№ 3266-1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«Об образовании».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85926"/>
            <a:ext cx="8686800" cy="4714908"/>
          </a:xfrm>
        </p:spPr>
        <p:txBody>
          <a:bodyPr/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Статья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29. Полномочия органов государственной власти субъекта Российской Федерации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Статья 32 Компетенция и ответственность образовательного учреждения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Статья 51. Охрана здоровья обучающихся, воспитанников.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285884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Санитарные  правила 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нормы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sz="3000" b="1" i="1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2.4.1.2791-10 (изменения в 2.4.1.2660-10) </a:t>
            </a:r>
            <a:r>
              <a:rPr lang="ru-RU" sz="30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«Санитарно-эпидемиологические требования к устройству, содержанию и организации режима работы в дошкольных </a:t>
            </a:r>
            <a:r>
              <a:rPr lang="ru-RU" sz="30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организациях» </a:t>
            </a: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устанавливают санитарно-эпидемиологические требования к размещению, устройству, содержанию и организации режима работы в дошкольных образовательных учреждениях (далее - ДОУ) независимо от форм собственности и их подчиненности. Санитарные правила распространяются на все виды ДОУ, кроме компенсирующего вида.</a:t>
            </a:r>
          </a:p>
          <a:p>
            <a:pPr>
              <a:buClr>
                <a:srgbClr val="00B050"/>
              </a:buClr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221457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Организационно - управленческая  и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педагогическая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деятельность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сохранению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здоровья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детей. 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357430"/>
            <a:ext cx="8686800" cy="4000528"/>
          </a:xfrm>
        </p:spPr>
        <p:txBody>
          <a:bodyPr>
            <a:normAutofit lnSpcReduction="100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деятельность ОУ – организация учебно-воспитательного процесса (УВП) ДОУ с учетом сохранения, поддержания и обогащения здоровья детей.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технологии – любые способы реализации УВП, направленные на сохранение здоровья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375</TotalTime>
  <Words>2249</Words>
  <PresentationFormat>Экран (4:3)</PresentationFormat>
  <Paragraphs>217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Трек</vt:lpstr>
      <vt:lpstr>«Здоровьесберегающие технологии в педагогическом процессе ДОУ и семье» </vt:lpstr>
      <vt:lpstr>ЗДОРОВЬЕ :</vt:lpstr>
      <vt:lpstr>Слайд 3</vt:lpstr>
      <vt:lpstr>Факторы, влияющие  на здоровье.</vt:lpstr>
      <vt:lpstr>Законодательные  инициативы  и планируемые  к  введению  нормативные документы:</vt:lpstr>
      <vt:lpstr>Федеральный закон от 24 июня  1998г  №124-ФЗ  «Об  основных  гарантиях  прав  ребёнка  в Российской Федерации.»</vt:lpstr>
      <vt:lpstr>Закон  РФ  от 10.07.1992  № 3266-1  «Об образовании».</vt:lpstr>
      <vt:lpstr>Санитарные  правила  и  нормы:</vt:lpstr>
      <vt:lpstr>Организационно - управленческая  и педагогическая  деятельность  по сохранению  здоровья  детей. </vt:lpstr>
      <vt:lpstr>Модель  здорового  ребёнка</vt:lpstr>
      <vt:lpstr>Физическое  здоровье.</vt:lpstr>
      <vt:lpstr>Психическое  здоровье.</vt:lpstr>
      <vt:lpstr>Социальное  здоровье:</vt:lpstr>
      <vt:lpstr>Компоненты  деятельности  по созданию здоровьесберегающего  пространства  ДОУ</vt:lpstr>
      <vt:lpstr>Компоненты   деятельности  по созданию  здоровьесберегающего   пространства   ДОУ</vt:lpstr>
      <vt:lpstr>Программа (ДОУ). «Разговор  о  здоровье»</vt:lpstr>
      <vt:lpstr>Разделы  программы:</vt:lpstr>
      <vt:lpstr>Интерактивные «здоровьесберегающие» технологии:</vt:lpstr>
      <vt:lpstr>Игровые  технологии:</vt:lpstr>
      <vt:lpstr>Технология  сотрудничества:</vt:lpstr>
      <vt:lpstr>Проблемные  технологии:</vt:lpstr>
      <vt:lpstr>Технология  «Критического мышления»:</vt:lpstr>
      <vt:lpstr>Актуальными проблемами детского здоровья сегодня являются:</vt:lpstr>
      <vt:lpstr>Здоровьесберегающая технология:</vt:lpstr>
      <vt:lpstr>Цель здоровьесберегающих технологий в ДОУ.</vt:lpstr>
      <vt:lpstr>Виды здоровьесберегающих технологий в ДОУ.</vt:lpstr>
      <vt:lpstr>Система  здоровьесбережения  в  ДОУ:</vt:lpstr>
      <vt:lpstr>Направления  работы  по здоровьесбережению  в  ДОУ.</vt:lpstr>
      <vt:lpstr>Слайд 29</vt:lpstr>
      <vt:lpstr>Виды здоровьесберегающих технологий:</vt:lpstr>
      <vt:lpstr>Слайд 31</vt:lpstr>
      <vt:lpstr>Медицинские  здоровьесберегающие технологии  в  ДОУ.</vt:lpstr>
      <vt:lpstr>Здоровьесбережение  в  работе  с педагогами  ДОУ:</vt:lpstr>
      <vt:lpstr>Результаты  внедрения здоровьесберегающих  технологий  в ДОУ.</vt:lpstr>
      <vt:lpstr>Взаимодействие  ДОУ  с  семьей по вопросам охраны  и  укрепления  здоровья  детей.</vt:lpstr>
      <vt:lpstr>Спасибо за внимание!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«Здоровьесберегающие технологии в педагогическом процессе ДОУ и семье».. </dc:title>
  <dc:creator>Юрий</dc:creator>
  <cp:lastModifiedBy>Юрий</cp:lastModifiedBy>
  <cp:revision>27</cp:revision>
  <dcterms:created xsi:type="dcterms:W3CDTF">2015-10-03T13:23:01Z</dcterms:created>
  <dcterms:modified xsi:type="dcterms:W3CDTF">2015-10-04T08:00:43Z</dcterms:modified>
</cp:coreProperties>
</file>