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9" r:id="rId9"/>
    <p:sldId id="264" r:id="rId10"/>
    <p:sldId id="265" r:id="rId11"/>
    <p:sldId id="266" r:id="rId12"/>
    <p:sldId id="267" r:id="rId13"/>
    <p:sldId id="268" r:id="rId1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546100" y="-4763"/>
            <a:ext cx="5014912" cy="6862763"/>
            <a:chOff x="2928938" y="-4763"/>
            <a:chExt cx="5014912" cy="6862763"/>
          </a:xfrm>
        </p:grpSpPr>
        <p:sp>
          <p:nvSpPr>
            <p:cNvPr id="22" name="Freeform 6"/>
            <p:cNvSpPr/>
            <p:nvPr/>
          </p:nvSpPr>
          <p:spPr bwMode="auto">
            <a:xfrm>
              <a:off x="3367088" y="-4763"/>
              <a:ext cx="1063625" cy="2782888"/>
            </a:xfrm>
            <a:custGeom>
              <a:avLst/>
              <a:gdLst/>
              <a:ahLst/>
              <a:cxnLst/>
              <a:rect l="0" t="0" r="r" b="b"/>
              <a:pathLst>
                <a:path w="670" h="1753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23" name="Freeform 7"/>
            <p:cNvSpPr/>
            <p:nvPr/>
          </p:nvSpPr>
          <p:spPr bwMode="auto">
            <a:xfrm>
              <a:off x="2928938" y="-4763"/>
              <a:ext cx="1035050" cy="2673350"/>
            </a:xfrm>
            <a:custGeom>
              <a:avLst/>
              <a:gdLst/>
              <a:ahLst/>
              <a:cxnLst/>
              <a:rect l="0" t="0" r="r" b="b"/>
              <a:pathLst>
                <a:path w="652" h="1684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24" name="Freeform 9"/>
            <p:cNvSpPr/>
            <p:nvPr/>
          </p:nvSpPr>
          <p:spPr bwMode="auto">
            <a:xfrm>
              <a:off x="2928938" y="2582862"/>
              <a:ext cx="2693987" cy="4275138"/>
            </a:xfrm>
            <a:custGeom>
              <a:avLst/>
              <a:gdLst/>
              <a:ahLst/>
              <a:cxnLst/>
              <a:rect l="0" t="0" r="r" b="b"/>
              <a:pathLst>
                <a:path w="1697" h="2693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5" name="Freeform 10"/>
            <p:cNvSpPr/>
            <p:nvPr/>
          </p:nvSpPr>
          <p:spPr bwMode="auto">
            <a:xfrm>
              <a:off x="3371850" y="2692400"/>
              <a:ext cx="3332162" cy="4165600"/>
            </a:xfrm>
            <a:custGeom>
              <a:avLst/>
              <a:gdLst/>
              <a:ahLst/>
              <a:cxnLst/>
              <a:rect l="0" t="0" r="r" b="b"/>
              <a:pathLst>
                <a:path w="2099" h="2624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6" name="Freeform 11"/>
            <p:cNvSpPr/>
            <p:nvPr/>
          </p:nvSpPr>
          <p:spPr bwMode="auto">
            <a:xfrm>
              <a:off x="3367088" y="2687637"/>
              <a:ext cx="4576762" cy="4170363"/>
            </a:xfrm>
            <a:custGeom>
              <a:avLst/>
              <a:gdLst/>
              <a:ahLst/>
              <a:cxnLst/>
              <a:rect l="0" t="0" r="r" b="b"/>
              <a:pathLst>
                <a:path w="2883" h="2627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7" name="Freeform 12"/>
            <p:cNvSpPr/>
            <p:nvPr/>
          </p:nvSpPr>
          <p:spPr bwMode="auto">
            <a:xfrm>
              <a:off x="2928938" y="2578100"/>
              <a:ext cx="3584575" cy="4279900"/>
            </a:xfrm>
            <a:custGeom>
              <a:avLst/>
              <a:gdLst/>
              <a:ahLst/>
              <a:cxnLst/>
              <a:rect l="0" t="0" r="r" b="b"/>
              <a:pathLst>
                <a:path w="2258" h="2696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28401" y="1380068"/>
            <a:ext cx="8574622" cy="2616199"/>
          </a:xfrm>
        </p:spPr>
        <p:txBody>
          <a:bodyPr anchor="b">
            <a:normAutofit/>
          </a:bodyPr>
          <a:lstStyle>
            <a:lvl1pPr algn="r">
              <a:defRPr sz="6000">
                <a:effectLst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15377" y="3996267"/>
            <a:ext cx="6987645" cy="1388534"/>
          </a:xfrm>
        </p:spPr>
        <p:txBody>
          <a:bodyPr anchor="t">
            <a:normAutofit/>
          </a:bodyPr>
          <a:lstStyle>
            <a:lvl1pPr marL="0" indent="0" algn="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9F6550-CE85-4C5D-8BB3-17E3D59ED984}" type="datetimeFigureOut">
              <a:rPr lang="ru-RU" smtClean="0"/>
              <a:t>10.07.2018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2412" y="5883275"/>
            <a:ext cx="4324044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929C1-51D9-4E13-A16A-F60191D597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66455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4732865"/>
            <a:ext cx="10018711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386012" y="932112"/>
            <a:ext cx="8225944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1" y="5299603"/>
            <a:ext cx="10018711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9F6550-CE85-4C5D-8BB3-17E3D59ED984}" type="datetimeFigureOut">
              <a:rPr lang="ru-RU" smtClean="0"/>
              <a:t>10.07.2018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929C1-51D9-4E13-A16A-F60191D597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9621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685800"/>
            <a:ext cx="10018711" cy="304800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343400"/>
            <a:ext cx="10018713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9F6550-CE85-4C5D-8BB3-17E3D59ED984}" type="datetimeFigureOut">
              <a:rPr lang="ru-RU" smtClean="0"/>
              <a:t>10.07.2018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929C1-51D9-4E13-A16A-F60191D597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173134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36811" y="3428999"/>
            <a:ext cx="8532815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1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9F6550-CE85-4C5D-8BB3-17E3D59ED984}" type="datetimeFigureOut">
              <a:rPr lang="ru-RU" smtClean="0"/>
              <a:t>10.07.2018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929C1-51D9-4E13-A16A-F60191D597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60608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3308581"/>
            <a:ext cx="10018709" cy="1468800"/>
          </a:xfrm>
        </p:spPr>
        <p:txBody>
          <a:bodyPr anchor="b">
            <a:normAutofit/>
          </a:bodyPr>
          <a:lstStyle>
            <a:lvl1pPr algn="r">
              <a:defRPr sz="32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7381"/>
            <a:ext cx="10018710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9F6550-CE85-4C5D-8BB3-17E3D59ED984}" type="datetimeFigureOut">
              <a:rPr lang="ru-RU" smtClean="0"/>
              <a:t>10.07.2018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929C1-51D9-4E13-A16A-F60191D597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383991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3" y="3886200"/>
            <a:ext cx="10018710" cy="889000"/>
          </a:xfrm>
        </p:spPr>
        <p:txBody>
          <a:bodyPr vert="horz" lIns="91440" tIns="45720" rIns="91440" bIns="45720" rtlCol="0" anchor="b">
            <a:normAutofit/>
          </a:bodyPr>
          <a:lstStyle>
            <a:lvl1pPr algn="r"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5200"/>
            <a:ext cx="10018710" cy="10160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9F6550-CE85-4C5D-8BB3-17E3D59ED984}" type="datetimeFigureOut">
              <a:rPr lang="ru-RU" smtClean="0"/>
              <a:t>10.07.2018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929C1-51D9-4E13-A16A-F60191D597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220289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685800"/>
            <a:ext cx="10018712" cy="2727325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2" y="3505200"/>
            <a:ext cx="10018713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3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9F6550-CE85-4C5D-8BB3-17E3D59ED984}" type="datetimeFigureOut">
              <a:rPr lang="ru-RU" smtClean="0"/>
              <a:t>10.07.2018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929C1-51D9-4E13-A16A-F60191D597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690756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9F6550-CE85-4C5D-8BB3-17E3D59ED984}" type="datetimeFigureOut">
              <a:rPr lang="ru-RU" smtClean="0"/>
              <a:t>10.07.2018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929C1-51D9-4E13-A16A-F60191D597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147080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732655" y="685800"/>
            <a:ext cx="1770369" cy="510540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4312" y="685800"/>
            <a:ext cx="8019742" cy="5105400"/>
          </a:xfrm>
        </p:spPr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9F6550-CE85-4C5D-8BB3-17E3D59ED984}" type="datetimeFigureOut">
              <a:rPr lang="ru-RU" smtClean="0"/>
              <a:t>10.07.2018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929C1-51D9-4E13-A16A-F60191D597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79714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9F6550-CE85-4C5D-8BB3-17E3D59ED984}" type="datetimeFigureOut">
              <a:rPr lang="ru-RU" smtClean="0"/>
              <a:t>10.07.2018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951856" y="5867131"/>
            <a:ext cx="551167" cy="365125"/>
          </a:xfrm>
        </p:spPr>
        <p:txBody>
          <a:bodyPr/>
          <a:lstStyle/>
          <a:p>
            <a:fld id="{4CD929C1-51D9-4E13-A16A-F60191D597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18011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2279" y="2666999"/>
            <a:ext cx="8930747" cy="2110382"/>
          </a:xfrm>
        </p:spPr>
        <p:txBody>
          <a:bodyPr anchor="b"/>
          <a:lstStyle>
            <a:lvl1pPr algn="r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2278" y="4777381"/>
            <a:ext cx="893074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9F6550-CE85-4C5D-8BB3-17E3D59ED984}" type="datetimeFigureOut">
              <a:rPr lang="ru-RU" smtClean="0"/>
              <a:t>10.07.2018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929C1-51D9-4E13-A16A-F60191D597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75396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84312" y="2666999"/>
            <a:ext cx="4895055" cy="31242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07967" y="2667000"/>
            <a:ext cx="4895056" cy="3124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9F6550-CE85-4C5D-8BB3-17E3D59ED984}" type="datetimeFigureOut">
              <a:rPr lang="ru-RU" smtClean="0"/>
              <a:t>10.07.2018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929C1-51D9-4E13-A16A-F60191D597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15242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72179" y="2658533"/>
            <a:ext cx="4607188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84311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880487" y="2667000"/>
            <a:ext cx="462253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7967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9F6550-CE85-4C5D-8BB3-17E3D59ED984}" type="datetimeFigureOut">
              <a:rPr lang="ru-RU" smtClean="0"/>
              <a:t>10.07.2018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929C1-51D9-4E13-A16A-F60191D597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02600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9F6550-CE85-4C5D-8BB3-17E3D59ED984}" type="datetimeFigureOut">
              <a:rPr lang="ru-RU" smtClean="0"/>
              <a:t>10.07.2018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929C1-51D9-4E13-A16A-F60191D597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16600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9F6550-CE85-4C5D-8BB3-17E3D59ED984}" type="datetimeFigureOut">
              <a:rPr lang="ru-RU" smtClean="0"/>
              <a:t>10.07.2018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929C1-51D9-4E13-A16A-F60191D597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70038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1600200"/>
            <a:ext cx="3549121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62033" y="685799"/>
            <a:ext cx="6240990" cy="5105401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2" y="2971800"/>
            <a:ext cx="3549121" cy="18288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9F6550-CE85-4C5D-8BB3-17E3D59ED984}" type="datetimeFigureOut">
              <a:rPr lang="ru-RU" smtClean="0"/>
              <a:t>10.07.2018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929C1-51D9-4E13-A16A-F60191D597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2252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2724" y="1752599"/>
            <a:ext cx="5426158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94682" y="914400"/>
            <a:ext cx="3280974" cy="4572000"/>
          </a:xfrm>
          <a:prstGeom prst="roundRect">
            <a:avLst>
              <a:gd name="adj" fmla="val 42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2724" y="3124199"/>
            <a:ext cx="5426158" cy="1828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9F6550-CE85-4C5D-8BB3-17E3D59ED984}" type="datetimeFigureOut">
              <a:rPr lang="ru-RU" smtClean="0"/>
              <a:t>10.07.2018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929C1-51D9-4E13-A16A-F60191D597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1784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150812" y="0"/>
            <a:ext cx="2436813" cy="6858001"/>
            <a:chOff x="1320800" y="0"/>
            <a:chExt cx="2436813" cy="6858001"/>
          </a:xfrm>
        </p:grpSpPr>
        <p:sp>
          <p:nvSpPr>
            <p:cNvPr id="8" name="Freeform 6"/>
            <p:cNvSpPr/>
            <p:nvPr/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9" name="Freeform 7"/>
            <p:cNvSpPr/>
            <p:nvPr/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0" name="Freeform 8"/>
            <p:cNvSpPr/>
            <p:nvPr/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1" name="Freeform 9"/>
            <p:cNvSpPr/>
            <p:nvPr/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2" name="Freeform 10"/>
            <p:cNvSpPr/>
            <p:nvPr/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13" name="Freeform 11"/>
            <p:cNvSpPr/>
            <p:nvPr/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0" y="2666999"/>
            <a:ext cx="10018713" cy="31242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732656" y="5883275"/>
            <a:ext cx="1143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799F6550-CE85-4C5D-8BB3-17E3D59ED984}" type="datetimeFigureOut">
              <a:rPr lang="ru-RU" smtClean="0"/>
              <a:t>10.07.2018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2279" y="5883275"/>
            <a:ext cx="708417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51856" y="5883275"/>
            <a:ext cx="5511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4CD929C1-51D9-4E13-A16A-F60191D597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52120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9" r:id="rId1"/>
    <p:sldLayoutId id="2147483730" r:id="rId2"/>
    <p:sldLayoutId id="2147483731" r:id="rId3"/>
    <p:sldLayoutId id="2147483732" r:id="rId4"/>
    <p:sldLayoutId id="2147483733" r:id="rId5"/>
    <p:sldLayoutId id="2147483734" r:id="rId6"/>
    <p:sldLayoutId id="2147483735" r:id="rId7"/>
    <p:sldLayoutId id="2147483736" r:id="rId8"/>
    <p:sldLayoutId id="2147483737" r:id="rId9"/>
    <p:sldLayoutId id="2147483738" r:id="rId10"/>
    <p:sldLayoutId id="2147483739" r:id="rId11"/>
    <p:sldLayoutId id="2147483740" r:id="rId12"/>
    <p:sldLayoutId id="2147483741" r:id="rId13"/>
    <p:sldLayoutId id="2147483742" r:id="rId14"/>
    <p:sldLayoutId id="2147483743" r:id="rId15"/>
    <p:sldLayoutId id="2147483744" r:id="rId16"/>
    <p:sldLayoutId id="2147483745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268E181-BD02-46BB-BB4D-262692D3E07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Урок «Смешанные числа»</a:t>
            </a:r>
            <a:br>
              <a:rPr lang="ru-RU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 класс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06DCE49B-DCC8-448E-AD3E-109E505A670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28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МОУ «Железнодорожная СОШ №1»</a:t>
            </a:r>
          </a:p>
          <a:p>
            <a:r>
              <a:rPr lang="ru-RU" sz="28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Учитель: Балашова Тамара Анатольевна</a:t>
            </a:r>
          </a:p>
        </p:txBody>
      </p:sp>
    </p:spTree>
    <p:extLst>
      <p:ext uri="{BB962C8B-B14F-4D97-AF65-F5344CB8AC3E}">
        <p14:creationId xmlns:p14="http://schemas.microsoft.com/office/powerpoint/2010/main" val="417222988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B9A861B-2236-4B47-8FD2-0A236CC446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Критерии самооценки: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319D739-5C2C-4A1F-A421-3D1CD53941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sz="4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7 - 9 баллов – оценка «3»;</a:t>
            </a:r>
          </a:p>
          <a:p>
            <a:pPr marL="0" indent="0" algn="ctr">
              <a:buNone/>
            </a:pPr>
            <a:r>
              <a:rPr lang="ru-RU" sz="4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10-12 баллов – оценка «4»;</a:t>
            </a:r>
          </a:p>
          <a:p>
            <a:pPr marL="0" indent="0" algn="ctr">
              <a:buNone/>
            </a:pPr>
            <a:r>
              <a:rPr lang="ru-RU" sz="4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13-15 баллов – оценка «5».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1135029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FE5DC6C8-238A-4F93-96A7-A98DC912FBD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24067" y="940905"/>
            <a:ext cx="10084837" cy="538038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800" b="1" dirty="0">
                <a:solidFill>
                  <a:schemeClr val="accent4"/>
                </a:solidFill>
              </a:rPr>
              <a:t>красный</a:t>
            </a:r>
            <a:r>
              <a:rPr lang="ru-RU" sz="4800" b="1" dirty="0"/>
              <a:t> </a:t>
            </a:r>
            <a:r>
              <a:rPr lang="ru-RU" sz="4800" b="1" dirty="0">
                <a:solidFill>
                  <a:srgbClr val="002060"/>
                </a:solidFill>
              </a:rPr>
              <a:t>– ничего не понял; </a:t>
            </a:r>
          </a:p>
          <a:p>
            <a:pPr marL="0" indent="0" algn="ctr">
              <a:buNone/>
            </a:pPr>
            <a:r>
              <a:rPr lang="ru-RU" sz="4800" b="1" dirty="0">
                <a:solidFill>
                  <a:srgbClr val="FFFF00"/>
                </a:solidFill>
              </a:rPr>
              <a:t>желтый</a:t>
            </a:r>
            <a:r>
              <a:rPr lang="ru-RU" sz="4800" b="1" dirty="0"/>
              <a:t> </a:t>
            </a:r>
            <a:r>
              <a:rPr lang="ru-RU" sz="4800" b="1" dirty="0">
                <a:solidFill>
                  <a:srgbClr val="002060"/>
                </a:solidFill>
              </a:rPr>
              <a:t>– кое-что надо повторить  еще раз, самостоятельно    поработать дома;</a:t>
            </a:r>
          </a:p>
          <a:p>
            <a:pPr marL="0" indent="0" algn="ctr">
              <a:buNone/>
            </a:pPr>
            <a:r>
              <a:rPr lang="ru-RU" sz="4800" b="1" dirty="0">
                <a:solidFill>
                  <a:srgbClr val="00B050"/>
                </a:solidFill>
              </a:rPr>
              <a:t>зеленый </a:t>
            </a:r>
            <a:r>
              <a:rPr lang="ru-RU" sz="4800" b="1" dirty="0">
                <a:solidFill>
                  <a:srgbClr val="002060"/>
                </a:solidFill>
              </a:rPr>
              <a:t>– все было легко и просто.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3496217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CD62A7A-03F5-4876-B740-AF3FE24E43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84311" y="685801"/>
            <a:ext cx="10018713" cy="692426"/>
          </a:xfrm>
        </p:spPr>
        <p:txBody>
          <a:bodyPr>
            <a:normAutofit fontScale="90000"/>
          </a:bodyPr>
          <a:lstStyle/>
          <a:p>
            <a:r>
              <a:rPr lang="ru-RU" b="1" u="sng" dirty="0">
                <a:solidFill>
                  <a:srgbClr val="002060"/>
                </a:solidFill>
              </a:rPr>
              <a:t>Домашнее задание: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9701E5B-7A3C-4CFA-8173-F8EB05DF9B0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90327" y="1674743"/>
            <a:ext cx="10018713" cy="416946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200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 уровень сложности (на отметку 3</a:t>
            </a:r>
            <a:r>
              <a:rPr lang="ru-RU" sz="3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): №1109, №1110;</a:t>
            </a:r>
          </a:p>
          <a:p>
            <a:pPr marL="0" indent="0">
              <a:buNone/>
            </a:pPr>
            <a:r>
              <a:rPr lang="ru-RU" sz="3200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 уровень сложности (на отметку 4</a:t>
            </a:r>
            <a:r>
              <a:rPr lang="ru-RU" sz="3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): Задача № 1112;</a:t>
            </a:r>
          </a:p>
          <a:p>
            <a:pPr marL="0" indent="0">
              <a:buNone/>
            </a:pPr>
            <a:r>
              <a:rPr lang="ru-RU" sz="3200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 уровень сложности (на отметку 5</a:t>
            </a:r>
            <a:r>
              <a:rPr lang="ru-RU" sz="3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): Задача № 1113;</a:t>
            </a:r>
          </a:p>
          <a:p>
            <a:pPr marL="0" indent="0">
              <a:buNone/>
            </a:pPr>
            <a:r>
              <a:rPr lang="ru-RU" sz="3200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желанию</a:t>
            </a:r>
            <a:r>
              <a:rPr lang="ru-RU" sz="3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подготовить сообщение об истории возникновения смешанных чисел.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7453565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ÐÐ°ÑÑÐ¸Ð½ÐºÐ¸ Ð¿Ð¾ Ð·Ð°Ð¿ÑÐ¾ÑÑ ÐºÐ°ÑÑÐ¸Ð½ÐºÐ¸ Ð´Ð»Ñ Ð¿ÑÐµÐ·ÐµÐ½ÑÐ°ÑÐ¸Ð¸">
            <a:extLst>
              <a:ext uri="{FF2B5EF4-FFF2-40B4-BE49-F238E27FC236}">
                <a16:creationId xmlns:a16="http://schemas.microsoft.com/office/drawing/2014/main" id="{F7DB720C-CA8D-44BF-ABB3-FCC9B96A278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2148" y="-3313"/>
            <a:ext cx="913765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08198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DE2F2D93-CEF8-4087-B1B1-FE2C09E65A6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33600" y="119271"/>
            <a:ext cx="9435684" cy="5300868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5400" b="1" dirty="0">
                <a:solidFill>
                  <a:schemeClr val="accent1">
                    <a:lumMod val="50000"/>
                  </a:schemeClr>
                </a:solidFill>
              </a:rPr>
              <a:t>Предмет математики настолько серьезен, что полезно не упустить случая сделать его немного занимательным. </a:t>
            </a:r>
          </a:p>
          <a:p>
            <a:pPr marL="0" indent="0" algn="r">
              <a:buNone/>
            </a:pPr>
            <a:r>
              <a:rPr lang="ru-RU" sz="4800" i="1" dirty="0" err="1">
                <a:solidFill>
                  <a:schemeClr val="accent1">
                    <a:lumMod val="50000"/>
                  </a:schemeClr>
                </a:solidFill>
              </a:rPr>
              <a:t>Блез</a:t>
            </a:r>
            <a:r>
              <a:rPr lang="ru-RU" sz="4800" i="1" dirty="0">
                <a:solidFill>
                  <a:schemeClr val="accent1">
                    <a:lumMod val="50000"/>
                  </a:schemeClr>
                </a:solidFill>
              </a:rPr>
              <a:t> Паскаль 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C15306ED-8920-4149-A6A8-E2A9C249ACC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4426" y="3303106"/>
            <a:ext cx="2767052" cy="25941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55727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1946734-284E-4CC3-9F39-ABDD3D2FD7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u="sng" dirty="0">
                <a:solidFill>
                  <a:schemeClr val="accent1">
                    <a:lumMod val="50000"/>
                  </a:schemeClr>
                </a:solidFill>
              </a:rPr>
              <a:t>Выпишите </a:t>
            </a:r>
            <a:br>
              <a:rPr lang="ru-RU" b="1" u="sng" dirty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b="1" u="sng" dirty="0">
                <a:solidFill>
                  <a:schemeClr val="accent1">
                    <a:lumMod val="50000"/>
                  </a:schemeClr>
                </a:solidFill>
              </a:rPr>
              <a:t>правильные и неправильные дроби: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2" name="Объект 51">
                <a:extLst>
                  <a:ext uri="{FF2B5EF4-FFF2-40B4-BE49-F238E27FC236}">
                    <a16:creationId xmlns:a16="http://schemas.microsoft.com/office/drawing/2014/main" id="{0DA3BF76-AFE5-4938-A8A4-33B0CCD91A1E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1484311" y="3296479"/>
                <a:ext cx="10455899" cy="1484243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ru-RU" sz="4000" b="1" dirty="0">
                    <a:solidFill>
                      <a:schemeClr val="accent1">
                        <a:lumMod val="50000"/>
                      </a:schemeClr>
                    </a:solidFill>
                  </a:rPr>
                  <a:t>  </a:t>
                </a:r>
                <a:r>
                  <a:rPr lang="ru-RU" sz="4400" b="1" dirty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5;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4400" b="1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4400" b="1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𝟑</m:t>
                        </m:r>
                      </m:num>
                      <m:den>
                        <m:r>
                          <a:rPr lang="ru-RU" sz="4400" b="1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𝟕</m:t>
                        </m:r>
                      </m:den>
                    </m:f>
                  </m:oMath>
                </a14:m>
                <a:r>
                  <a:rPr lang="ru-RU" sz="4400" b="1" dirty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; 12;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4400" b="1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sz="4400" b="1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𝟗</m:t>
                        </m:r>
                      </m:num>
                      <m:den>
                        <m:r>
                          <a:rPr lang="ru-RU" sz="4400" b="1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𝟒</m:t>
                        </m:r>
                      </m:den>
                    </m:f>
                    <m:r>
                      <a:rPr lang="ru-RU" sz="4400" b="1" i="1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; </m:t>
                    </m:r>
                    <m:f>
                      <m:fPr>
                        <m:ctrlPr>
                          <a:rPr lang="ru-RU" sz="4400" b="1" i="1" dirty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sz="4400" b="1" i="1" dirty="0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𝟏𝟎</m:t>
                        </m:r>
                      </m:num>
                      <m:den>
                        <m:r>
                          <a:rPr lang="ru-RU" sz="4400" b="1" i="1" dirty="0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𝟕</m:t>
                        </m:r>
                      </m:den>
                    </m:f>
                    <m:r>
                      <a:rPr lang="ru-RU" sz="4400" b="1" i="1" dirty="0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; </m:t>
                    </m:r>
                    <m:r>
                      <a:rPr lang="ru-RU" sz="4400" b="1" i="1" dirty="0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𝟒</m:t>
                    </m:r>
                    <m:f>
                      <m:fPr>
                        <m:ctrlPr>
                          <a:rPr lang="ru-RU" sz="4400" b="1" i="1" dirty="0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sz="4400" b="1" i="1" dirty="0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𝟐</m:t>
                        </m:r>
                      </m:num>
                      <m:den>
                        <m:r>
                          <a:rPr lang="ru-RU" sz="4400" b="1" i="1" dirty="0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𝟓</m:t>
                        </m:r>
                      </m:den>
                    </m:f>
                    <m:r>
                      <a:rPr lang="ru-RU" sz="4400" b="1" i="1" dirty="0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; </m:t>
                    </m:r>
                    <m:f>
                      <m:fPr>
                        <m:ctrlPr>
                          <a:rPr lang="ru-RU" sz="4400" b="1" i="1" dirty="0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sz="4400" b="1" i="1" dirty="0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𝟓</m:t>
                        </m:r>
                      </m:num>
                      <m:den>
                        <m:r>
                          <a:rPr lang="ru-RU" sz="4400" b="1" i="1" dirty="0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𝟖</m:t>
                        </m:r>
                      </m:den>
                    </m:f>
                    <m:r>
                      <a:rPr lang="ru-RU" sz="4400" b="1" i="1" dirty="0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;</m:t>
                    </m:r>
                    <m:r>
                      <a:rPr lang="ru-RU" sz="4400" b="1" i="1" dirty="0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𝟐𝟔</m:t>
                    </m:r>
                    <m:r>
                      <a:rPr lang="ru-RU" sz="4400" b="1" i="1" dirty="0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; </m:t>
                    </m:r>
                    <m:f>
                      <m:fPr>
                        <m:ctrlPr>
                          <a:rPr lang="ru-RU" sz="4400" b="1" i="1" dirty="0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sz="4400" b="1" i="1" dirty="0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𝟏𝟓</m:t>
                        </m:r>
                      </m:num>
                      <m:den>
                        <m:r>
                          <a:rPr lang="ru-RU" sz="4400" b="1" i="1" dirty="0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𝟐𝟗</m:t>
                        </m:r>
                      </m:den>
                    </m:f>
                    <m:r>
                      <a:rPr lang="ru-RU" sz="4400" b="1" i="1" dirty="0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;</m:t>
                    </m:r>
                    <m:r>
                      <a:rPr lang="ru-RU" sz="4400" b="1" i="1" dirty="0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𝟕𝟐</m:t>
                    </m:r>
                    <m:r>
                      <a:rPr lang="ru-RU" sz="4400" b="1" i="1" dirty="0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; </m:t>
                    </m:r>
                    <m:f>
                      <m:fPr>
                        <m:ctrlPr>
                          <a:rPr lang="ru-RU" sz="4400" b="1" i="1" dirty="0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sz="4400" b="1" i="1" dirty="0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𝟖</m:t>
                        </m:r>
                      </m:num>
                      <m:den>
                        <m:r>
                          <a:rPr lang="ru-RU" sz="4400" b="1" i="1" dirty="0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𝟏𝟗</m:t>
                        </m:r>
                      </m:den>
                    </m:f>
                    <m:r>
                      <a:rPr lang="ru-RU" sz="4400" b="1" i="1" dirty="0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; </m:t>
                    </m:r>
                    <m:f>
                      <m:fPr>
                        <m:ctrlPr>
                          <a:rPr lang="ru-RU" sz="4400" b="1" i="1" dirty="0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sz="4400" b="1" i="1" dirty="0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𝟐𝟓</m:t>
                        </m:r>
                      </m:num>
                      <m:den>
                        <m:r>
                          <a:rPr lang="ru-RU" sz="4400" b="1" i="1" dirty="0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𝟐𝟒</m:t>
                        </m:r>
                      </m:den>
                    </m:f>
                  </m:oMath>
                </a14:m>
                <a:r>
                  <a:rPr lang="ru-RU" sz="4400" b="1" dirty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  <a:endParaRPr lang="ru-RU" sz="4400" b="1" dirty="0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52" name="Объект 51">
                <a:extLst>
                  <a:ext uri="{FF2B5EF4-FFF2-40B4-BE49-F238E27FC236}">
                    <a16:creationId xmlns:a16="http://schemas.microsoft.com/office/drawing/2014/main" id="{0DA3BF76-AFE5-4938-A8A4-33B0CCD91A1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484311" y="3296479"/>
                <a:ext cx="10455899" cy="1484243"/>
              </a:xfrm>
              <a:blipFill>
                <a:blip r:embed="rId2"/>
                <a:stretch>
                  <a:fillRect l="-350" r="-198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8568950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>
                <a:extLst>
                  <a:ext uri="{FF2B5EF4-FFF2-40B4-BE49-F238E27FC236}">
                    <a16:creationId xmlns:a16="http://schemas.microsoft.com/office/drawing/2014/main" id="{E17BA7FC-CF5A-48F3-B303-67BB48DEE657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1802362" y="1593573"/>
                <a:ext cx="10018713" cy="3124201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ru-RU" sz="6000" u="sng" dirty="0">
                    <a:solidFill>
                      <a:srgbClr val="002060"/>
                    </a:solidFill>
                  </a:rPr>
                  <a:t>Правильные: </a:t>
                </a:r>
                <a:r>
                  <a:rPr lang="ru-RU" sz="6000" b="1" dirty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6000" b="1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6000" b="1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𝟑</m:t>
                        </m:r>
                      </m:num>
                      <m:den>
                        <m:r>
                          <a:rPr lang="ru-RU" sz="6000" b="1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𝟕</m:t>
                        </m:r>
                      </m:den>
                    </m:f>
                  </m:oMath>
                </a14:m>
                <a:r>
                  <a:rPr lang="ru-RU" sz="6000" b="1" dirty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;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6000" b="1" i="1" dirty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sz="6000" b="1" i="1" dirty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𝟓</m:t>
                        </m:r>
                      </m:num>
                      <m:den>
                        <m:r>
                          <a:rPr lang="ru-RU" sz="6000" b="1" i="1" dirty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𝟖</m:t>
                        </m:r>
                      </m:den>
                    </m:f>
                    <m:r>
                      <a:rPr lang="ru-RU" sz="6000" b="1" i="1" dirty="0">
                        <a:solidFill>
                          <a:srgbClr val="00206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; </m:t>
                    </m:r>
                    <m:f>
                      <m:fPr>
                        <m:ctrlPr>
                          <a:rPr lang="ru-RU" sz="6000" b="1" i="1" dirty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sz="6000" b="1" i="1" dirty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𝟏𝟓</m:t>
                        </m:r>
                      </m:num>
                      <m:den>
                        <m:r>
                          <a:rPr lang="ru-RU" sz="6000" b="1" i="1" dirty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𝟐𝟗</m:t>
                        </m:r>
                      </m:den>
                    </m:f>
                    <m:r>
                      <a:rPr lang="ru-RU" sz="6000" b="1" i="1" dirty="0">
                        <a:solidFill>
                          <a:srgbClr val="00206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; </m:t>
                    </m:r>
                    <m:f>
                      <m:fPr>
                        <m:ctrlPr>
                          <a:rPr lang="ru-RU" sz="6000" b="1" i="1" dirty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sz="6000" b="1" i="1" dirty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𝟖</m:t>
                        </m:r>
                      </m:num>
                      <m:den>
                        <m:r>
                          <a:rPr lang="ru-RU" sz="6000" b="1" i="1" dirty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𝟏𝟗</m:t>
                        </m:r>
                      </m:den>
                    </m:f>
                  </m:oMath>
                </a14:m>
                <a:r>
                  <a:rPr lang="ru-RU" sz="6000" b="1" dirty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  <a:endParaRPr lang="ru-RU" sz="6000" dirty="0">
                  <a:solidFill>
                    <a:srgbClr val="002060"/>
                  </a:solidFill>
                </a:endParaRPr>
              </a:p>
              <a:p>
                <a:pPr marL="0" indent="0">
                  <a:buNone/>
                </a:pPr>
                <a:r>
                  <a:rPr lang="ru-RU" sz="6000" u="sng" dirty="0">
                    <a:solidFill>
                      <a:srgbClr val="002060"/>
                    </a:solidFill>
                  </a:rPr>
                  <a:t>Неправильные:</a:t>
                </a:r>
                <a:r>
                  <a:rPr lang="ru-RU" sz="6000" b="1" dirty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6000" b="1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sz="6000" b="1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𝟗</m:t>
                        </m:r>
                      </m:num>
                      <m:den>
                        <m:r>
                          <a:rPr lang="ru-RU" sz="6000" b="1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𝟒</m:t>
                        </m:r>
                      </m:den>
                    </m:f>
                    <m:r>
                      <a:rPr lang="ru-RU" sz="6000" b="1" i="1">
                        <a:solidFill>
                          <a:srgbClr val="00206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; </m:t>
                    </m:r>
                    <m:f>
                      <m:fPr>
                        <m:ctrlPr>
                          <a:rPr lang="ru-RU" sz="6000" b="1" i="1" dirty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sz="6000" b="1" i="1" dirty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𝟏𝟎</m:t>
                        </m:r>
                      </m:num>
                      <m:den>
                        <m:r>
                          <a:rPr lang="ru-RU" sz="6000" b="1" i="1" dirty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𝟕</m:t>
                        </m:r>
                      </m:den>
                    </m:f>
                    <m:r>
                      <a:rPr lang="ru-RU" sz="6000" b="1" i="1" dirty="0">
                        <a:solidFill>
                          <a:srgbClr val="00206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; </m:t>
                    </m:r>
                    <m:f>
                      <m:fPr>
                        <m:ctrlPr>
                          <a:rPr lang="ru-RU" sz="6000" b="1" i="1" dirty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sz="6000" b="1" i="1" dirty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𝟐𝟓</m:t>
                        </m:r>
                      </m:num>
                      <m:den>
                        <m:r>
                          <a:rPr lang="ru-RU" sz="6000" b="1" i="1" dirty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𝟐𝟒</m:t>
                        </m:r>
                      </m:den>
                    </m:f>
                  </m:oMath>
                </a14:m>
                <a:r>
                  <a:rPr lang="ru-RU" sz="6000" b="1" dirty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  <a:endParaRPr lang="ru-RU" sz="6000" dirty="0">
                  <a:solidFill>
                    <a:srgbClr val="002060"/>
                  </a:solidFill>
                </a:endParaRPr>
              </a:p>
            </p:txBody>
          </p:sp>
        </mc:Choice>
        <mc:Fallback xmlns="">
          <p:sp>
            <p:nvSpPr>
              <p:cNvPr id="3" name="Объект 2">
                <a:extLst>
                  <a:ext uri="{FF2B5EF4-FFF2-40B4-BE49-F238E27FC236}">
                    <a16:creationId xmlns:a16="http://schemas.microsoft.com/office/drawing/2014/main" id="{E17BA7FC-CF5A-48F3-B303-67BB48DEE65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802362" y="1593573"/>
                <a:ext cx="10018713" cy="3124201"/>
              </a:xfrm>
              <a:blipFill>
                <a:blip r:embed="rId2"/>
                <a:stretch>
                  <a:fillRect l="-3713" b="-682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5134969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D943BFE-3588-45C1-B081-463B470E3A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37320" y="460513"/>
            <a:ext cx="10018713" cy="758687"/>
          </a:xfrm>
        </p:spPr>
        <p:txBody>
          <a:bodyPr>
            <a:noAutofit/>
          </a:bodyPr>
          <a:lstStyle/>
          <a:p>
            <a:r>
              <a:rPr lang="ru-RU" sz="4800" b="1" u="sng" dirty="0">
                <a:solidFill>
                  <a:srgbClr val="002060"/>
                </a:solidFill>
              </a:rPr>
              <a:t>Разгадайте ребус</a:t>
            </a:r>
          </a:p>
        </p:txBody>
      </p:sp>
      <p:pic>
        <p:nvPicPr>
          <p:cNvPr id="4" name="Picture 9" descr="img14">
            <a:extLst>
              <a:ext uri="{FF2B5EF4-FFF2-40B4-BE49-F238E27FC236}">
                <a16:creationId xmlns:a16="http://schemas.microsoft.com/office/drawing/2014/main" id="{EC13E602-F286-4897-9C49-EBC18AEEF9B1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5977"/>
          <a:stretch>
            <a:fillRect/>
          </a:stretch>
        </p:blipFill>
        <p:spPr bwMode="auto">
          <a:xfrm>
            <a:off x="2464905" y="2001078"/>
            <a:ext cx="4320284" cy="3828602"/>
          </a:xfrm>
          <a:prstGeom prst="rect">
            <a:avLst/>
          </a:prstGeom>
          <a:noFill/>
          <a:ln>
            <a:noFill/>
          </a:ln>
          <a:extLst/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ACD1A262-8408-4394-A08E-E139EEFA6A8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85188" y="1219200"/>
            <a:ext cx="5105564" cy="46887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502800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E20CA06-7E91-4CC2-861E-9F7D257C47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84310" y="460513"/>
            <a:ext cx="10018713" cy="771939"/>
          </a:xfrm>
        </p:spPr>
        <p:txBody>
          <a:bodyPr/>
          <a:lstStyle/>
          <a:p>
            <a:r>
              <a:rPr lang="ru-RU" b="1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Ответы к заданиям для самопроверки: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>
                <a:extLst>
                  <a:ext uri="{FF2B5EF4-FFF2-40B4-BE49-F238E27FC236}">
                    <a16:creationId xmlns:a16="http://schemas.microsoft.com/office/drawing/2014/main" id="{47CAB1E4-5852-45F0-BFCA-0248FD4C5B21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1484310" y="1497497"/>
                <a:ext cx="10204107" cy="4293704"/>
              </a:xfrm>
            </p:spPr>
            <p:txBody>
              <a:bodyPr>
                <a:normAutofit/>
              </a:bodyPr>
              <a:lstStyle/>
              <a:p>
                <a:r>
                  <a:rPr lang="ru-RU" sz="3200" b="1" dirty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№ 1086  1). 1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b="1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sz="3200" b="1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ru-RU" sz="3200" b="1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𝟒</m:t>
                        </m:r>
                      </m:den>
                    </m:f>
                    <m:r>
                      <a:rPr lang="ru-RU" sz="3200" b="1" i="0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;     </m:t>
                    </m:r>
                    <m:r>
                      <a:rPr lang="ru-RU" sz="3200" b="1" i="0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𝟐</m:t>
                    </m:r>
                    <m:r>
                      <a:rPr lang="ru-RU" sz="3200" b="1" i="0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). </m:t>
                    </m:r>
                    <m:r>
                      <a:rPr lang="ru-RU" sz="3200" b="1" i="0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𝟐</m:t>
                    </m:r>
                    <m:f>
                      <m:fPr>
                        <m:ctrlPr>
                          <a:rPr lang="ru-RU" sz="3200" b="1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sz="3200" b="1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𝟒</m:t>
                        </m:r>
                      </m:num>
                      <m:den>
                        <m:r>
                          <a:rPr lang="ru-RU" sz="3200" b="1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𝟕</m:t>
                        </m:r>
                      </m:den>
                    </m:f>
                  </m:oMath>
                </a14:m>
                <a:r>
                  <a:rPr lang="ru-RU" sz="3200" b="1" dirty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;     3). 4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b="1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sz="3200" b="1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𝟏𝟑</m:t>
                        </m:r>
                      </m:num>
                      <m:den>
                        <m:r>
                          <a:rPr lang="ru-RU" sz="3200" b="1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𝟏𝟒</m:t>
                        </m:r>
                      </m:den>
                    </m:f>
                  </m:oMath>
                </a14:m>
                <a:r>
                  <a:rPr lang="ru-RU" sz="3200" b="1" dirty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;     4). 3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b="1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sz="3200" b="1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𝟖</m:t>
                        </m:r>
                      </m:num>
                      <m:den>
                        <m:r>
                          <a:rPr lang="ru-RU" sz="3200" b="1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𝟐𝟓</m:t>
                        </m:r>
                      </m:den>
                    </m:f>
                  </m:oMath>
                </a14:m>
                <a:r>
                  <a:rPr lang="ru-RU" sz="3200" b="1" dirty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;     5). 8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b="1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sz="3200" b="1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𝟏𝟎</m:t>
                        </m:r>
                      </m:num>
                      <m:den>
                        <m:r>
                          <a:rPr lang="ru-RU" sz="3200" b="1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𝟏𝟏</m:t>
                        </m:r>
                      </m:den>
                    </m:f>
                  </m:oMath>
                </a14:m>
                <a:r>
                  <a:rPr lang="ru-RU" sz="3200" b="1" dirty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</a:p>
              <a:p>
                <a:r>
                  <a:rPr lang="ru-RU" sz="3200" b="1" dirty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№ 1087  1). 2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b="1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sz="3200" b="1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ru-RU" sz="3200" b="1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𝟑</m:t>
                        </m:r>
                      </m:den>
                    </m:f>
                  </m:oMath>
                </a14:m>
                <a:r>
                  <a:rPr lang="ru-RU" sz="3200" b="1" dirty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;     2).  3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b="1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sz="3200" b="1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𝟑</m:t>
                        </m:r>
                      </m:num>
                      <m:den>
                        <m:r>
                          <a:rPr lang="ru-RU" sz="3200" b="1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𝟒</m:t>
                        </m:r>
                      </m:den>
                    </m:f>
                  </m:oMath>
                </a14:m>
                <a:r>
                  <a:rPr lang="ru-RU" sz="3200" b="1" dirty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;       3). 2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b="1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sz="3200" b="1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𝟔</m:t>
                        </m:r>
                      </m:num>
                      <m:den>
                        <m:r>
                          <a:rPr lang="ru-RU" sz="3200" b="1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𝟕</m:t>
                        </m:r>
                      </m:den>
                    </m:f>
                  </m:oMath>
                </a14:m>
                <a:r>
                  <a:rPr lang="ru-RU" sz="3200" b="1" dirty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;       4). 8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b="1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sz="3200" b="1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𝟕</m:t>
                        </m:r>
                      </m:num>
                      <m:den>
                        <m:r>
                          <a:rPr lang="ru-RU" sz="3200" b="1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𝟏𝟎</m:t>
                        </m:r>
                      </m:den>
                    </m:f>
                  </m:oMath>
                </a14:m>
                <a:r>
                  <a:rPr lang="ru-RU" sz="3200" b="1" dirty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</a:p>
              <a:p>
                <a:r>
                  <a:rPr lang="ru-RU" sz="3200" b="1" dirty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№ 1089  </a:t>
                </a:r>
                <a:r>
                  <a:rPr lang="ru-RU" sz="3200" b="1" u="sng" dirty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Ответ</a:t>
                </a:r>
                <a:r>
                  <a:rPr lang="ru-RU" sz="3200" b="1" dirty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: 1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b="1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sz="3200" b="1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ru-RU" sz="3200" b="1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𝟕</m:t>
                        </m:r>
                      </m:den>
                    </m:f>
                  </m:oMath>
                </a14:m>
                <a:r>
                  <a:rPr lang="ru-RU" sz="3200" b="1" dirty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кг</a:t>
                </a:r>
              </a:p>
              <a:p>
                <a:r>
                  <a:rPr lang="ru-RU" sz="3200" b="1" dirty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№ 1090   </a:t>
                </a:r>
                <a:r>
                  <a:rPr lang="ru-RU" sz="3200" b="1" u="sng" dirty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Ответ</a:t>
                </a:r>
                <a:r>
                  <a:rPr lang="ru-RU" sz="3200" b="1" dirty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:  6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b="1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sz="3200" b="1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𝟏</m:t>
                        </m:r>
                      </m:num>
                      <m:den>
                        <m:r>
                          <a:rPr lang="ru-RU" sz="3200" b="1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𝟒</m:t>
                        </m:r>
                      </m:den>
                    </m:f>
                  </m:oMath>
                </a14:m>
                <a:r>
                  <a:rPr lang="ru-RU" sz="3200" b="1" dirty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км/ч</a:t>
                </a:r>
              </a:p>
              <a:p>
                <a:r>
                  <a:rPr lang="ru-RU" sz="3200" b="1" dirty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№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3200" b="1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ru-RU" sz="3200" b="1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𝟏𝟏𝟎𝟓</m:t>
                        </m:r>
                      </m:e>
                      <m:sup>
                        <m:r>
                          <a:rPr lang="ru-RU" sz="3200" b="1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∗</m:t>
                        </m:r>
                      </m:sup>
                    </m:sSup>
                  </m:oMath>
                </a14:m>
                <a:r>
                  <a:rPr lang="ru-RU" sz="3200" b="1" dirty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</a:t>
                </a:r>
                <a:r>
                  <a:rPr lang="ru-RU" sz="3200" b="1" u="sng" dirty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Ответ</a:t>
                </a:r>
                <a:r>
                  <a:rPr lang="ru-RU" sz="3200" b="1" dirty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:  400 г  и 1200 г</a:t>
                </a:r>
              </a:p>
            </p:txBody>
          </p:sp>
        </mc:Choice>
        <mc:Fallback xmlns="">
          <p:sp>
            <p:nvSpPr>
              <p:cNvPr id="3" name="Объект 2">
                <a:extLst>
                  <a:ext uri="{FF2B5EF4-FFF2-40B4-BE49-F238E27FC236}">
                    <a16:creationId xmlns:a16="http://schemas.microsoft.com/office/drawing/2014/main" id="{47CAB1E4-5852-45F0-BFCA-0248FD4C5B2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484310" y="1497497"/>
                <a:ext cx="10204107" cy="4293704"/>
              </a:xfrm>
              <a:blipFill>
                <a:blip r:embed="rId2"/>
                <a:stretch>
                  <a:fillRect l="-2389" t="-2841" b="-6534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89477817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46FF199-E2E0-4190-BE5E-13F5C996BF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97631" y="495301"/>
            <a:ext cx="10018713" cy="851452"/>
          </a:xfrm>
        </p:spPr>
        <p:txBody>
          <a:bodyPr>
            <a:normAutofit/>
          </a:bodyPr>
          <a:lstStyle/>
          <a:p>
            <a:r>
              <a:rPr lang="ru-RU" sz="3600" b="1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Решите задачи в формате ЕГЭ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C45499F-9B1E-4B54-BB2B-3D79F9A42D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63960" y="1346753"/>
            <a:ext cx="10296872" cy="5883965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4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Блокнот стоит 26 рублей. Сколько таких блокнотов можно купить на 140 рублей?</a:t>
            </a:r>
          </a:p>
          <a:p>
            <a:pPr marL="0" indent="0">
              <a:buNone/>
            </a:pPr>
            <a:r>
              <a:rPr lang="ru-RU" sz="4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На один грузовик можно погрузить 5 т песка. Сколько таких грузовиков потребуется, чтобы перевезти 42 тонны песка?</a:t>
            </a:r>
          </a:p>
          <a:p>
            <a:pPr marL="0" indent="0">
              <a:buNone/>
            </a:pPr>
            <a:endParaRPr lang="ru-RU" sz="40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266605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B69C383-F4E2-49C6-8AC4-A987C601CF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b="1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Ответы к задачам ЕГЭ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D2C5D5B-9A73-4BBE-B036-F03799A7CCB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sz="5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1) 5 блокнотов</a:t>
            </a:r>
          </a:p>
          <a:p>
            <a:pPr marL="0" indent="0" algn="ctr">
              <a:buNone/>
            </a:pPr>
            <a:r>
              <a:rPr lang="ru-RU" sz="5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2) 9 машин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7665368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169EAEE-140A-4C4B-AD16-12B2153CA1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249017"/>
          </a:xfrm>
        </p:spPr>
        <p:txBody>
          <a:bodyPr/>
          <a:lstStyle/>
          <a:p>
            <a:r>
              <a:rPr lang="ru-RU" b="1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Ключ к мини-тесту: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4BEAAF9-98EC-4820-B6A5-546B01250D0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02362" y="2353915"/>
            <a:ext cx="10018713" cy="312420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4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1). </a:t>
            </a:r>
            <a:r>
              <a:rPr lang="ru-RU" sz="4000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ОДНА</a:t>
            </a:r>
            <a:r>
              <a:rPr lang="ru-RU" sz="4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целая, </a:t>
            </a:r>
            <a:r>
              <a:rPr lang="ru-RU" sz="4000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ДВЕ</a:t>
            </a:r>
            <a:r>
              <a:rPr lang="ru-RU" sz="4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третьих;</a:t>
            </a:r>
          </a:p>
          <a:p>
            <a:pPr marL="0" indent="0">
              <a:buNone/>
            </a:pPr>
            <a:r>
              <a:rPr lang="ru-RU" sz="4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2). три целых, </a:t>
            </a:r>
            <a:r>
              <a:rPr lang="ru-RU" sz="4000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ОДНА</a:t>
            </a:r>
            <a:r>
              <a:rPr lang="ru-RU" sz="4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вторая;</a:t>
            </a:r>
          </a:p>
          <a:p>
            <a:pPr marL="0" indent="0">
              <a:buNone/>
            </a:pPr>
            <a:r>
              <a:rPr lang="ru-RU" sz="4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3). </a:t>
            </a:r>
            <a:r>
              <a:rPr lang="ru-RU" sz="4000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ОДНА</a:t>
            </a:r>
            <a:r>
              <a:rPr lang="ru-RU" sz="4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целая, две </a:t>
            </a:r>
            <a:r>
              <a:rPr lang="ru-RU" sz="4000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СЕДЬМЫХ</a:t>
            </a:r>
            <a:r>
              <a:rPr lang="ru-RU" sz="4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23264805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араллакс">
  <a:themeElements>
    <a:clrScheme name="Параллакс">
      <a:dk1>
        <a:sysClr val="windowText" lastClr="000000"/>
      </a:dk1>
      <a:lt1>
        <a:sysClr val="window" lastClr="FFFFFF"/>
      </a:lt1>
      <a:dk2>
        <a:srgbClr val="212121"/>
      </a:dk2>
      <a:lt2>
        <a:srgbClr val="CDD0D1"/>
      </a:lt2>
      <a:accent1>
        <a:srgbClr val="30ACEC"/>
      </a:accent1>
      <a:accent2>
        <a:srgbClr val="80C34F"/>
      </a:accent2>
      <a:accent3>
        <a:srgbClr val="E29D3E"/>
      </a:accent3>
      <a:accent4>
        <a:srgbClr val="D64A3B"/>
      </a:accent4>
      <a:accent5>
        <a:srgbClr val="D64787"/>
      </a:accent5>
      <a:accent6>
        <a:srgbClr val="A666E1"/>
      </a:accent6>
      <a:hlink>
        <a:srgbClr val="3085ED"/>
      </a:hlink>
      <a:folHlink>
        <a:srgbClr val="82B6F4"/>
      </a:folHlink>
    </a:clrScheme>
    <a:fontScheme name="Параллакс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Параллакс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04000"/>
              </a:schemeClr>
            </a:gs>
            <a:gs pos="100000">
              <a:schemeClr val="phClr">
                <a:tint val="8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2000"/>
              </a:schemeClr>
            </a:gs>
            <a:gs pos="100000">
              <a:schemeClr val="phClr"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rnd" cmpd="sng" algn="ctr">
          <a:solidFill>
            <a:schemeClr val="phClr">
              <a:tint val="6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6000" endPos="32000" dist="12700" dir="5400000" sy="-100000" rotWithShape="0"/>
          </a:effectLst>
        </a:effectStyle>
        <a:effectStyle>
          <a:effectLst>
            <a:outerShdw blurRad="38100" dist="25400" dir="5400000" rotWithShape="0">
              <a:srgbClr val="000000">
                <a:alpha val="6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254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6000"/>
                <a:satMod val="180000"/>
              </a:schemeClr>
              <a:schemeClr val="phClr">
                <a:tint val="80000"/>
                <a:satMod val="120000"/>
                <a:lumMod val="18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allax" id="{3388167B-A2EB-4685-9635-1831D9AEF8C4}" vid="{4F7A876A-7598-49CA-AFC8-8EDA2551E4A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TM03457496[[fn=Параллакс]]</Template>
  <TotalTime>111</TotalTime>
  <Words>348</Words>
  <Application>Microsoft Office PowerPoint</Application>
  <PresentationFormat>Широкоэкранный</PresentationFormat>
  <Paragraphs>38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8" baseType="lpstr">
      <vt:lpstr>Arial</vt:lpstr>
      <vt:lpstr>Cambria Math</vt:lpstr>
      <vt:lpstr>Corbel</vt:lpstr>
      <vt:lpstr>Times New Roman</vt:lpstr>
      <vt:lpstr>Параллакс</vt:lpstr>
      <vt:lpstr>Урок «Смешанные числа» 5 класс</vt:lpstr>
      <vt:lpstr>Презентация PowerPoint</vt:lpstr>
      <vt:lpstr>Выпишите  правильные и неправильные дроби:</vt:lpstr>
      <vt:lpstr>Презентация PowerPoint</vt:lpstr>
      <vt:lpstr>Разгадайте ребус</vt:lpstr>
      <vt:lpstr>Ответы к заданиям для самопроверки:</vt:lpstr>
      <vt:lpstr>Решите задачи в формате ЕГЭ</vt:lpstr>
      <vt:lpstr>Ответы к задачам ЕГЭ</vt:lpstr>
      <vt:lpstr>Ключ к мини-тесту:</vt:lpstr>
      <vt:lpstr>Критерии самооценки:</vt:lpstr>
      <vt:lpstr>Презентация PowerPoint</vt:lpstr>
      <vt:lpstr>Домашнее задание: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Урок «Смешанные числа» 5 класс</dc:title>
  <dc:creator>User</dc:creator>
  <cp:lastModifiedBy>User</cp:lastModifiedBy>
  <cp:revision>13</cp:revision>
  <dcterms:created xsi:type="dcterms:W3CDTF">2018-07-10T12:27:45Z</dcterms:created>
  <dcterms:modified xsi:type="dcterms:W3CDTF">2018-07-10T14:33:20Z</dcterms:modified>
</cp:coreProperties>
</file>