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58" r:id="rId3"/>
    <p:sldId id="282" r:id="rId4"/>
    <p:sldId id="261" r:id="rId5"/>
    <p:sldId id="285" r:id="rId6"/>
    <p:sldId id="286" r:id="rId7"/>
    <p:sldId id="288" r:id="rId8"/>
    <p:sldId id="289" r:id="rId9"/>
    <p:sldId id="294" r:id="rId10"/>
    <p:sldId id="295" r:id="rId11"/>
    <p:sldId id="297" r:id="rId12"/>
    <p:sldId id="298" r:id="rId13"/>
    <p:sldId id="299" r:id="rId14"/>
    <p:sldId id="290" r:id="rId15"/>
    <p:sldId id="292" r:id="rId16"/>
    <p:sldId id="293" r:id="rId17"/>
    <p:sldId id="263" r:id="rId18"/>
    <p:sldId id="264" r:id="rId19"/>
    <p:sldId id="269" r:id="rId20"/>
    <p:sldId id="270" r:id="rId21"/>
    <p:sldId id="271" r:id="rId22"/>
    <p:sldId id="272" r:id="rId23"/>
    <p:sldId id="277" r:id="rId24"/>
    <p:sldId id="273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5" autoAdjust="0"/>
  </p:normalViewPr>
  <p:slideViewPr>
    <p:cSldViewPr snapToGrid="0">
      <p:cViewPr>
        <p:scale>
          <a:sx n="62" d="100"/>
          <a:sy n="62" d="100"/>
        </p:scale>
        <p:origin x="-106" y="-38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7215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8640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029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3231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2449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8132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4903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3912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4187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6189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7360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141FCAF-DC0A-4FC5-8D74-11E996F3DAB0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4015351-D743-4C01-B57B-E87514B271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296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335280"/>
            <a:ext cx="10353761" cy="132632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Cambria" panose="02040503050406030204" pitchFamily="18" charset="0"/>
              </a:rPr>
              <a:t>Государственное бюджетное профессиональное образовательное учреждение Департамента здравоохранения города Москвы </a:t>
            </a:r>
            <a:br>
              <a:rPr lang="ru-RU" sz="2000" b="1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Cambria" panose="02040503050406030204" pitchFamily="18" charset="0"/>
              </a:rPr>
              <a:t> «Медицинский колледж № 6»</a:t>
            </a:r>
            <a:br>
              <a:rPr lang="ru-RU" sz="2000" b="1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206" y="1797030"/>
            <a:ext cx="11199490" cy="4967799"/>
          </a:xfrm>
        </p:spPr>
        <p:txBody>
          <a:bodyPr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tx1"/>
                </a:solidFill>
                <a:latin typeface="Cambria" panose="02040503050406030204" pitchFamily="18" charset="0"/>
              </a:rPr>
              <a:t>МУЛЬТИМЕДИЙНАЯ ПРЕЗЕНТАЦИЯ</a:t>
            </a:r>
            <a:br>
              <a:rPr lang="ru-RU" sz="2400" b="1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Cambria" panose="02040503050406030204" pitchFamily="18" charset="0"/>
              </a:rPr>
              <a:t>тема: </a:t>
            </a:r>
            <a:r>
              <a:rPr lang="ru-RU" sz="24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«Поддержание </a:t>
            </a:r>
            <a:r>
              <a:rPr lang="ru-RU" sz="2400" b="1" dirty="0">
                <a:solidFill>
                  <a:schemeClr val="tx1"/>
                </a:solidFill>
                <a:latin typeface="Cambria" panose="02040503050406030204" pitchFamily="18" charset="0"/>
              </a:rPr>
              <a:t>безопасности ребенка в грудном возрасте»</a:t>
            </a:r>
            <a:br>
              <a:rPr lang="ru-RU" sz="2400" b="1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Cambria" panose="02040503050406030204" pitchFamily="18" charset="0"/>
              </a:rPr>
              <a:t>по </a:t>
            </a:r>
            <a:r>
              <a:rPr lang="ru-RU" sz="24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МДК.01.01.  Здоровый </a:t>
            </a:r>
            <a:r>
              <a:rPr lang="ru-RU" sz="2400" b="1" dirty="0">
                <a:solidFill>
                  <a:schemeClr val="tx1"/>
                </a:solidFill>
                <a:latin typeface="Cambria" panose="02040503050406030204" pitchFamily="18" charset="0"/>
              </a:rPr>
              <a:t>человек и его </a:t>
            </a:r>
            <a:r>
              <a:rPr lang="ru-RU" sz="24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окружение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ПМ.01 Проведение профилактических мероприятий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Автор: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Титова И.О. –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преподаватель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профессиональных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модулей высшей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квалификационной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категории </a:t>
            </a:r>
            <a:r>
              <a:rPr lang="ru-RU" sz="2000" b="1" dirty="0">
                <a:solidFill>
                  <a:schemeClr val="tx1"/>
                </a:solidFill>
                <a:latin typeface="Cambria" panose="020405030504060302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endParaRPr lang="ru-RU" sz="2000" b="1" dirty="0" smtClean="0">
              <a:solidFill>
                <a:schemeClr val="tx1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 descr="https://deti.mail.ru/pic/photolib/2014/09/26/prew_babygir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263" y="3552163"/>
            <a:ext cx="4373880" cy="2732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11944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26738"/>
            <a:ext cx="7294550" cy="308733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Любой прикорм, особенно в состав которого входят фрукты, следует вводить в рацион с особой осторожностью маленькими порциями и наблюдать за реакцией ребенка. Новое блюдо может оказаться аллергенным для малыша.</a:t>
            </a:r>
            <a:endParaRPr lang="ru-RU" sz="2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479" y="2401697"/>
            <a:ext cx="4487592" cy="40319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250" y="3743242"/>
            <a:ext cx="3338858" cy="25041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8194" y="504332"/>
            <a:ext cx="4116730" cy="30260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85895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528" y="2624265"/>
            <a:ext cx="4383115" cy="2917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996" y="2293737"/>
            <a:ext cx="5365703" cy="35789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18549" y="651091"/>
            <a:ext cx="10597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Cambria" panose="02040503050406030204" pitchFamily="18" charset="0"/>
              </a:rPr>
              <a:t>В 5 – 7 месяцев у ребенка начинается период активного развития мелкой моторики и </a:t>
            </a:r>
            <a:r>
              <a:rPr lang="ru-RU" sz="2400" dirty="0" err="1" smtClean="0">
                <a:latin typeface="Cambria" panose="02040503050406030204" pitchFamily="18" charset="0"/>
              </a:rPr>
              <a:t>прорезания</a:t>
            </a:r>
            <a:r>
              <a:rPr lang="ru-RU" sz="2400" dirty="0" smtClean="0">
                <a:latin typeface="Cambria" panose="02040503050406030204" pitchFamily="18" charset="0"/>
              </a:rPr>
              <a:t> зубов. Этому стоит уделить особое внимание.</a:t>
            </a:r>
            <a:endParaRPr lang="ru-RU" sz="24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2329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7889" y="587304"/>
            <a:ext cx="11140711" cy="1918152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игрушек не должно быть острых краев и мелких деталей. Если они выпадут, ребенок может их проглотить.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6428" y="1859391"/>
            <a:ext cx="5982101" cy="3738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6" name="Picture 4" descr="http://bezparazita.ru/wp-content/uploads/Rebenok-beret-v-rot-igrushk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04" y="1859391"/>
            <a:ext cx="4826429" cy="3236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9440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461" y="1009798"/>
            <a:ext cx="5349845" cy="239364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</a:rPr>
              <a:t>Возраст с 3 до 4 месяцев – период освоения переворотов. На этом этапе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Cambria" panose="02040503050406030204" pitchFamily="18" charset="0"/>
              </a:rPr>
              <a:t>нужно </a:t>
            </a:r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</a:rPr>
              <a:t>приучиться никогда не оставлять малыша без присмотра на возвышении (диван, </a:t>
            </a:r>
            <a:r>
              <a:rPr lang="ru-RU" sz="2400" dirty="0" err="1">
                <a:solidFill>
                  <a:schemeClr val="tx1"/>
                </a:solidFill>
                <a:effectLst/>
                <a:latin typeface="Cambria" panose="02040503050406030204" pitchFamily="18" charset="0"/>
              </a:rPr>
              <a:t>пеленальный</a:t>
            </a:r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</a:rPr>
              <a:t> стол).</a:t>
            </a:r>
            <a:b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</a:rPr>
            </a:br>
            <a:endParaRPr lang="ru-RU" sz="2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640" y="1707321"/>
            <a:ext cx="5218822" cy="33922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363" y="4049519"/>
            <a:ext cx="4044043" cy="2264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51562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52" y="453672"/>
            <a:ext cx="6720792" cy="171345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Малыш еще плохо контролирует собственную температуру, поэтому не стоит укутывать его без весомой причины, но и переохлаждения тоже стоит избегать.</a:t>
            </a:r>
            <a:endParaRPr lang="ru-RU" sz="2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880" y="923544"/>
            <a:ext cx="4358068" cy="49985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760" y="1901365"/>
            <a:ext cx="5279850" cy="44702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92009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7852" y="582352"/>
            <a:ext cx="10353762" cy="171698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Так как ребенок начинает осваивать активные движения, кроватка должна соответствовать нормам безопасности – иметь ограждения, лучше, если это будут поручни, обтянутые тканью чтобы избежать травм.</a:t>
            </a:r>
            <a:endParaRPr lang="ru-RU" sz="2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9699" y="2714245"/>
            <a:ext cx="3813810" cy="3051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11" y="2563369"/>
            <a:ext cx="3352800" cy="3352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2299336"/>
            <a:ext cx="3880866" cy="38808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2756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1240" y="452297"/>
            <a:ext cx="4947509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lnSpc>
                <a:spcPct val="9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При необходимости перевозки ребенка помещают в детское кресло или специальную кресло-кроватку, надежно закрепляющуюся в автомобиле, даже если кажется, что держать на руках его будет безопасней.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525" y="603793"/>
            <a:ext cx="3499603" cy="30698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6" name="Picture 2" descr="http://kolesa.ru/uploads/bnnews/407bdbea8cd844143c76791b94a57a8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604" y="3381332"/>
            <a:ext cx="4439145" cy="271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2017.wiki/wp-content/uploads/2016/11/02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240" y="3496962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7764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0080" y="616047"/>
            <a:ext cx="10753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Никогда нельзя оставлять ребенка одного вблизи открытого окна. 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817" y="1300677"/>
            <a:ext cx="4762500" cy="3914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087" y="2994675"/>
            <a:ext cx="5067300" cy="337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https://go3.imgsmail.ru/imgpreview?key=3661129131653db9&amp;mb=imgdb_preview_16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687" y="1300676"/>
            <a:ext cx="2324100" cy="154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9615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480" y="356617"/>
            <a:ext cx="11237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Cambria" panose="02040503050406030204" pitchFamily="18" charset="0"/>
              </a:rPr>
              <a:t>Ребенка нельзя оставлять без присмотра на кухне, т.к. там много колющих и режущих предметов, химии, нагревательных приборов и т. д.</a:t>
            </a:r>
            <a:endParaRPr lang="ru-RU" sz="2400" dirty="0">
              <a:latin typeface="Cambria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239" y="1307031"/>
            <a:ext cx="7787729" cy="51943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29545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50728"/>
            <a:ext cx="5377277" cy="1314648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убрать бытовую химию, лекарственные средства, острые, колющие и режущие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предметы.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6395" y="820005"/>
            <a:ext cx="5242127" cy="3072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94" y="2674405"/>
            <a:ext cx="5254752" cy="34593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6762" b="20086"/>
          <a:stretch/>
        </p:blipFill>
        <p:spPr>
          <a:xfrm>
            <a:off x="6376849" y="4279392"/>
            <a:ext cx="4781220" cy="2331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21988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9" y="187066"/>
            <a:ext cx="10353761" cy="1326321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Cambria" panose="02040503050406030204" pitchFamily="18" charset="0"/>
              </a:rPr>
              <a:t>Введение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070" y="1394337"/>
            <a:ext cx="6489930" cy="1274721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	</a:t>
            </a:r>
            <a:r>
              <a:rPr lang="ru-RU" sz="2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Период </a:t>
            </a:r>
            <a:r>
              <a:rPr lang="ru-RU" sz="2400" dirty="0">
                <a:solidFill>
                  <a:schemeClr val="tx1"/>
                </a:solidFill>
                <a:latin typeface="Cambria" panose="02040503050406030204" pitchFamily="18" charset="0"/>
              </a:rPr>
              <a:t>грудного возраста продолжается до одного года. Это период бурного роста и развития организма </a:t>
            </a:r>
            <a:r>
              <a:rPr lang="ru-RU" sz="2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ребенка, </a:t>
            </a:r>
            <a:r>
              <a:rPr lang="ru-RU" sz="2400" dirty="0">
                <a:solidFill>
                  <a:schemeClr val="tx1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происходит адаптация малыша </a:t>
            </a:r>
            <a:r>
              <a:rPr lang="ru-RU" sz="2400" dirty="0" smtClean="0">
                <a:solidFill>
                  <a:schemeClr val="tx1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к </a:t>
            </a:r>
            <a:r>
              <a:rPr lang="ru-RU" sz="2400" dirty="0">
                <a:solidFill>
                  <a:schemeClr val="tx1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окружающему миру и появляются основные навыки </a:t>
            </a:r>
            <a:r>
              <a:rPr lang="ru-RU" sz="2400" dirty="0" smtClean="0">
                <a:solidFill>
                  <a:schemeClr val="tx1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жизни.</a:t>
            </a:r>
            <a:endParaRPr lang="ru-RU" sz="2400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marL="45720" indent="0">
              <a:buNone/>
            </a:pPr>
            <a:endParaRPr lang="ru-RU" sz="20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0206" y="1863840"/>
            <a:ext cx="4678290" cy="3011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92982" y="3616771"/>
            <a:ext cx="62414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	</a:t>
            </a:r>
            <a:r>
              <a:rPr lang="ru-RU" sz="2400" dirty="0" smtClean="0">
                <a:latin typeface="Cambria" panose="02040503050406030204" pitchFamily="18" charset="0"/>
              </a:rPr>
              <a:t>В </a:t>
            </a:r>
            <a:r>
              <a:rPr lang="ru-RU" sz="2400" dirty="0">
                <a:latin typeface="Cambria" panose="02040503050406030204" pitchFamily="18" charset="0"/>
              </a:rPr>
              <a:t>этом периоде происходит интенсивное физическое, моторное, психическое развитие. </a:t>
            </a:r>
            <a:r>
              <a:rPr lang="ru-RU" sz="2400" dirty="0" smtClean="0">
                <a:latin typeface="Cambria" panose="02040503050406030204" pitchFamily="18" charset="0"/>
              </a:rPr>
              <a:t>	Для </a:t>
            </a:r>
            <a:r>
              <a:rPr lang="ru-RU" sz="2400" dirty="0">
                <a:latin typeface="Cambria" panose="02040503050406030204" pitchFamily="18" charset="0"/>
              </a:rPr>
              <a:t>этого возраста характерны высокие обменные процессы, быстрое нарастание массы и длинны тела</a:t>
            </a:r>
            <a:r>
              <a:rPr lang="ru-RU" sz="2400" dirty="0" smtClean="0"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3124" y="4331216"/>
            <a:ext cx="62735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	</a:t>
            </a:r>
            <a:endParaRPr lang="ru-RU" sz="20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3497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31.babysfera.ru/e/c/c/d/28528175.32030978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48" y="1443645"/>
            <a:ext cx="4572000" cy="331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2583" y="3643523"/>
            <a:ext cx="5390078" cy="3031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95529" y="612648"/>
            <a:ext cx="1044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Cambria" panose="02040503050406030204" pitchFamily="18" charset="0"/>
              </a:rPr>
              <a:t>Когда ребенок </a:t>
            </a:r>
            <a:r>
              <a:rPr lang="ru-RU" sz="2400" dirty="0" smtClean="0">
                <a:latin typeface="Cambria" panose="02040503050406030204" pitchFamily="18" charset="0"/>
              </a:rPr>
              <a:t>начинает </a:t>
            </a:r>
            <a:r>
              <a:rPr lang="ru-RU" sz="2400" dirty="0" smtClean="0">
                <a:latin typeface="Cambria" panose="02040503050406030204" pitchFamily="18" charset="0"/>
              </a:rPr>
              <a:t>осваивать пространство и делать </a:t>
            </a:r>
            <a:r>
              <a:rPr lang="ru-RU" sz="2400" dirty="0" smtClean="0">
                <a:latin typeface="Cambria" panose="02040503050406030204" pitchFamily="18" charset="0"/>
              </a:rPr>
              <a:t>первые шаги, </a:t>
            </a:r>
            <a:r>
              <a:rPr lang="ru-RU" sz="2400" dirty="0" smtClean="0">
                <a:latin typeface="Cambria" panose="02040503050406030204" pitchFamily="18" charset="0"/>
              </a:rPr>
              <a:t>это несет </a:t>
            </a:r>
            <a:r>
              <a:rPr lang="ru-RU" sz="2400" dirty="0" smtClean="0">
                <a:latin typeface="Cambria" panose="02040503050406030204" pitchFamily="18" charset="0"/>
              </a:rPr>
              <a:t>свои нюансы</a:t>
            </a:r>
            <a:r>
              <a:rPr lang="ru-RU" sz="2400" dirty="0" smtClean="0">
                <a:latin typeface="Cambria" panose="02040503050406030204" pitchFamily="18" charset="0"/>
              </a:rPr>
              <a:t>. </a:t>
            </a:r>
            <a:endParaRPr lang="ru-RU" sz="2400" dirty="0">
              <a:latin typeface="Cambria" panose="02040503050406030204" pitchFamily="18" charset="0"/>
            </a:endParaRPr>
          </a:p>
        </p:txBody>
      </p:sp>
      <p:pic>
        <p:nvPicPr>
          <p:cNvPr id="1028" name="Picture 4" descr="http://s018.radikal.ru/i503/1203/ad/72f7ef86a8f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29" y="4266280"/>
            <a:ext cx="2857500" cy="238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gidbaby.ru/wp-content/uploads/2013/05/%D0%A3%D1%87%D0%B8%D0%BC%D1%81%D1%8F-%D0%BF%D0%BE%D0%BB%D0%B7%D0%B0%D1%82%D1%8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708" y="1028146"/>
            <a:ext cx="3321202" cy="2488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932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6470" y="556659"/>
            <a:ext cx="5176109" cy="1506672"/>
          </a:xfrm>
        </p:spPr>
        <p:txBody>
          <a:bodyPr>
            <a:noAutofit/>
          </a:bodyPr>
          <a:lstStyle/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Убираются все предметы из-за которых ребенок может упасть при попытках ходить, в том числе тяжелые вещи с полок, столов и т.д.</a:t>
            </a:r>
            <a:endParaRPr lang="ru-RU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8120" y="526108"/>
            <a:ext cx="3142264" cy="28830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http://hodunky.com/wp-content/uploads/images/znaityetapi_razvitiya_rebenka_do_goda_razvitie_rebenka_v_pervij_god_zhizn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176" y="3005173"/>
            <a:ext cx="3585392" cy="3060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kraskizhizni.com/f/image/stihi-pro-pervye-shag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34" y="2630523"/>
            <a:ext cx="2809875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1.liveinternet.ru/images/attach/c/8/99/716/99716609_sVfFmmC3n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557" y="3923350"/>
            <a:ext cx="2851389" cy="1896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https://go3.imgsmail.ru/imgpreview?key=4fc766dcc82c63ae&amp;mb=imgdb_preview_165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https://go3.imgsmail.ru/imgpreview?key=4fc766dcc82c63ae&amp;mb=imgdb_preview_165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https://go3.imgsmail.ru/imgpreview?key=4fc766dcc82c63ae&amp;mb=imgdb_preview_1657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4" descr="https://go3.imgsmail.ru/imgpreview?key=4fc766dcc82c63ae&amp;mb=imgdb_preview_1657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1809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61114" y="353285"/>
            <a:ext cx="5852765" cy="921456"/>
          </a:xfrm>
        </p:spPr>
        <p:txBody>
          <a:bodyPr>
            <a:noAutofit/>
          </a:bodyPr>
          <a:lstStyle/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Все розетки закрываются или заклеиваются.</a:t>
            </a:r>
            <a:endParaRPr lang="ru-RU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52" y="1284850"/>
            <a:ext cx="3955352" cy="26322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5439" y="4055606"/>
            <a:ext cx="2894359" cy="1906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2" name="Picture 2" descr="http://kidzi.ru/wp-content/uploads/2015/03/bezopastnost_rebjon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5439" y="533138"/>
            <a:ext cx="2894359" cy="289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ya-roditel.ru/upload/medialibrary/265/2659dc42ebf64034e13fb97b956eebc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450" y="3627477"/>
            <a:ext cx="3182828" cy="2763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900igr.net/datai/obg/Detskij-travmatizm/0006-011-U-detej-ot-1-do-3-le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354" y="818288"/>
            <a:ext cx="3911020" cy="2609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s://go3.imgsmail.ru/imgpreview?key=14c9074c87cdffe9&amp;mb=imgdb_preview_16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871" y="4141765"/>
            <a:ext cx="2248930" cy="224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742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4632"/>
            <a:ext cx="11969496" cy="124149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Необходимы блокаторы на лестницах (предупреждение падения), окнах и дверях (предупреждение травм пальчиков), </a:t>
            </a:r>
            <a:r>
              <a:rPr lang="ru-RU" sz="2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а также на углах всех предметов т</a:t>
            </a:r>
            <a:r>
              <a:rPr lang="ru-RU" sz="2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. к. малыш теперь в состоянии самостоятельно передвигаться по дому.</a:t>
            </a:r>
            <a:endParaRPr lang="ru-RU" sz="2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5016" y="1786128"/>
            <a:ext cx="3155504" cy="31555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212" y="4031887"/>
            <a:ext cx="3584917" cy="2391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290" name="Picture 2" descr="http://colady.ru/wp-content/uploads/2014/01/sredstva_dlya_bezopasnosti_dlya_detej_doma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87" y="4484843"/>
            <a:ext cx="4397792" cy="2088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domechti.ru/wp-content/uploads/2013/04/bezopasnyj-dom-dlya-rebenka-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923" y="1787575"/>
            <a:ext cx="2820844" cy="1940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mamanyam.ru/uploads/posts/2012-03/1332942872_zashita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62" y="1661383"/>
            <a:ext cx="4286250" cy="2676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2681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152400"/>
            <a:ext cx="10353761" cy="1326321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Cambria" panose="02040503050406030204" pitchFamily="18" charset="0"/>
              </a:rPr>
              <a:t>Заключение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384" y="1059332"/>
            <a:ext cx="11541816" cy="1214064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Дети – самое дорогое в жизни каждого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человека, </a:t>
            </a:r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обеспечение их безопасности и благополучия – прямая обязанность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семьи.</a:t>
            </a:r>
            <a:r>
              <a:rPr lang="ru-RU" sz="2400" dirty="0" smtClean="0"/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8194" name="Picture 2" descr="http://www.omartasatt.ru/_bl/120/901279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00" y="1952368"/>
            <a:ext cx="10877870" cy="4559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145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7728" y="549725"/>
            <a:ext cx="4120895" cy="576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601363" y="549725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	В </a:t>
            </a:r>
            <a:r>
              <a:rPr lang="ru-RU" sz="2400" dirty="0">
                <a:latin typeface="Cambria" panose="02040503050406030204" pitchFamily="18" charset="0"/>
              </a:rPr>
              <a:t>этом возрасте организм ребенка еще недостаточно развит, </a:t>
            </a:r>
            <a:r>
              <a:rPr lang="ru-RU" sz="2400" dirty="0">
                <a:solidFill>
                  <a:prstClr val="black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из-за чего он может быть больше подвержен факторам риска, чем другие возрастные </a:t>
            </a:r>
            <a:r>
              <a:rPr lang="ru-RU" sz="2400" dirty="0" smtClean="0">
                <a:solidFill>
                  <a:prstClr val="black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категории. О</a:t>
            </a:r>
            <a:r>
              <a:rPr lang="ru-RU" sz="2400" dirty="0" smtClean="0">
                <a:latin typeface="Cambria" panose="02040503050406030204" pitchFamily="18" charset="0"/>
              </a:rPr>
              <a:t>рганы </a:t>
            </a:r>
            <a:r>
              <a:rPr lang="ru-RU" sz="2400" dirty="0">
                <a:latin typeface="Cambria" panose="02040503050406030204" pitchFamily="18" charset="0"/>
              </a:rPr>
              <a:t>его несовершенны, он очень восприимчив к различным заболеваниям и поэтому нуждается в особенно тщательном и правильном  </a:t>
            </a:r>
            <a:r>
              <a:rPr lang="ru-RU" sz="2400" dirty="0" smtClean="0">
                <a:latin typeface="Cambria" panose="02040503050406030204" pitchFamily="18" charset="0"/>
              </a:rPr>
              <a:t>уходе.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2509" y="3595852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	Дети </a:t>
            </a:r>
            <a:r>
              <a:rPr lang="ru-RU" sz="2400" dirty="0">
                <a:latin typeface="Cambria" panose="02040503050406030204" pitchFamily="18" charset="0"/>
              </a:rPr>
              <a:t>цветы жизни, самый важный подарок, который может преподнести судьба, однако помимо безграничного счастья стоит подумать об ответственности за жизнь и безопасность этого маленького </a:t>
            </a:r>
            <a:r>
              <a:rPr lang="ru-RU" sz="2400" dirty="0" smtClean="0">
                <a:latin typeface="Cambria" panose="02040503050406030204" pitchFamily="18" charset="0"/>
              </a:rPr>
              <a:t>чуда.</a:t>
            </a:r>
            <a:endParaRPr lang="ru-RU" sz="24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6086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739" y="173654"/>
            <a:ext cx="10353761" cy="1326321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Cambria" panose="02040503050406030204" pitchFamily="18" charset="0"/>
              </a:rPr>
              <a:t>Общие правила поведения с ребенком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54772" y="1396067"/>
            <a:ext cx="6707896" cy="145834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Одежда должна быть сшита швами наружу и состоять из натуральных материалов для предотвращения повреждения нежной кожи ребенка.</a:t>
            </a:r>
            <a:endParaRPr lang="ru-RU" sz="2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198" y="2698220"/>
            <a:ext cx="4143444" cy="3554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476" y="1290044"/>
            <a:ext cx="3935173" cy="5246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19765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3060" y="428792"/>
            <a:ext cx="3932525" cy="3362904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Ребенка нельзя трясти или подбрасывать, т.к. его организм еще не до конца сформирован (органы еще не приспособились к работе вне утробы, на головке имеются мягкие роднички).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514" y="3987558"/>
            <a:ext cx="3560736" cy="2100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1732" y="1033013"/>
            <a:ext cx="6742961" cy="4168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33978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5655" y="448055"/>
            <a:ext cx="896261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Необходимо отказаться от чрезмерно мягких подушек, в которые ребенок может уткнуться носиком и задохнуться, пока не окрепли мышцы шеи.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4302" y="2279691"/>
            <a:ext cx="5251081" cy="3498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98" y="2279691"/>
            <a:ext cx="5240072" cy="3275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9940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0289" y="669600"/>
            <a:ext cx="9453674" cy="261309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Осторожность следует соблюдать при проведении ванны.  </a:t>
            </a:r>
            <a:r>
              <a:rPr lang="ru-RU" sz="2400" dirty="0">
                <a:solidFill>
                  <a:schemeClr val="tx1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Н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в коем случае нельзя отходить от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ребенка, </a:t>
            </a:r>
            <a:r>
              <a:rPr lang="ru-RU" sz="2400" dirty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пока он находится в воде. При купании необходимо всегда поддерживать голову ребенка и избегать попадания моющих средств в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глаза и уши.</a:t>
            </a:r>
            <a:endParaRPr lang="ru-RU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9127" y="2052422"/>
            <a:ext cx="6224555" cy="4194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2" name="Picture 6" descr="http://greenmama.ru/dn_images/00/66/07/35/131111169212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854" y="2262487"/>
            <a:ext cx="3441479" cy="4088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7857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2422" y="383060"/>
            <a:ext cx="8093675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altLang="ru-RU" sz="2400" dirty="0" smtClean="0">
                <a:latin typeface="Cambria" panose="02040503050406030204" pitchFamily="18" charset="0"/>
              </a:rPr>
              <a:t>Безопасность ребенку обеспечивает только кормление грудью. </a:t>
            </a:r>
          </a:p>
          <a:p>
            <a:pPr>
              <a:lnSpc>
                <a:spcPct val="90000"/>
              </a:lnSpc>
            </a:pPr>
            <a:r>
              <a:rPr lang="ru-RU" altLang="ru-RU" sz="2400" dirty="0">
                <a:latin typeface="Cambria" panose="02040503050406030204" pitchFamily="18" charset="0"/>
              </a:rPr>
              <a:t>	</a:t>
            </a:r>
            <a:r>
              <a:rPr lang="ru-RU" altLang="ru-RU" sz="2400" dirty="0" smtClean="0">
                <a:latin typeface="Cambria" panose="02040503050406030204" pitchFamily="18" charset="0"/>
              </a:rPr>
              <a:t>Грудное </a:t>
            </a:r>
            <a:r>
              <a:rPr lang="ru-RU" altLang="ru-RU" sz="2400" dirty="0">
                <a:latin typeface="Cambria" panose="02040503050406030204" pitchFamily="18" charset="0"/>
              </a:rPr>
              <a:t>вскармливание создает самые лучшие </a:t>
            </a:r>
            <a:r>
              <a:rPr lang="ru-RU" altLang="ru-RU" sz="2400" dirty="0" smtClean="0">
                <a:latin typeface="Cambria" panose="02040503050406030204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altLang="ru-RU" sz="2400" dirty="0">
                <a:latin typeface="Cambria" panose="02040503050406030204" pitchFamily="18" charset="0"/>
              </a:rPr>
              <a:t> </a:t>
            </a:r>
            <a:r>
              <a:rPr lang="ru-RU" altLang="ru-RU" sz="2400" dirty="0" smtClean="0">
                <a:latin typeface="Cambria" panose="02040503050406030204" pitchFamily="18" charset="0"/>
              </a:rPr>
              <a:t>    условия </a:t>
            </a:r>
            <a:r>
              <a:rPr lang="ru-RU" altLang="ru-RU" sz="2400" dirty="0">
                <a:latin typeface="Cambria" panose="02040503050406030204" pitchFamily="18" charset="0"/>
              </a:rPr>
              <a:t>для сохранения здоровья, роста и </a:t>
            </a:r>
            <a:r>
              <a:rPr lang="ru-RU" altLang="ru-RU" sz="2400" dirty="0" smtClean="0">
                <a:latin typeface="Cambria" panose="02040503050406030204" pitchFamily="18" charset="0"/>
              </a:rPr>
              <a:t>развития</a:t>
            </a:r>
          </a:p>
          <a:p>
            <a:pPr>
              <a:lnSpc>
                <a:spcPct val="90000"/>
              </a:lnSpc>
            </a:pPr>
            <a:r>
              <a:rPr lang="ru-RU" altLang="ru-RU" sz="2400" dirty="0">
                <a:latin typeface="Cambria" panose="02040503050406030204" pitchFamily="18" charset="0"/>
              </a:rPr>
              <a:t> </a:t>
            </a:r>
            <a:r>
              <a:rPr lang="ru-RU" altLang="ru-RU" sz="2400" dirty="0" smtClean="0">
                <a:latin typeface="Cambria" panose="02040503050406030204" pitchFamily="18" charset="0"/>
              </a:rPr>
              <a:t>    </a:t>
            </a:r>
            <a:r>
              <a:rPr lang="ru-RU" altLang="ru-RU" sz="2400" dirty="0">
                <a:latin typeface="Cambria" panose="02040503050406030204" pitchFamily="18" charset="0"/>
              </a:rPr>
              <a:t>ребенка. </a:t>
            </a:r>
          </a:p>
          <a:p>
            <a:pPr>
              <a:lnSpc>
                <a:spcPct val="90000"/>
              </a:lnSpc>
            </a:pPr>
            <a:r>
              <a:rPr lang="ru-RU" altLang="ru-RU" sz="2400" dirty="0" smtClean="0">
                <a:latin typeface="Cambria" panose="02040503050406030204" pitchFamily="18" charset="0"/>
              </a:rPr>
              <a:t>	Материнское </a:t>
            </a:r>
            <a:r>
              <a:rPr lang="ru-RU" altLang="ru-RU" sz="2400" dirty="0">
                <a:latin typeface="Cambria" panose="02040503050406030204" pitchFamily="18" charset="0"/>
              </a:rPr>
              <a:t>молоко по качеству превосходит </a:t>
            </a:r>
            <a:r>
              <a:rPr lang="ru-RU" altLang="ru-RU" sz="2400" dirty="0" smtClean="0">
                <a:latin typeface="Cambria" panose="02040503050406030204" pitchFamily="18" charset="0"/>
              </a:rPr>
              <a:t>все</a:t>
            </a:r>
          </a:p>
          <a:p>
            <a:pPr>
              <a:lnSpc>
                <a:spcPct val="90000"/>
              </a:lnSpc>
            </a:pPr>
            <a:r>
              <a:rPr lang="ru-RU" altLang="ru-RU" sz="2400" dirty="0">
                <a:latin typeface="Cambria" panose="02040503050406030204" pitchFamily="18" charset="0"/>
              </a:rPr>
              <a:t> </a:t>
            </a:r>
            <a:r>
              <a:rPr lang="ru-RU" altLang="ru-RU" sz="2400" dirty="0" smtClean="0">
                <a:latin typeface="Cambria" panose="02040503050406030204" pitchFamily="18" charset="0"/>
              </a:rPr>
              <a:t>   </a:t>
            </a:r>
            <a:r>
              <a:rPr lang="ru-RU" altLang="ru-RU" sz="2400" dirty="0">
                <a:latin typeface="Cambria" panose="02040503050406030204" pitchFamily="18" charset="0"/>
              </a:rPr>
              <a:t>другие продукты, которые может получить ребенок. </a:t>
            </a:r>
          </a:p>
          <a:p>
            <a:pPr>
              <a:lnSpc>
                <a:spcPct val="90000"/>
              </a:lnSpc>
            </a:pPr>
            <a:r>
              <a:rPr lang="ru-RU" altLang="ru-RU" sz="2400" dirty="0" smtClean="0">
                <a:latin typeface="Cambria" panose="02040503050406030204" pitchFamily="18" charset="0"/>
              </a:rPr>
              <a:t>	Оно </a:t>
            </a:r>
            <a:r>
              <a:rPr lang="ru-RU" altLang="ru-RU" sz="2400" dirty="0">
                <a:latin typeface="Cambria" panose="02040503050406030204" pitchFamily="18" charset="0"/>
              </a:rPr>
              <a:t>содержит идеальное соотношение </a:t>
            </a:r>
            <a:endParaRPr lang="ru-RU" altLang="ru-RU" sz="2400" dirty="0" smtClean="0">
              <a:latin typeface="Cambria" panose="02040503050406030204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400" dirty="0">
                <a:latin typeface="Cambria" panose="02040503050406030204" pitchFamily="18" charset="0"/>
              </a:rPr>
              <a:t> </a:t>
            </a:r>
            <a:r>
              <a:rPr lang="ru-RU" altLang="ru-RU" sz="2400" dirty="0" smtClean="0">
                <a:latin typeface="Cambria" panose="02040503050406030204" pitchFamily="18" charset="0"/>
              </a:rPr>
              <a:t>   питательных </a:t>
            </a:r>
            <a:r>
              <a:rPr lang="ru-RU" altLang="ru-RU" sz="2400" dirty="0">
                <a:latin typeface="Cambria" panose="02040503050406030204" pitchFamily="18" charset="0"/>
              </a:rPr>
              <a:t>веществ и </a:t>
            </a:r>
            <a:r>
              <a:rPr lang="ru-RU" altLang="ru-RU" sz="2400" dirty="0" err="1">
                <a:latin typeface="Cambria" panose="02040503050406030204" pitchFamily="18" charset="0"/>
              </a:rPr>
              <a:t>противоинфекционных</a:t>
            </a:r>
            <a:r>
              <a:rPr lang="ru-RU" altLang="ru-RU" sz="2400" dirty="0">
                <a:latin typeface="Cambria" panose="02040503050406030204" pitchFamily="18" charset="0"/>
              </a:rPr>
              <a:t> </a:t>
            </a:r>
            <a:endParaRPr lang="ru-RU" altLang="ru-RU" sz="2400" dirty="0" smtClean="0">
              <a:latin typeface="Cambria" panose="02040503050406030204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400" dirty="0">
                <a:latin typeface="Cambria" panose="02040503050406030204" pitchFamily="18" charset="0"/>
              </a:rPr>
              <a:t> </a:t>
            </a:r>
            <a:r>
              <a:rPr lang="ru-RU" altLang="ru-RU" sz="2400" dirty="0" smtClean="0">
                <a:latin typeface="Cambria" panose="02040503050406030204" pitchFamily="18" charset="0"/>
              </a:rPr>
              <a:t>   факторов</a:t>
            </a:r>
            <a:r>
              <a:rPr lang="ru-RU" altLang="ru-RU" sz="2400" dirty="0">
                <a:latin typeface="Cambria" panose="02040503050406030204" pitchFamily="18" charset="0"/>
              </a:rPr>
              <a:t>, рассчитанное для каждого ребенка </a:t>
            </a:r>
            <a:endParaRPr lang="ru-RU" altLang="ru-RU" sz="2400" dirty="0" smtClean="0">
              <a:latin typeface="Cambria" panose="02040503050406030204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400" dirty="0">
                <a:latin typeface="Cambria" panose="02040503050406030204" pitchFamily="18" charset="0"/>
              </a:rPr>
              <a:t> </a:t>
            </a:r>
            <a:r>
              <a:rPr lang="ru-RU" altLang="ru-RU" sz="2400" dirty="0" smtClean="0">
                <a:latin typeface="Cambria" panose="02040503050406030204" pitchFamily="18" charset="0"/>
              </a:rPr>
              <a:t>   индивидуально</a:t>
            </a:r>
            <a:r>
              <a:rPr lang="ru-RU" altLang="ru-RU" sz="2400" dirty="0">
                <a:latin typeface="Cambria" panose="02040503050406030204" pitchFamily="18" charset="0"/>
              </a:rPr>
              <a:t>. </a:t>
            </a:r>
            <a:endParaRPr lang="ru-RU" altLang="ru-RU" sz="2400" dirty="0">
              <a:latin typeface="Cambria" panose="02040503050406030204" pitchFamily="18" charset="0"/>
            </a:endParaRPr>
          </a:p>
        </p:txBody>
      </p:sp>
      <p:pic>
        <p:nvPicPr>
          <p:cNvPr id="7" name="Picture 5" descr="kormlen1"/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90891" y="616611"/>
            <a:ext cx="3481388" cy="518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4" descr="200x190_ebf7fee4893734608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464" y="3985056"/>
            <a:ext cx="2345826" cy="2228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92409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59586" y="927053"/>
            <a:ext cx="6144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lnSpc>
                <a:spcPct val="9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При </a:t>
            </a:r>
            <a:r>
              <a:rPr lang="ru-RU" sz="2400" dirty="0" smtClean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искусственном вскармливании подогревание </a:t>
            </a:r>
            <a:r>
              <a:rPr lang="ru-RU" sz="2400" dirty="0" smtClean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молочной смеси в бутылочках необходимо проверить температуру, капнув смесь на предплечье.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007" y="3324941"/>
            <a:ext cx="7671816" cy="3131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https://prochado.ru/wp-content/uploads/2016/10/kak-kormit-novorozhdennogo-iz-butylochki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68" y="697809"/>
            <a:ext cx="4403124" cy="3302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5772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D9D01AC2-EE7D-4E49-99EE-8E62E4E7E8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442</TotalTime>
  <Words>489</Words>
  <Application>Microsoft Office PowerPoint</Application>
  <PresentationFormat>Произвольный</PresentationFormat>
  <Paragraphs>49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Базис</vt:lpstr>
      <vt:lpstr>Государственное бюджетное профессиональное образовательное учреждение Департамента здравоохранения города Москвы   «Медицинский колледж № 6» </vt:lpstr>
      <vt:lpstr>Введение</vt:lpstr>
      <vt:lpstr>Презентация PowerPoint</vt:lpstr>
      <vt:lpstr>Общие правила поведения с ребенком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профессиональное образовательное учреждение Департамента здравоохранения города Москвы   «Медицинский колледж № 6»     Реферативное сообщение  тема: «поддержание безопасности ребенка в грудном возрасте» по МДК.01.01. «Здоровый человек и его окружение»</dc:title>
  <dc:creator>Twister</dc:creator>
  <cp:lastModifiedBy>Ирина</cp:lastModifiedBy>
  <cp:revision>55</cp:revision>
  <dcterms:created xsi:type="dcterms:W3CDTF">2017-11-03T17:38:29Z</dcterms:created>
  <dcterms:modified xsi:type="dcterms:W3CDTF">2018-01-04T11:54:57Z</dcterms:modified>
</cp:coreProperties>
</file>