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317" r:id="rId4"/>
    <p:sldId id="258" r:id="rId5"/>
    <p:sldId id="271" r:id="rId6"/>
    <p:sldId id="272" r:id="rId7"/>
    <p:sldId id="273" r:id="rId8"/>
    <p:sldId id="346" r:id="rId9"/>
    <p:sldId id="280" r:id="rId10"/>
    <p:sldId id="293" r:id="rId11"/>
    <p:sldId id="275" r:id="rId12"/>
    <p:sldId id="363" r:id="rId13"/>
    <p:sldId id="335" r:id="rId14"/>
    <p:sldId id="336" r:id="rId15"/>
    <p:sldId id="295" r:id="rId16"/>
    <p:sldId id="296" r:id="rId17"/>
    <p:sldId id="259" r:id="rId18"/>
    <p:sldId id="260" r:id="rId19"/>
    <p:sldId id="297" r:id="rId20"/>
    <p:sldId id="298" r:id="rId21"/>
    <p:sldId id="299" r:id="rId22"/>
    <p:sldId id="337" r:id="rId23"/>
    <p:sldId id="339" r:id="rId24"/>
    <p:sldId id="303" r:id="rId25"/>
    <p:sldId id="340" r:id="rId26"/>
    <p:sldId id="318" r:id="rId27"/>
    <p:sldId id="305" r:id="rId28"/>
    <p:sldId id="342" r:id="rId29"/>
    <p:sldId id="344" r:id="rId30"/>
    <p:sldId id="357" r:id="rId31"/>
    <p:sldId id="364" r:id="rId32"/>
    <p:sldId id="352" r:id="rId33"/>
    <p:sldId id="359" r:id="rId34"/>
    <p:sldId id="324" r:id="rId35"/>
    <p:sldId id="326" r:id="rId36"/>
    <p:sldId id="362" r:id="rId3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825" autoAdjust="0"/>
    <p:restoredTop sz="94709" autoAdjust="0"/>
  </p:normalViewPr>
  <p:slideViewPr>
    <p:cSldViewPr>
      <p:cViewPr varScale="1">
        <p:scale>
          <a:sx n="70" d="100"/>
          <a:sy n="70" d="100"/>
        </p:scale>
        <p:origin x="117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D30011-63EF-4BE7-9A2D-9D58BAF70494}" type="doc">
      <dgm:prSet loTypeId="urn:microsoft.com/office/officeart/2005/8/layout/vList2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ru-RU"/>
        </a:p>
      </dgm:t>
    </dgm:pt>
    <dgm:pt modelId="{62862BDC-CFEA-41F5-9C22-540BE7F13159}">
      <dgm:prSet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>
        <a:solidFill>
          <a:schemeClr val="accent1">
            <a:lumMod val="50000"/>
          </a:schemeClr>
        </a:solidFill>
      </dgm:spPr>
      <dgm:t>
        <a:bodyPr/>
        <a:lstStyle/>
        <a:p>
          <a:pPr algn="ctr" rtl="0"/>
          <a:r>
            <a:rPr lang="ru-RU" dirty="0" smtClean="0"/>
            <a:t>ОРГАНИЗАЦИЯ ВНЕУРОЧНОЙ ДЕЯТЕЛЬНОСТИ</a:t>
          </a:r>
          <a:endParaRPr lang="ru-RU" dirty="0"/>
        </a:p>
      </dgm:t>
    </dgm:pt>
    <dgm:pt modelId="{0CADB263-8233-41F8-A4A7-C6FBDA3978FF}" type="parTrans" cxnId="{0B95532E-B422-41FA-BCF2-AA6055BAB611}">
      <dgm:prSet/>
      <dgm:spPr/>
      <dgm:t>
        <a:bodyPr/>
        <a:lstStyle/>
        <a:p>
          <a:endParaRPr lang="ru-RU"/>
        </a:p>
      </dgm:t>
    </dgm:pt>
    <dgm:pt modelId="{639996BD-02DB-4B62-9E40-342B2878EE34}" type="sibTrans" cxnId="{0B95532E-B422-41FA-BCF2-AA6055BAB611}">
      <dgm:prSet/>
      <dgm:spPr/>
      <dgm:t>
        <a:bodyPr/>
        <a:lstStyle/>
        <a:p>
          <a:endParaRPr lang="ru-RU"/>
        </a:p>
      </dgm:t>
    </dgm:pt>
    <dgm:pt modelId="{B3271DC8-43B5-4B23-A1CC-358C82421A71}" type="pres">
      <dgm:prSet presAssocID="{13D30011-63EF-4BE7-9A2D-9D58BAF70494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2B52F6B-905F-4E27-BBBB-9D173CAE503E}" type="pres">
      <dgm:prSet presAssocID="{62862BDC-CFEA-41F5-9C22-540BE7F13159}" presName="parentText" presStyleLbl="node1" presStyleIdx="0" presStyleCnt="1" custScaleY="1411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B95532E-B422-41FA-BCF2-AA6055BAB611}" srcId="{13D30011-63EF-4BE7-9A2D-9D58BAF70494}" destId="{62862BDC-CFEA-41F5-9C22-540BE7F13159}" srcOrd="0" destOrd="0" parTransId="{0CADB263-8233-41F8-A4A7-C6FBDA3978FF}" sibTransId="{639996BD-02DB-4B62-9E40-342B2878EE34}"/>
    <dgm:cxn modelId="{E4DD6DE5-8ED6-4E9D-8B0E-930A1568144A}" type="presOf" srcId="{62862BDC-CFEA-41F5-9C22-540BE7F13159}" destId="{82B52F6B-905F-4E27-BBBB-9D173CAE503E}" srcOrd="0" destOrd="0" presId="urn:microsoft.com/office/officeart/2005/8/layout/vList2"/>
    <dgm:cxn modelId="{9A803289-2A94-4E31-8D78-6F2D1FBFDED0}" type="presOf" srcId="{13D30011-63EF-4BE7-9A2D-9D58BAF70494}" destId="{B3271DC8-43B5-4B23-A1CC-358C82421A71}" srcOrd="0" destOrd="0" presId="urn:microsoft.com/office/officeart/2005/8/layout/vList2"/>
    <dgm:cxn modelId="{EE6BE2DC-5A48-4580-A7DE-16395515ADBD}" type="presParOf" srcId="{B3271DC8-43B5-4B23-A1CC-358C82421A71}" destId="{82B52F6B-905F-4E27-BBBB-9D173CAE503E}" srcOrd="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B92917-57FD-46EF-8920-2E74B8CFE8BD}" type="doc">
      <dgm:prSet loTypeId="urn:microsoft.com/office/officeart/2005/8/layout/radial1" loCatId="relationship" qsTypeId="urn:microsoft.com/office/officeart/2005/8/quickstyle/simple1" qsCatId="simple" csTypeId="urn:microsoft.com/office/officeart/2005/8/colors/accent1_2" csCatId="accent1" phldr="1"/>
      <dgm:spPr/>
    </dgm:pt>
    <dgm:pt modelId="{D63A51EB-CAD6-4FCC-A070-5964DC464E99}">
      <dgm:prSet custT="1"/>
      <dgm:spPr/>
      <dgm:t>
        <a:bodyPr/>
        <a:lstStyle/>
        <a:p>
          <a:pPr marR="0" algn="ctr" rtl="0"/>
          <a:r>
            <a:rPr lang="ru-RU" sz="1800" dirty="0" smtClean="0">
              <a:solidFill>
                <a:srgbClr val="FF0000"/>
              </a:solidFill>
            </a:rPr>
            <a:t>МБОУ «ЦО №32»</a:t>
          </a:r>
          <a:endParaRPr lang="ru-RU" sz="1800" dirty="0" smtClean="0">
            <a:solidFill>
              <a:srgbClr val="FF0000"/>
            </a:solidFill>
          </a:endParaRPr>
        </a:p>
      </dgm:t>
    </dgm:pt>
    <dgm:pt modelId="{462BBFE7-F176-455E-A28B-AD0C30937DF6}" type="parTrans" cxnId="{D16138F1-729F-48FA-BF7E-CFBDB4846795}">
      <dgm:prSet/>
      <dgm:spPr/>
      <dgm:t>
        <a:bodyPr/>
        <a:lstStyle/>
        <a:p>
          <a:endParaRPr lang="ru-RU"/>
        </a:p>
      </dgm:t>
    </dgm:pt>
    <dgm:pt modelId="{980BB940-FDA7-4EFD-B82C-1FF762A206DF}" type="sibTrans" cxnId="{D16138F1-729F-48FA-BF7E-CFBDB4846795}">
      <dgm:prSet/>
      <dgm:spPr/>
      <dgm:t>
        <a:bodyPr/>
        <a:lstStyle/>
        <a:p>
          <a:endParaRPr lang="ru-RU"/>
        </a:p>
      </dgm:t>
    </dgm:pt>
    <dgm:pt modelId="{BDD45F08-D386-4FFE-97A6-705AD66C0A1F}">
      <dgm:prSet/>
      <dgm:spPr/>
      <dgm:t>
        <a:bodyPr/>
        <a:lstStyle/>
        <a:p>
          <a:pPr marR="0" algn="ctr" rtl="0"/>
          <a:r>
            <a:rPr lang="ru-RU" dirty="0" smtClean="0">
              <a:solidFill>
                <a:schemeClr val="bg1"/>
              </a:solidFill>
            </a:rPr>
            <a:t>КСЦ «Восток»</a:t>
          </a:r>
        </a:p>
      </dgm:t>
    </dgm:pt>
    <dgm:pt modelId="{22ACCCD6-5F77-42CD-AEF1-0A2BB90EA6FF}" type="parTrans" cxnId="{F66F0A41-F0AF-438F-BEFB-E8648F52B4BD}">
      <dgm:prSet custT="1"/>
      <dgm:spPr/>
      <dgm:t>
        <a:bodyPr/>
        <a:lstStyle/>
        <a:p>
          <a:endParaRPr lang="ru-RU" sz="700"/>
        </a:p>
      </dgm:t>
    </dgm:pt>
    <dgm:pt modelId="{82FD5CC9-DB10-47CC-8913-E8EBB9293F1B}" type="sibTrans" cxnId="{F66F0A41-F0AF-438F-BEFB-E8648F52B4BD}">
      <dgm:prSet/>
      <dgm:spPr/>
      <dgm:t>
        <a:bodyPr/>
        <a:lstStyle/>
        <a:p>
          <a:endParaRPr lang="ru-RU"/>
        </a:p>
      </dgm:t>
    </dgm:pt>
    <dgm:pt modelId="{A5E3AD7C-E0C6-4E91-AD41-51ACA6230481}">
      <dgm:prSet custT="1"/>
      <dgm:spPr/>
      <dgm:t>
        <a:bodyPr/>
        <a:lstStyle/>
        <a:p>
          <a:pPr marR="0" algn="ctr" rtl="0"/>
          <a:r>
            <a:rPr lang="ru-RU" sz="900" dirty="0" smtClean="0">
              <a:solidFill>
                <a:schemeClr val="bg1"/>
              </a:solidFill>
            </a:rPr>
            <a:t>Эколого-биологический центр</a:t>
          </a:r>
        </a:p>
      </dgm:t>
    </dgm:pt>
    <dgm:pt modelId="{7C0CBBFA-FEC1-4FDD-BC64-8D20359EF014}" type="parTrans" cxnId="{027BD5C3-FD69-4B80-B5AA-7DCADCB11980}">
      <dgm:prSet custT="1"/>
      <dgm:spPr/>
      <dgm:t>
        <a:bodyPr/>
        <a:lstStyle/>
        <a:p>
          <a:endParaRPr lang="ru-RU" sz="700"/>
        </a:p>
      </dgm:t>
    </dgm:pt>
    <dgm:pt modelId="{A6C5B8F7-D69D-4CCA-9D0A-101EC8D57AE7}" type="sibTrans" cxnId="{027BD5C3-FD69-4B80-B5AA-7DCADCB11980}">
      <dgm:prSet/>
      <dgm:spPr/>
      <dgm:t>
        <a:bodyPr/>
        <a:lstStyle/>
        <a:p>
          <a:endParaRPr lang="ru-RU"/>
        </a:p>
      </dgm:t>
    </dgm:pt>
    <dgm:pt modelId="{D9C9A459-5496-4D9C-8947-404EC6BB43A1}">
      <dgm:prSet custT="1"/>
      <dgm:spPr/>
      <dgm:t>
        <a:bodyPr/>
        <a:lstStyle/>
        <a:p>
          <a:pPr marR="0" algn="ctr" rtl="0"/>
          <a:r>
            <a:rPr lang="ru-RU" sz="900" dirty="0" smtClean="0">
              <a:solidFill>
                <a:schemeClr val="bg1"/>
              </a:solidFill>
            </a:rPr>
            <a:t>Клуб «Микки»</a:t>
          </a:r>
        </a:p>
      </dgm:t>
    </dgm:pt>
    <dgm:pt modelId="{096D4143-84D2-4A9C-8DDC-56EBD1AB73D7}" type="parTrans" cxnId="{54AAF5D7-9F24-4292-97B2-CCBA83C61FDC}">
      <dgm:prSet custT="1"/>
      <dgm:spPr/>
      <dgm:t>
        <a:bodyPr/>
        <a:lstStyle/>
        <a:p>
          <a:endParaRPr lang="ru-RU" sz="700"/>
        </a:p>
      </dgm:t>
    </dgm:pt>
    <dgm:pt modelId="{2C7D238C-CD82-467C-986D-505CE0F19523}" type="sibTrans" cxnId="{54AAF5D7-9F24-4292-97B2-CCBA83C61FDC}">
      <dgm:prSet/>
      <dgm:spPr/>
      <dgm:t>
        <a:bodyPr/>
        <a:lstStyle/>
        <a:p>
          <a:endParaRPr lang="ru-RU"/>
        </a:p>
      </dgm:t>
    </dgm:pt>
    <dgm:pt modelId="{789534C6-90D9-4094-B691-21EDABF7750C}">
      <dgm:prSet custT="1"/>
      <dgm:spPr/>
      <dgm:t>
        <a:bodyPr/>
        <a:lstStyle/>
        <a:p>
          <a:pPr marR="0" algn="ctr" rtl="0"/>
          <a:r>
            <a:rPr lang="ru-RU" sz="900" baseline="0" dirty="0" smtClean="0">
              <a:solidFill>
                <a:schemeClr val="bg1"/>
              </a:solidFill>
              <a:latin typeface="Arial"/>
            </a:rPr>
            <a:t>ЦДЮ «Патриот»</a:t>
          </a:r>
          <a:endParaRPr lang="ru-RU" sz="900" dirty="0" smtClean="0">
            <a:solidFill>
              <a:schemeClr val="bg1"/>
            </a:solidFill>
          </a:endParaRPr>
        </a:p>
      </dgm:t>
    </dgm:pt>
    <dgm:pt modelId="{25F24E86-90B8-4AB0-A3F0-02D346F3A2B1}" type="parTrans" cxnId="{202A8BBA-0D03-47F6-9F57-D593E5E10138}">
      <dgm:prSet custT="1"/>
      <dgm:spPr/>
      <dgm:t>
        <a:bodyPr/>
        <a:lstStyle/>
        <a:p>
          <a:endParaRPr lang="ru-RU" sz="700"/>
        </a:p>
      </dgm:t>
    </dgm:pt>
    <dgm:pt modelId="{BF822177-984D-421C-9FBF-520B6E2871AB}" type="sibTrans" cxnId="{202A8BBA-0D03-47F6-9F57-D593E5E10138}">
      <dgm:prSet/>
      <dgm:spPr/>
      <dgm:t>
        <a:bodyPr/>
        <a:lstStyle/>
        <a:p>
          <a:endParaRPr lang="ru-RU"/>
        </a:p>
      </dgm:t>
    </dgm:pt>
    <dgm:pt modelId="{9208114B-39F5-4785-A011-5763823BB787}">
      <dgm:prSet custT="1"/>
      <dgm:spPr/>
      <dgm:t>
        <a:bodyPr/>
        <a:lstStyle/>
        <a:p>
          <a:pPr marR="0" algn="ctr" rtl="0"/>
          <a:endParaRPr lang="ru-RU" sz="900" baseline="0" dirty="0" smtClean="0">
            <a:solidFill>
              <a:srgbClr val="000000"/>
            </a:solidFill>
            <a:latin typeface="Arial"/>
          </a:endParaRPr>
        </a:p>
        <a:p>
          <a:pPr marR="0" algn="ctr" rtl="0"/>
          <a:r>
            <a:rPr lang="ru-RU" sz="900" baseline="0" dirty="0" smtClean="0">
              <a:solidFill>
                <a:schemeClr val="bg1"/>
              </a:solidFill>
              <a:latin typeface="Arial"/>
            </a:rPr>
            <a:t>ДЮСШ№9</a:t>
          </a:r>
          <a:endParaRPr lang="ru-RU" sz="900" dirty="0" smtClean="0">
            <a:solidFill>
              <a:schemeClr val="bg1"/>
            </a:solidFill>
          </a:endParaRPr>
        </a:p>
      </dgm:t>
    </dgm:pt>
    <dgm:pt modelId="{DB97A797-D309-4D86-B955-374A6A2A757F}" type="parTrans" cxnId="{82FAE0E2-C398-476E-9DCF-6125E926465E}">
      <dgm:prSet custT="1"/>
      <dgm:spPr/>
      <dgm:t>
        <a:bodyPr/>
        <a:lstStyle/>
        <a:p>
          <a:endParaRPr lang="ru-RU" sz="700"/>
        </a:p>
      </dgm:t>
    </dgm:pt>
    <dgm:pt modelId="{E0063721-5950-4E16-9A33-5744785AA89C}" type="sibTrans" cxnId="{82FAE0E2-C398-476E-9DCF-6125E926465E}">
      <dgm:prSet/>
      <dgm:spPr/>
      <dgm:t>
        <a:bodyPr/>
        <a:lstStyle/>
        <a:p>
          <a:endParaRPr lang="ru-RU"/>
        </a:p>
      </dgm:t>
    </dgm:pt>
    <dgm:pt modelId="{FA2175DD-EDBC-47A5-A721-BEB87DEF41A9}">
      <dgm:prSet custT="1"/>
      <dgm:spPr/>
      <dgm:t>
        <a:bodyPr/>
        <a:lstStyle/>
        <a:p>
          <a:pPr marR="0" algn="ctr" rtl="0"/>
          <a:r>
            <a:rPr lang="ru-RU" sz="900" baseline="0" dirty="0" smtClean="0">
              <a:solidFill>
                <a:schemeClr val="bg1"/>
              </a:solidFill>
              <a:latin typeface="Arial"/>
            </a:rPr>
            <a:t>Совет ветеранов</a:t>
          </a:r>
        </a:p>
      </dgm:t>
    </dgm:pt>
    <dgm:pt modelId="{EFABECEC-6C21-42B4-81A7-0AD3A7F2F89F}" type="parTrans" cxnId="{39871750-2084-44F5-BD93-86E202F403E2}">
      <dgm:prSet custT="1"/>
      <dgm:spPr/>
      <dgm:t>
        <a:bodyPr/>
        <a:lstStyle/>
        <a:p>
          <a:endParaRPr lang="ru-RU" sz="700"/>
        </a:p>
      </dgm:t>
    </dgm:pt>
    <dgm:pt modelId="{F8F6CA4B-4182-4C1F-88D4-105C6C8065AD}" type="sibTrans" cxnId="{39871750-2084-44F5-BD93-86E202F403E2}">
      <dgm:prSet/>
      <dgm:spPr/>
      <dgm:t>
        <a:bodyPr/>
        <a:lstStyle/>
        <a:p>
          <a:endParaRPr lang="ru-RU"/>
        </a:p>
      </dgm:t>
    </dgm:pt>
    <dgm:pt modelId="{453B7A34-70DF-4B92-AF49-2DE7F84C48EB}">
      <dgm:prSet custT="1"/>
      <dgm:spPr/>
      <dgm:t>
        <a:bodyPr/>
        <a:lstStyle/>
        <a:p>
          <a:pPr marR="0" algn="ctr" rtl="0"/>
          <a:r>
            <a:rPr lang="ru-RU" sz="900" baseline="0" dirty="0" smtClean="0">
              <a:solidFill>
                <a:schemeClr val="bg1"/>
              </a:solidFill>
              <a:latin typeface="Arial"/>
            </a:rPr>
            <a:t>Музыкальная. школа №6</a:t>
          </a:r>
          <a:endParaRPr lang="ru-RU" sz="900" dirty="0" smtClean="0">
            <a:solidFill>
              <a:schemeClr val="bg1"/>
            </a:solidFill>
          </a:endParaRPr>
        </a:p>
      </dgm:t>
    </dgm:pt>
    <dgm:pt modelId="{6925B5FE-8624-4E7C-BF18-35D599A75FA9}" type="parTrans" cxnId="{61A899C2-8286-4665-8BE2-71F77D920271}">
      <dgm:prSet custT="1"/>
      <dgm:spPr/>
      <dgm:t>
        <a:bodyPr/>
        <a:lstStyle/>
        <a:p>
          <a:endParaRPr lang="ru-RU" sz="700"/>
        </a:p>
      </dgm:t>
    </dgm:pt>
    <dgm:pt modelId="{FFB0F173-1645-4DB1-8213-69D5E270B3F5}" type="sibTrans" cxnId="{61A899C2-8286-4665-8BE2-71F77D920271}">
      <dgm:prSet/>
      <dgm:spPr/>
      <dgm:t>
        <a:bodyPr/>
        <a:lstStyle/>
        <a:p>
          <a:endParaRPr lang="ru-RU"/>
        </a:p>
      </dgm:t>
    </dgm:pt>
    <dgm:pt modelId="{37177BA0-5770-4DB3-AFB3-50E160528D8D}">
      <dgm:prSet custT="1"/>
      <dgm:spPr/>
      <dgm:t>
        <a:bodyPr/>
        <a:lstStyle/>
        <a:p>
          <a:r>
            <a:rPr lang="ru-RU" sz="900" dirty="0" smtClean="0"/>
            <a:t>ОЦДЮТУР</a:t>
          </a:r>
          <a:endParaRPr lang="ru-RU" sz="900" dirty="0"/>
        </a:p>
      </dgm:t>
    </dgm:pt>
    <dgm:pt modelId="{F747953C-577A-401D-B74F-D72DBE405BF4}" type="parTrans" cxnId="{EF7759A7-096E-4056-AB40-06F639E3D488}">
      <dgm:prSet custT="1"/>
      <dgm:spPr/>
      <dgm:t>
        <a:bodyPr/>
        <a:lstStyle/>
        <a:p>
          <a:endParaRPr lang="ru-RU" sz="700"/>
        </a:p>
      </dgm:t>
    </dgm:pt>
    <dgm:pt modelId="{A1B4F18E-2E16-448B-8B32-56EA7B42E694}" type="sibTrans" cxnId="{EF7759A7-096E-4056-AB40-06F639E3D488}">
      <dgm:prSet/>
      <dgm:spPr/>
      <dgm:t>
        <a:bodyPr/>
        <a:lstStyle/>
        <a:p>
          <a:endParaRPr lang="ru-RU"/>
        </a:p>
      </dgm:t>
    </dgm:pt>
    <dgm:pt modelId="{43FCE6D7-8620-4BE7-B9AF-88F5BFA50ADD}">
      <dgm:prSet custT="1"/>
      <dgm:spPr/>
      <dgm:t>
        <a:bodyPr/>
        <a:lstStyle/>
        <a:p>
          <a:r>
            <a:rPr lang="ru-RU" sz="900" dirty="0" smtClean="0"/>
            <a:t>ЦДТ</a:t>
          </a:r>
          <a:endParaRPr lang="ru-RU" sz="900" dirty="0"/>
        </a:p>
      </dgm:t>
    </dgm:pt>
    <dgm:pt modelId="{7422CE02-024B-4DBC-86F4-A164821A37F7}" type="parTrans" cxnId="{F3624500-6094-466C-8557-0A54DCD81537}">
      <dgm:prSet custT="1"/>
      <dgm:spPr/>
      <dgm:t>
        <a:bodyPr/>
        <a:lstStyle/>
        <a:p>
          <a:endParaRPr lang="ru-RU" sz="700"/>
        </a:p>
      </dgm:t>
    </dgm:pt>
    <dgm:pt modelId="{80DA1B5A-10FD-4745-B128-70CFF9B1C5A3}" type="sibTrans" cxnId="{F3624500-6094-466C-8557-0A54DCD81537}">
      <dgm:prSet/>
      <dgm:spPr/>
      <dgm:t>
        <a:bodyPr/>
        <a:lstStyle/>
        <a:p>
          <a:endParaRPr lang="ru-RU"/>
        </a:p>
      </dgm:t>
    </dgm:pt>
    <dgm:pt modelId="{45B7CF99-1261-4E63-956F-26F075CEBF81}">
      <dgm:prSet custT="1"/>
      <dgm:spPr/>
      <dgm:t>
        <a:bodyPr/>
        <a:lstStyle/>
        <a:p>
          <a:r>
            <a:rPr lang="ru-RU" sz="900" dirty="0" smtClean="0"/>
            <a:t>Центр «Вита»</a:t>
          </a:r>
          <a:endParaRPr lang="ru-RU" sz="900" dirty="0"/>
        </a:p>
      </dgm:t>
    </dgm:pt>
    <dgm:pt modelId="{C75DA83A-517F-476B-994A-CFC52D3A59F6}" type="parTrans" cxnId="{9F797272-34BB-4631-8A67-8FA6AECA9FEF}">
      <dgm:prSet custT="1"/>
      <dgm:spPr/>
      <dgm:t>
        <a:bodyPr/>
        <a:lstStyle/>
        <a:p>
          <a:endParaRPr lang="ru-RU" sz="700"/>
        </a:p>
      </dgm:t>
    </dgm:pt>
    <dgm:pt modelId="{EA26BB6D-FB37-4768-83C5-FE1FF2054FE9}" type="sibTrans" cxnId="{9F797272-34BB-4631-8A67-8FA6AECA9FEF}">
      <dgm:prSet/>
      <dgm:spPr/>
      <dgm:t>
        <a:bodyPr/>
        <a:lstStyle/>
        <a:p>
          <a:endParaRPr lang="ru-RU"/>
        </a:p>
      </dgm:t>
    </dgm:pt>
    <dgm:pt modelId="{91B2B0E7-9C36-445C-90B1-B9AF2DCA512B}" type="pres">
      <dgm:prSet presAssocID="{6AB92917-57FD-46EF-8920-2E74B8CFE8BD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55B1B67-9EC4-4430-9588-E7379E47D91A}" type="pres">
      <dgm:prSet presAssocID="{D63A51EB-CAD6-4FCC-A070-5964DC464E99}" presName="centerShape" presStyleLbl="node0" presStyleIdx="0" presStyleCnt="1" custScaleX="137098" custScaleY="144714" custLinFactNeighborX="779" custLinFactNeighborY="-1904"/>
      <dgm:spPr/>
      <dgm:t>
        <a:bodyPr/>
        <a:lstStyle/>
        <a:p>
          <a:endParaRPr lang="ru-RU"/>
        </a:p>
      </dgm:t>
    </dgm:pt>
    <dgm:pt modelId="{F3687AE9-6A79-4358-9C0E-AB585AFD8D8B}" type="pres">
      <dgm:prSet presAssocID="{22ACCCD6-5F77-42CD-AEF1-0A2BB90EA6FF}" presName="Name9" presStyleLbl="parChTrans1D2" presStyleIdx="0" presStyleCnt="10"/>
      <dgm:spPr/>
      <dgm:t>
        <a:bodyPr/>
        <a:lstStyle/>
        <a:p>
          <a:endParaRPr lang="ru-RU"/>
        </a:p>
      </dgm:t>
    </dgm:pt>
    <dgm:pt modelId="{E041AA8C-7D05-4CE5-A6F8-08587F4AADA6}" type="pres">
      <dgm:prSet presAssocID="{22ACCCD6-5F77-42CD-AEF1-0A2BB90EA6FF}" presName="connTx" presStyleLbl="parChTrans1D2" presStyleIdx="0" presStyleCnt="10"/>
      <dgm:spPr/>
      <dgm:t>
        <a:bodyPr/>
        <a:lstStyle/>
        <a:p>
          <a:endParaRPr lang="ru-RU"/>
        </a:p>
      </dgm:t>
    </dgm:pt>
    <dgm:pt modelId="{E34BAEF8-F82F-49A3-9425-6E5EF1156648}" type="pres">
      <dgm:prSet presAssocID="{BDD45F08-D386-4FFE-97A6-705AD66C0A1F}" presName="node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4F9742-502C-42BC-BB80-7C17692E142C}" type="pres">
      <dgm:prSet presAssocID="{7C0CBBFA-FEC1-4FDD-BC64-8D20359EF014}" presName="Name9" presStyleLbl="parChTrans1D2" presStyleIdx="1" presStyleCnt="10"/>
      <dgm:spPr/>
      <dgm:t>
        <a:bodyPr/>
        <a:lstStyle/>
        <a:p>
          <a:endParaRPr lang="ru-RU"/>
        </a:p>
      </dgm:t>
    </dgm:pt>
    <dgm:pt modelId="{4BBC0C38-7686-4C75-8957-B79BE9FCFCC0}" type="pres">
      <dgm:prSet presAssocID="{7C0CBBFA-FEC1-4FDD-BC64-8D20359EF014}" presName="connTx" presStyleLbl="parChTrans1D2" presStyleIdx="1" presStyleCnt="10"/>
      <dgm:spPr/>
      <dgm:t>
        <a:bodyPr/>
        <a:lstStyle/>
        <a:p>
          <a:endParaRPr lang="ru-RU"/>
        </a:p>
      </dgm:t>
    </dgm:pt>
    <dgm:pt modelId="{5246E910-DECF-42EF-BD10-68323A941D8F}" type="pres">
      <dgm:prSet presAssocID="{A5E3AD7C-E0C6-4E91-AD41-51ACA6230481}" presName="node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26264A-5D1B-4102-8D87-3EB04EFB372A}" type="pres">
      <dgm:prSet presAssocID="{096D4143-84D2-4A9C-8DDC-56EBD1AB73D7}" presName="Name9" presStyleLbl="parChTrans1D2" presStyleIdx="2" presStyleCnt="10"/>
      <dgm:spPr/>
      <dgm:t>
        <a:bodyPr/>
        <a:lstStyle/>
        <a:p>
          <a:endParaRPr lang="ru-RU"/>
        </a:p>
      </dgm:t>
    </dgm:pt>
    <dgm:pt modelId="{8A37CABE-0311-4584-864F-F7DCA281BF4F}" type="pres">
      <dgm:prSet presAssocID="{096D4143-84D2-4A9C-8DDC-56EBD1AB73D7}" presName="connTx" presStyleLbl="parChTrans1D2" presStyleIdx="2" presStyleCnt="10"/>
      <dgm:spPr/>
      <dgm:t>
        <a:bodyPr/>
        <a:lstStyle/>
        <a:p>
          <a:endParaRPr lang="ru-RU"/>
        </a:p>
      </dgm:t>
    </dgm:pt>
    <dgm:pt modelId="{A83A351E-A380-4A93-B0E0-F0ABD2788A23}" type="pres">
      <dgm:prSet presAssocID="{D9C9A459-5496-4D9C-8947-404EC6BB43A1}" presName="node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82324F-5BE2-4E85-A15F-22BA37760889}" type="pres">
      <dgm:prSet presAssocID="{25F24E86-90B8-4AB0-A3F0-02D346F3A2B1}" presName="Name9" presStyleLbl="parChTrans1D2" presStyleIdx="3" presStyleCnt="10"/>
      <dgm:spPr/>
      <dgm:t>
        <a:bodyPr/>
        <a:lstStyle/>
        <a:p>
          <a:endParaRPr lang="ru-RU"/>
        </a:p>
      </dgm:t>
    </dgm:pt>
    <dgm:pt modelId="{8F89046A-042A-4E0C-B8D7-483065287399}" type="pres">
      <dgm:prSet presAssocID="{25F24E86-90B8-4AB0-A3F0-02D346F3A2B1}" presName="connTx" presStyleLbl="parChTrans1D2" presStyleIdx="3" presStyleCnt="10"/>
      <dgm:spPr/>
      <dgm:t>
        <a:bodyPr/>
        <a:lstStyle/>
        <a:p>
          <a:endParaRPr lang="ru-RU"/>
        </a:p>
      </dgm:t>
    </dgm:pt>
    <dgm:pt modelId="{F265C1FE-7880-4168-B667-F19DEF6DE735}" type="pres">
      <dgm:prSet presAssocID="{789534C6-90D9-4094-B691-21EDABF7750C}" presName="node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7EC1AC-F135-4D77-A5DD-0CAF5DE6C63A}" type="pres">
      <dgm:prSet presAssocID="{DB97A797-D309-4D86-B955-374A6A2A757F}" presName="Name9" presStyleLbl="parChTrans1D2" presStyleIdx="4" presStyleCnt="10"/>
      <dgm:spPr/>
      <dgm:t>
        <a:bodyPr/>
        <a:lstStyle/>
        <a:p>
          <a:endParaRPr lang="ru-RU"/>
        </a:p>
      </dgm:t>
    </dgm:pt>
    <dgm:pt modelId="{B44D80B3-B6CA-469A-B45D-1234B98B8061}" type="pres">
      <dgm:prSet presAssocID="{DB97A797-D309-4D86-B955-374A6A2A757F}" presName="connTx" presStyleLbl="parChTrans1D2" presStyleIdx="4" presStyleCnt="10"/>
      <dgm:spPr/>
      <dgm:t>
        <a:bodyPr/>
        <a:lstStyle/>
        <a:p>
          <a:endParaRPr lang="ru-RU"/>
        </a:p>
      </dgm:t>
    </dgm:pt>
    <dgm:pt modelId="{5706F762-ECA9-405F-B370-75B9E54046E3}" type="pres">
      <dgm:prSet presAssocID="{9208114B-39F5-4785-A011-5763823BB787}" presName="node" presStyleLbl="node1" presStyleIdx="4" presStyleCnt="10" custScaleX="10620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F03417-4643-4193-B17A-415C39886579}" type="pres">
      <dgm:prSet presAssocID="{C75DA83A-517F-476B-994A-CFC52D3A59F6}" presName="Name9" presStyleLbl="parChTrans1D2" presStyleIdx="5" presStyleCnt="10"/>
      <dgm:spPr/>
      <dgm:t>
        <a:bodyPr/>
        <a:lstStyle/>
        <a:p>
          <a:endParaRPr lang="ru-RU"/>
        </a:p>
      </dgm:t>
    </dgm:pt>
    <dgm:pt modelId="{7C6B7D48-E353-4CF1-BBD0-0871CA08E2F0}" type="pres">
      <dgm:prSet presAssocID="{C75DA83A-517F-476B-994A-CFC52D3A59F6}" presName="connTx" presStyleLbl="parChTrans1D2" presStyleIdx="5" presStyleCnt="10"/>
      <dgm:spPr/>
      <dgm:t>
        <a:bodyPr/>
        <a:lstStyle/>
        <a:p>
          <a:endParaRPr lang="ru-RU"/>
        </a:p>
      </dgm:t>
    </dgm:pt>
    <dgm:pt modelId="{96029AC6-7FF4-4E5B-BB68-74D1F154A0F2}" type="pres">
      <dgm:prSet presAssocID="{45B7CF99-1261-4E63-956F-26F075CEBF81}" presName="node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45CEFEB-BD2D-401F-B3C0-CE1AC46FDCD1}" type="pres">
      <dgm:prSet presAssocID="{7422CE02-024B-4DBC-86F4-A164821A37F7}" presName="Name9" presStyleLbl="parChTrans1D2" presStyleIdx="6" presStyleCnt="10"/>
      <dgm:spPr/>
      <dgm:t>
        <a:bodyPr/>
        <a:lstStyle/>
        <a:p>
          <a:endParaRPr lang="ru-RU"/>
        </a:p>
      </dgm:t>
    </dgm:pt>
    <dgm:pt modelId="{7E44612E-0FEF-452E-B2CC-D2FFC0FF5CFE}" type="pres">
      <dgm:prSet presAssocID="{7422CE02-024B-4DBC-86F4-A164821A37F7}" presName="connTx" presStyleLbl="parChTrans1D2" presStyleIdx="6" presStyleCnt="10"/>
      <dgm:spPr/>
      <dgm:t>
        <a:bodyPr/>
        <a:lstStyle/>
        <a:p>
          <a:endParaRPr lang="ru-RU"/>
        </a:p>
      </dgm:t>
    </dgm:pt>
    <dgm:pt modelId="{AD559DF0-D137-44CF-84C8-8A80C1B9A6EC}" type="pres">
      <dgm:prSet presAssocID="{43FCE6D7-8620-4BE7-B9AF-88F5BFA50ADD}" presName="node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7A9BD8-0B8F-4249-8D12-CE322D0E6695}" type="pres">
      <dgm:prSet presAssocID="{F747953C-577A-401D-B74F-D72DBE405BF4}" presName="Name9" presStyleLbl="parChTrans1D2" presStyleIdx="7" presStyleCnt="10"/>
      <dgm:spPr/>
      <dgm:t>
        <a:bodyPr/>
        <a:lstStyle/>
        <a:p>
          <a:endParaRPr lang="ru-RU"/>
        </a:p>
      </dgm:t>
    </dgm:pt>
    <dgm:pt modelId="{A50F0335-942C-4F4C-99E5-AEFEC69C0401}" type="pres">
      <dgm:prSet presAssocID="{F747953C-577A-401D-B74F-D72DBE405BF4}" presName="connTx" presStyleLbl="parChTrans1D2" presStyleIdx="7" presStyleCnt="10"/>
      <dgm:spPr/>
      <dgm:t>
        <a:bodyPr/>
        <a:lstStyle/>
        <a:p>
          <a:endParaRPr lang="ru-RU"/>
        </a:p>
      </dgm:t>
    </dgm:pt>
    <dgm:pt modelId="{3774DA7C-2998-44FD-801E-0C9DF81A5DE2}" type="pres">
      <dgm:prSet presAssocID="{37177BA0-5770-4DB3-AFB3-50E160528D8D}" presName="node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D01DAC-8212-46F4-95C2-DBBC55E448FE}" type="pres">
      <dgm:prSet presAssocID="{EFABECEC-6C21-42B4-81A7-0AD3A7F2F89F}" presName="Name9" presStyleLbl="parChTrans1D2" presStyleIdx="8" presStyleCnt="10"/>
      <dgm:spPr/>
      <dgm:t>
        <a:bodyPr/>
        <a:lstStyle/>
        <a:p>
          <a:endParaRPr lang="ru-RU"/>
        </a:p>
      </dgm:t>
    </dgm:pt>
    <dgm:pt modelId="{BFF9EA91-44E8-40B5-A6C0-511B37B095C6}" type="pres">
      <dgm:prSet presAssocID="{EFABECEC-6C21-42B4-81A7-0AD3A7F2F89F}" presName="connTx" presStyleLbl="parChTrans1D2" presStyleIdx="8" presStyleCnt="10"/>
      <dgm:spPr/>
      <dgm:t>
        <a:bodyPr/>
        <a:lstStyle/>
        <a:p>
          <a:endParaRPr lang="ru-RU"/>
        </a:p>
      </dgm:t>
    </dgm:pt>
    <dgm:pt modelId="{CF99D435-B62B-4CDC-B2F3-18A4F79747D0}" type="pres">
      <dgm:prSet presAssocID="{FA2175DD-EDBC-47A5-A721-BEB87DEF41A9}" presName="node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62D8F1-4697-43A3-BFE2-4EBA57140638}" type="pres">
      <dgm:prSet presAssocID="{6925B5FE-8624-4E7C-BF18-35D599A75FA9}" presName="Name9" presStyleLbl="parChTrans1D2" presStyleIdx="9" presStyleCnt="10"/>
      <dgm:spPr/>
      <dgm:t>
        <a:bodyPr/>
        <a:lstStyle/>
        <a:p>
          <a:endParaRPr lang="ru-RU"/>
        </a:p>
      </dgm:t>
    </dgm:pt>
    <dgm:pt modelId="{7E772B1A-404B-41B2-BE85-0F182BBA50F0}" type="pres">
      <dgm:prSet presAssocID="{6925B5FE-8624-4E7C-BF18-35D599A75FA9}" presName="connTx" presStyleLbl="parChTrans1D2" presStyleIdx="9" presStyleCnt="10"/>
      <dgm:spPr/>
      <dgm:t>
        <a:bodyPr/>
        <a:lstStyle/>
        <a:p>
          <a:endParaRPr lang="ru-RU"/>
        </a:p>
      </dgm:t>
    </dgm:pt>
    <dgm:pt modelId="{95973612-2079-4C74-B0C6-30EA8CEA2E9C}" type="pres">
      <dgm:prSet presAssocID="{453B7A34-70DF-4B92-AF49-2DE7F84C48EB}" presName="node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F797272-34BB-4631-8A67-8FA6AECA9FEF}" srcId="{D63A51EB-CAD6-4FCC-A070-5964DC464E99}" destId="{45B7CF99-1261-4E63-956F-26F075CEBF81}" srcOrd="5" destOrd="0" parTransId="{C75DA83A-517F-476B-994A-CFC52D3A59F6}" sibTransId="{EA26BB6D-FB37-4768-83C5-FE1FF2054FE9}"/>
    <dgm:cxn modelId="{027BD5C3-FD69-4B80-B5AA-7DCADCB11980}" srcId="{D63A51EB-CAD6-4FCC-A070-5964DC464E99}" destId="{A5E3AD7C-E0C6-4E91-AD41-51ACA6230481}" srcOrd="1" destOrd="0" parTransId="{7C0CBBFA-FEC1-4FDD-BC64-8D20359EF014}" sibTransId="{A6C5B8F7-D69D-4CCA-9D0A-101EC8D57AE7}"/>
    <dgm:cxn modelId="{3BFC781F-4D3E-480B-AEB1-75442F79F962}" type="presOf" srcId="{D63A51EB-CAD6-4FCC-A070-5964DC464E99}" destId="{155B1B67-9EC4-4430-9588-E7379E47D91A}" srcOrd="0" destOrd="0" presId="urn:microsoft.com/office/officeart/2005/8/layout/radial1"/>
    <dgm:cxn modelId="{E825552A-CFB0-41A0-8866-96F0F73FE472}" type="presOf" srcId="{45B7CF99-1261-4E63-956F-26F075CEBF81}" destId="{96029AC6-7FF4-4E5B-BB68-74D1F154A0F2}" srcOrd="0" destOrd="0" presId="urn:microsoft.com/office/officeart/2005/8/layout/radial1"/>
    <dgm:cxn modelId="{BBDE324E-A966-48DF-92B7-A043DEB4070A}" type="presOf" srcId="{7422CE02-024B-4DBC-86F4-A164821A37F7}" destId="{445CEFEB-BD2D-401F-B3C0-CE1AC46FDCD1}" srcOrd="0" destOrd="0" presId="urn:microsoft.com/office/officeart/2005/8/layout/radial1"/>
    <dgm:cxn modelId="{9C216AFC-3084-46CA-B42C-F71F7A3EDD86}" type="presOf" srcId="{A5E3AD7C-E0C6-4E91-AD41-51ACA6230481}" destId="{5246E910-DECF-42EF-BD10-68323A941D8F}" srcOrd="0" destOrd="0" presId="urn:microsoft.com/office/officeart/2005/8/layout/radial1"/>
    <dgm:cxn modelId="{63DD210D-B83A-4C62-9A15-9BB392595F4C}" type="presOf" srcId="{7C0CBBFA-FEC1-4FDD-BC64-8D20359EF014}" destId="{4BBC0C38-7686-4C75-8957-B79BE9FCFCC0}" srcOrd="1" destOrd="0" presId="urn:microsoft.com/office/officeart/2005/8/layout/radial1"/>
    <dgm:cxn modelId="{DFFA9460-DBC2-4E1B-B9C2-41ACA72E79D8}" type="presOf" srcId="{FA2175DD-EDBC-47A5-A721-BEB87DEF41A9}" destId="{CF99D435-B62B-4CDC-B2F3-18A4F79747D0}" srcOrd="0" destOrd="0" presId="urn:microsoft.com/office/officeart/2005/8/layout/radial1"/>
    <dgm:cxn modelId="{AD3BF51B-72D4-485A-9114-4E2EAC70A32C}" type="presOf" srcId="{C75DA83A-517F-476B-994A-CFC52D3A59F6}" destId="{F4F03417-4643-4193-B17A-415C39886579}" srcOrd="0" destOrd="0" presId="urn:microsoft.com/office/officeart/2005/8/layout/radial1"/>
    <dgm:cxn modelId="{F8892E45-CEEC-4B9C-9C49-35426E706E82}" type="presOf" srcId="{43FCE6D7-8620-4BE7-B9AF-88F5BFA50ADD}" destId="{AD559DF0-D137-44CF-84C8-8A80C1B9A6EC}" srcOrd="0" destOrd="0" presId="urn:microsoft.com/office/officeart/2005/8/layout/radial1"/>
    <dgm:cxn modelId="{D16138F1-729F-48FA-BF7E-CFBDB4846795}" srcId="{6AB92917-57FD-46EF-8920-2E74B8CFE8BD}" destId="{D63A51EB-CAD6-4FCC-A070-5964DC464E99}" srcOrd="0" destOrd="0" parTransId="{462BBFE7-F176-455E-A28B-AD0C30937DF6}" sibTransId="{980BB940-FDA7-4EFD-B82C-1FF762A206DF}"/>
    <dgm:cxn modelId="{27443605-EA87-41E5-B590-AEBAC8A14CE9}" type="presOf" srcId="{789534C6-90D9-4094-B691-21EDABF7750C}" destId="{F265C1FE-7880-4168-B667-F19DEF6DE735}" srcOrd="0" destOrd="0" presId="urn:microsoft.com/office/officeart/2005/8/layout/radial1"/>
    <dgm:cxn modelId="{54AAF5D7-9F24-4292-97B2-CCBA83C61FDC}" srcId="{D63A51EB-CAD6-4FCC-A070-5964DC464E99}" destId="{D9C9A459-5496-4D9C-8947-404EC6BB43A1}" srcOrd="2" destOrd="0" parTransId="{096D4143-84D2-4A9C-8DDC-56EBD1AB73D7}" sibTransId="{2C7D238C-CD82-467C-986D-505CE0F19523}"/>
    <dgm:cxn modelId="{27A5F352-F1D5-4A7E-B75F-BDF3D12F6599}" type="presOf" srcId="{F747953C-577A-401D-B74F-D72DBE405BF4}" destId="{D17A9BD8-0B8F-4249-8D12-CE322D0E6695}" srcOrd="0" destOrd="0" presId="urn:microsoft.com/office/officeart/2005/8/layout/radial1"/>
    <dgm:cxn modelId="{1938AAE9-1D19-4F77-B468-61D884854ABB}" type="presOf" srcId="{25F24E86-90B8-4AB0-A3F0-02D346F3A2B1}" destId="{8F89046A-042A-4E0C-B8D7-483065287399}" srcOrd="1" destOrd="0" presId="urn:microsoft.com/office/officeart/2005/8/layout/radial1"/>
    <dgm:cxn modelId="{61A899C2-8286-4665-8BE2-71F77D920271}" srcId="{D63A51EB-CAD6-4FCC-A070-5964DC464E99}" destId="{453B7A34-70DF-4B92-AF49-2DE7F84C48EB}" srcOrd="9" destOrd="0" parTransId="{6925B5FE-8624-4E7C-BF18-35D599A75FA9}" sibTransId="{FFB0F173-1645-4DB1-8213-69D5E270B3F5}"/>
    <dgm:cxn modelId="{2A007DDD-2E64-4CE2-A454-08C99143DB27}" type="presOf" srcId="{6925B5FE-8624-4E7C-BF18-35D599A75FA9}" destId="{7E772B1A-404B-41B2-BE85-0F182BBA50F0}" srcOrd="1" destOrd="0" presId="urn:microsoft.com/office/officeart/2005/8/layout/radial1"/>
    <dgm:cxn modelId="{E8CB53BF-C8B0-4BDF-90BD-008ED4DE6C45}" type="presOf" srcId="{22ACCCD6-5F77-42CD-AEF1-0A2BB90EA6FF}" destId="{E041AA8C-7D05-4CE5-A6F8-08587F4AADA6}" srcOrd="1" destOrd="0" presId="urn:microsoft.com/office/officeart/2005/8/layout/radial1"/>
    <dgm:cxn modelId="{14F62F82-0A55-4C23-A1A9-6524A7C92DE7}" type="presOf" srcId="{C75DA83A-517F-476B-994A-CFC52D3A59F6}" destId="{7C6B7D48-E353-4CF1-BBD0-0871CA08E2F0}" srcOrd="1" destOrd="0" presId="urn:microsoft.com/office/officeart/2005/8/layout/radial1"/>
    <dgm:cxn modelId="{8541E8E5-1BF8-4E50-8233-78EB660592C0}" type="presOf" srcId="{6925B5FE-8624-4E7C-BF18-35D599A75FA9}" destId="{AC62D8F1-4697-43A3-BFE2-4EBA57140638}" srcOrd="0" destOrd="0" presId="urn:microsoft.com/office/officeart/2005/8/layout/radial1"/>
    <dgm:cxn modelId="{1F0BDFCC-8D07-4F6C-8AE8-D0469ECE18B4}" type="presOf" srcId="{25F24E86-90B8-4AB0-A3F0-02D346F3A2B1}" destId="{4F82324F-5BE2-4E85-A15F-22BA37760889}" srcOrd="0" destOrd="0" presId="urn:microsoft.com/office/officeart/2005/8/layout/radial1"/>
    <dgm:cxn modelId="{E71F619D-0A1D-448F-8679-1DD7D78DA17F}" type="presOf" srcId="{096D4143-84D2-4A9C-8DDC-56EBD1AB73D7}" destId="{F526264A-5D1B-4102-8D87-3EB04EFB372A}" srcOrd="0" destOrd="0" presId="urn:microsoft.com/office/officeart/2005/8/layout/radial1"/>
    <dgm:cxn modelId="{4AA1CEDE-EDDC-4F24-A316-24A5E30712DA}" type="presOf" srcId="{9208114B-39F5-4785-A011-5763823BB787}" destId="{5706F762-ECA9-405F-B370-75B9E54046E3}" srcOrd="0" destOrd="0" presId="urn:microsoft.com/office/officeart/2005/8/layout/radial1"/>
    <dgm:cxn modelId="{EF7759A7-096E-4056-AB40-06F639E3D488}" srcId="{D63A51EB-CAD6-4FCC-A070-5964DC464E99}" destId="{37177BA0-5770-4DB3-AFB3-50E160528D8D}" srcOrd="7" destOrd="0" parTransId="{F747953C-577A-401D-B74F-D72DBE405BF4}" sibTransId="{A1B4F18E-2E16-448B-8B32-56EA7B42E694}"/>
    <dgm:cxn modelId="{28CBD276-FA4B-4853-BAE1-841F7A466EDD}" type="presOf" srcId="{37177BA0-5770-4DB3-AFB3-50E160528D8D}" destId="{3774DA7C-2998-44FD-801E-0C9DF81A5DE2}" srcOrd="0" destOrd="0" presId="urn:microsoft.com/office/officeart/2005/8/layout/radial1"/>
    <dgm:cxn modelId="{F66F0A41-F0AF-438F-BEFB-E8648F52B4BD}" srcId="{D63A51EB-CAD6-4FCC-A070-5964DC464E99}" destId="{BDD45F08-D386-4FFE-97A6-705AD66C0A1F}" srcOrd="0" destOrd="0" parTransId="{22ACCCD6-5F77-42CD-AEF1-0A2BB90EA6FF}" sibTransId="{82FD5CC9-DB10-47CC-8913-E8EBB9293F1B}"/>
    <dgm:cxn modelId="{F3624500-6094-466C-8557-0A54DCD81537}" srcId="{D63A51EB-CAD6-4FCC-A070-5964DC464E99}" destId="{43FCE6D7-8620-4BE7-B9AF-88F5BFA50ADD}" srcOrd="6" destOrd="0" parTransId="{7422CE02-024B-4DBC-86F4-A164821A37F7}" sibTransId="{80DA1B5A-10FD-4745-B128-70CFF9B1C5A3}"/>
    <dgm:cxn modelId="{9002C43B-AEF0-431C-900F-9DC8B8DA1CB9}" type="presOf" srcId="{D9C9A459-5496-4D9C-8947-404EC6BB43A1}" destId="{A83A351E-A380-4A93-B0E0-F0ABD2788A23}" srcOrd="0" destOrd="0" presId="urn:microsoft.com/office/officeart/2005/8/layout/radial1"/>
    <dgm:cxn modelId="{32374661-B8BB-478A-A890-9CA21B04E478}" type="presOf" srcId="{7C0CBBFA-FEC1-4FDD-BC64-8D20359EF014}" destId="{1D4F9742-502C-42BC-BB80-7C17692E142C}" srcOrd="0" destOrd="0" presId="urn:microsoft.com/office/officeart/2005/8/layout/radial1"/>
    <dgm:cxn modelId="{3BE25DE1-CA23-4B82-B896-32D26AC4F498}" type="presOf" srcId="{6AB92917-57FD-46EF-8920-2E74B8CFE8BD}" destId="{91B2B0E7-9C36-445C-90B1-B9AF2DCA512B}" srcOrd="0" destOrd="0" presId="urn:microsoft.com/office/officeart/2005/8/layout/radial1"/>
    <dgm:cxn modelId="{23DD2596-8750-49CE-9303-9E5CFEB8BA45}" type="presOf" srcId="{453B7A34-70DF-4B92-AF49-2DE7F84C48EB}" destId="{95973612-2079-4C74-B0C6-30EA8CEA2E9C}" srcOrd="0" destOrd="0" presId="urn:microsoft.com/office/officeart/2005/8/layout/radial1"/>
    <dgm:cxn modelId="{11C6AAC2-2C10-4C1A-A9F3-28B4546DAE01}" type="presOf" srcId="{F747953C-577A-401D-B74F-D72DBE405BF4}" destId="{A50F0335-942C-4F4C-99E5-AEFEC69C0401}" srcOrd="1" destOrd="0" presId="urn:microsoft.com/office/officeart/2005/8/layout/radial1"/>
    <dgm:cxn modelId="{927581EF-2921-487B-82F6-F58C3934A07C}" type="presOf" srcId="{DB97A797-D309-4D86-B955-374A6A2A757F}" destId="{F77EC1AC-F135-4D77-A5DD-0CAF5DE6C63A}" srcOrd="0" destOrd="0" presId="urn:microsoft.com/office/officeart/2005/8/layout/radial1"/>
    <dgm:cxn modelId="{B4166A33-2685-49AA-B490-1D2B794093FE}" type="presOf" srcId="{EFABECEC-6C21-42B4-81A7-0AD3A7F2F89F}" destId="{BFF9EA91-44E8-40B5-A6C0-511B37B095C6}" srcOrd="1" destOrd="0" presId="urn:microsoft.com/office/officeart/2005/8/layout/radial1"/>
    <dgm:cxn modelId="{35074826-6548-484D-994A-730419732B4F}" type="presOf" srcId="{EFABECEC-6C21-42B4-81A7-0AD3A7F2F89F}" destId="{19D01DAC-8212-46F4-95C2-DBBC55E448FE}" srcOrd="0" destOrd="0" presId="urn:microsoft.com/office/officeart/2005/8/layout/radial1"/>
    <dgm:cxn modelId="{39871750-2084-44F5-BD93-86E202F403E2}" srcId="{D63A51EB-CAD6-4FCC-A070-5964DC464E99}" destId="{FA2175DD-EDBC-47A5-A721-BEB87DEF41A9}" srcOrd="8" destOrd="0" parTransId="{EFABECEC-6C21-42B4-81A7-0AD3A7F2F89F}" sibTransId="{F8F6CA4B-4182-4C1F-88D4-105C6C8065AD}"/>
    <dgm:cxn modelId="{55F9E066-96C7-4AF8-A07D-46DDE7185D92}" type="presOf" srcId="{7422CE02-024B-4DBC-86F4-A164821A37F7}" destId="{7E44612E-0FEF-452E-B2CC-D2FFC0FF5CFE}" srcOrd="1" destOrd="0" presId="urn:microsoft.com/office/officeart/2005/8/layout/radial1"/>
    <dgm:cxn modelId="{295A730C-2B53-4553-AAA6-9B7D7FD60788}" type="presOf" srcId="{096D4143-84D2-4A9C-8DDC-56EBD1AB73D7}" destId="{8A37CABE-0311-4584-864F-F7DCA281BF4F}" srcOrd="1" destOrd="0" presId="urn:microsoft.com/office/officeart/2005/8/layout/radial1"/>
    <dgm:cxn modelId="{41301B81-F4B6-403D-BF64-A82E5705F73D}" type="presOf" srcId="{DB97A797-D309-4D86-B955-374A6A2A757F}" destId="{B44D80B3-B6CA-469A-B45D-1234B98B8061}" srcOrd="1" destOrd="0" presId="urn:microsoft.com/office/officeart/2005/8/layout/radial1"/>
    <dgm:cxn modelId="{202A8BBA-0D03-47F6-9F57-D593E5E10138}" srcId="{D63A51EB-CAD6-4FCC-A070-5964DC464E99}" destId="{789534C6-90D9-4094-B691-21EDABF7750C}" srcOrd="3" destOrd="0" parTransId="{25F24E86-90B8-4AB0-A3F0-02D346F3A2B1}" sibTransId="{BF822177-984D-421C-9FBF-520B6E2871AB}"/>
    <dgm:cxn modelId="{6F759ACE-D1CE-43B7-BEDD-B41A7D669715}" type="presOf" srcId="{22ACCCD6-5F77-42CD-AEF1-0A2BB90EA6FF}" destId="{F3687AE9-6A79-4358-9C0E-AB585AFD8D8B}" srcOrd="0" destOrd="0" presId="urn:microsoft.com/office/officeart/2005/8/layout/radial1"/>
    <dgm:cxn modelId="{2B619B8E-8D4F-4E89-97FC-0250C3E7EF2E}" type="presOf" srcId="{BDD45F08-D386-4FFE-97A6-705AD66C0A1F}" destId="{E34BAEF8-F82F-49A3-9425-6E5EF1156648}" srcOrd="0" destOrd="0" presId="urn:microsoft.com/office/officeart/2005/8/layout/radial1"/>
    <dgm:cxn modelId="{82FAE0E2-C398-476E-9DCF-6125E926465E}" srcId="{D63A51EB-CAD6-4FCC-A070-5964DC464E99}" destId="{9208114B-39F5-4785-A011-5763823BB787}" srcOrd="4" destOrd="0" parTransId="{DB97A797-D309-4D86-B955-374A6A2A757F}" sibTransId="{E0063721-5950-4E16-9A33-5744785AA89C}"/>
    <dgm:cxn modelId="{08025F7F-F62F-44B1-A27D-8E9536D66141}" type="presParOf" srcId="{91B2B0E7-9C36-445C-90B1-B9AF2DCA512B}" destId="{155B1B67-9EC4-4430-9588-E7379E47D91A}" srcOrd="0" destOrd="0" presId="urn:microsoft.com/office/officeart/2005/8/layout/radial1"/>
    <dgm:cxn modelId="{B16BDAA7-7060-44EA-BA01-7EC37E01B28D}" type="presParOf" srcId="{91B2B0E7-9C36-445C-90B1-B9AF2DCA512B}" destId="{F3687AE9-6A79-4358-9C0E-AB585AFD8D8B}" srcOrd="1" destOrd="0" presId="urn:microsoft.com/office/officeart/2005/8/layout/radial1"/>
    <dgm:cxn modelId="{8FFE68BE-C1F5-4360-8806-D0FE18932D80}" type="presParOf" srcId="{F3687AE9-6A79-4358-9C0E-AB585AFD8D8B}" destId="{E041AA8C-7D05-4CE5-A6F8-08587F4AADA6}" srcOrd="0" destOrd="0" presId="urn:microsoft.com/office/officeart/2005/8/layout/radial1"/>
    <dgm:cxn modelId="{8071A41B-8994-4443-910B-769D1E28FB40}" type="presParOf" srcId="{91B2B0E7-9C36-445C-90B1-B9AF2DCA512B}" destId="{E34BAEF8-F82F-49A3-9425-6E5EF1156648}" srcOrd="2" destOrd="0" presId="urn:microsoft.com/office/officeart/2005/8/layout/radial1"/>
    <dgm:cxn modelId="{D843BD05-9828-4F44-A66C-9027BA971C5A}" type="presParOf" srcId="{91B2B0E7-9C36-445C-90B1-B9AF2DCA512B}" destId="{1D4F9742-502C-42BC-BB80-7C17692E142C}" srcOrd="3" destOrd="0" presId="urn:microsoft.com/office/officeart/2005/8/layout/radial1"/>
    <dgm:cxn modelId="{D832934A-7A78-49B4-B63B-623ACAF7A9C3}" type="presParOf" srcId="{1D4F9742-502C-42BC-BB80-7C17692E142C}" destId="{4BBC0C38-7686-4C75-8957-B79BE9FCFCC0}" srcOrd="0" destOrd="0" presId="urn:microsoft.com/office/officeart/2005/8/layout/radial1"/>
    <dgm:cxn modelId="{46810259-2280-4329-9D58-3B5387314CF6}" type="presParOf" srcId="{91B2B0E7-9C36-445C-90B1-B9AF2DCA512B}" destId="{5246E910-DECF-42EF-BD10-68323A941D8F}" srcOrd="4" destOrd="0" presId="urn:microsoft.com/office/officeart/2005/8/layout/radial1"/>
    <dgm:cxn modelId="{F447B24D-C886-4D95-8C02-A6506F35D305}" type="presParOf" srcId="{91B2B0E7-9C36-445C-90B1-B9AF2DCA512B}" destId="{F526264A-5D1B-4102-8D87-3EB04EFB372A}" srcOrd="5" destOrd="0" presId="urn:microsoft.com/office/officeart/2005/8/layout/radial1"/>
    <dgm:cxn modelId="{DDA9651B-0936-4DDD-92F0-E31FDDECFC2A}" type="presParOf" srcId="{F526264A-5D1B-4102-8D87-3EB04EFB372A}" destId="{8A37CABE-0311-4584-864F-F7DCA281BF4F}" srcOrd="0" destOrd="0" presId="urn:microsoft.com/office/officeart/2005/8/layout/radial1"/>
    <dgm:cxn modelId="{E227BA1D-057C-4112-8A9E-67C23891C50B}" type="presParOf" srcId="{91B2B0E7-9C36-445C-90B1-B9AF2DCA512B}" destId="{A83A351E-A380-4A93-B0E0-F0ABD2788A23}" srcOrd="6" destOrd="0" presId="urn:microsoft.com/office/officeart/2005/8/layout/radial1"/>
    <dgm:cxn modelId="{07202899-552A-4604-97CD-1C98FABA496E}" type="presParOf" srcId="{91B2B0E7-9C36-445C-90B1-B9AF2DCA512B}" destId="{4F82324F-5BE2-4E85-A15F-22BA37760889}" srcOrd="7" destOrd="0" presId="urn:microsoft.com/office/officeart/2005/8/layout/radial1"/>
    <dgm:cxn modelId="{93B26040-A253-4730-8D9C-541E67C9AA99}" type="presParOf" srcId="{4F82324F-5BE2-4E85-A15F-22BA37760889}" destId="{8F89046A-042A-4E0C-B8D7-483065287399}" srcOrd="0" destOrd="0" presId="urn:microsoft.com/office/officeart/2005/8/layout/radial1"/>
    <dgm:cxn modelId="{B696C087-A986-4569-8004-1D084EA658AA}" type="presParOf" srcId="{91B2B0E7-9C36-445C-90B1-B9AF2DCA512B}" destId="{F265C1FE-7880-4168-B667-F19DEF6DE735}" srcOrd="8" destOrd="0" presId="urn:microsoft.com/office/officeart/2005/8/layout/radial1"/>
    <dgm:cxn modelId="{5D77A24B-ADE1-4B31-83D9-73ABDC7A72D8}" type="presParOf" srcId="{91B2B0E7-9C36-445C-90B1-B9AF2DCA512B}" destId="{F77EC1AC-F135-4D77-A5DD-0CAF5DE6C63A}" srcOrd="9" destOrd="0" presId="urn:microsoft.com/office/officeart/2005/8/layout/radial1"/>
    <dgm:cxn modelId="{49922A9B-084C-43E1-AF69-64A929F358C4}" type="presParOf" srcId="{F77EC1AC-F135-4D77-A5DD-0CAF5DE6C63A}" destId="{B44D80B3-B6CA-469A-B45D-1234B98B8061}" srcOrd="0" destOrd="0" presId="urn:microsoft.com/office/officeart/2005/8/layout/radial1"/>
    <dgm:cxn modelId="{C45F3C93-8F4B-41A6-B99B-718D0A796FFE}" type="presParOf" srcId="{91B2B0E7-9C36-445C-90B1-B9AF2DCA512B}" destId="{5706F762-ECA9-405F-B370-75B9E54046E3}" srcOrd="10" destOrd="0" presId="urn:microsoft.com/office/officeart/2005/8/layout/radial1"/>
    <dgm:cxn modelId="{421351E8-BF87-4705-9411-5402F8A86437}" type="presParOf" srcId="{91B2B0E7-9C36-445C-90B1-B9AF2DCA512B}" destId="{F4F03417-4643-4193-B17A-415C39886579}" srcOrd="11" destOrd="0" presId="urn:microsoft.com/office/officeart/2005/8/layout/radial1"/>
    <dgm:cxn modelId="{BADCBD1C-890D-485C-9189-47AEB13043E3}" type="presParOf" srcId="{F4F03417-4643-4193-B17A-415C39886579}" destId="{7C6B7D48-E353-4CF1-BBD0-0871CA08E2F0}" srcOrd="0" destOrd="0" presId="urn:microsoft.com/office/officeart/2005/8/layout/radial1"/>
    <dgm:cxn modelId="{358B6A37-B075-4D62-8B16-8746867EE68F}" type="presParOf" srcId="{91B2B0E7-9C36-445C-90B1-B9AF2DCA512B}" destId="{96029AC6-7FF4-4E5B-BB68-74D1F154A0F2}" srcOrd="12" destOrd="0" presId="urn:microsoft.com/office/officeart/2005/8/layout/radial1"/>
    <dgm:cxn modelId="{10C74201-DE10-4313-9D92-2BD2F8497BB7}" type="presParOf" srcId="{91B2B0E7-9C36-445C-90B1-B9AF2DCA512B}" destId="{445CEFEB-BD2D-401F-B3C0-CE1AC46FDCD1}" srcOrd="13" destOrd="0" presId="urn:microsoft.com/office/officeart/2005/8/layout/radial1"/>
    <dgm:cxn modelId="{6EEA62FD-6806-4EDD-A3DC-3D23BBC8BF86}" type="presParOf" srcId="{445CEFEB-BD2D-401F-B3C0-CE1AC46FDCD1}" destId="{7E44612E-0FEF-452E-B2CC-D2FFC0FF5CFE}" srcOrd="0" destOrd="0" presId="urn:microsoft.com/office/officeart/2005/8/layout/radial1"/>
    <dgm:cxn modelId="{A474E90F-C3EC-4E51-8439-20CBA6C38D8B}" type="presParOf" srcId="{91B2B0E7-9C36-445C-90B1-B9AF2DCA512B}" destId="{AD559DF0-D137-44CF-84C8-8A80C1B9A6EC}" srcOrd="14" destOrd="0" presId="urn:microsoft.com/office/officeart/2005/8/layout/radial1"/>
    <dgm:cxn modelId="{4293F33C-C51C-4AB6-BD38-F810DE9ECB9A}" type="presParOf" srcId="{91B2B0E7-9C36-445C-90B1-B9AF2DCA512B}" destId="{D17A9BD8-0B8F-4249-8D12-CE322D0E6695}" srcOrd="15" destOrd="0" presId="urn:microsoft.com/office/officeart/2005/8/layout/radial1"/>
    <dgm:cxn modelId="{9006D6A8-C2B1-49B8-8204-3E4E70A41849}" type="presParOf" srcId="{D17A9BD8-0B8F-4249-8D12-CE322D0E6695}" destId="{A50F0335-942C-4F4C-99E5-AEFEC69C0401}" srcOrd="0" destOrd="0" presId="urn:microsoft.com/office/officeart/2005/8/layout/radial1"/>
    <dgm:cxn modelId="{AC9BE998-B6A4-44BD-BA71-3D8001CE63B3}" type="presParOf" srcId="{91B2B0E7-9C36-445C-90B1-B9AF2DCA512B}" destId="{3774DA7C-2998-44FD-801E-0C9DF81A5DE2}" srcOrd="16" destOrd="0" presId="urn:microsoft.com/office/officeart/2005/8/layout/radial1"/>
    <dgm:cxn modelId="{05253033-6937-4146-8F1A-ECA982FF14C4}" type="presParOf" srcId="{91B2B0E7-9C36-445C-90B1-B9AF2DCA512B}" destId="{19D01DAC-8212-46F4-95C2-DBBC55E448FE}" srcOrd="17" destOrd="0" presId="urn:microsoft.com/office/officeart/2005/8/layout/radial1"/>
    <dgm:cxn modelId="{B1560C3C-8506-4192-BFB1-578A61B7CEFB}" type="presParOf" srcId="{19D01DAC-8212-46F4-95C2-DBBC55E448FE}" destId="{BFF9EA91-44E8-40B5-A6C0-511B37B095C6}" srcOrd="0" destOrd="0" presId="urn:microsoft.com/office/officeart/2005/8/layout/radial1"/>
    <dgm:cxn modelId="{E3F8DEE5-C429-485B-889F-F69234D09050}" type="presParOf" srcId="{91B2B0E7-9C36-445C-90B1-B9AF2DCA512B}" destId="{CF99D435-B62B-4CDC-B2F3-18A4F79747D0}" srcOrd="18" destOrd="0" presId="urn:microsoft.com/office/officeart/2005/8/layout/radial1"/>
    <dgm:cxn modelId="{B36D78FB-4B8D-4D2C-BC4B-92D382491459}" type="presParOf" srcId="{91B2B0E7-9C36-445C-90B1-B9AF2DCA512B}" destId="{AC62D8F1-4697-43A3-BFE2-4EBA57140638}" srcOrd="19" destOrd="0" presId="urn:microsoft.com/office/officeart/2005/8/layout/radial1"/>
    <dgm:cxn modelId="{B7F6F987-950A-4BE5-992A-971847682E21}" type="presParOf" srcId="{AC62D8F1-4697-43A3-BFE2-4EBA57140638}" destId="{7E772B1A-404B-41B2-BE85-0F182BBA50F0}" srcOrd="0" destOrd="0" presId="urn:microsoft.com/office/officeart/2005/8/layout/radial1"/>
    <dgm:cxn modelId="{E7BE5F78-4DBA-4049-97F1-9539676A24E9}" type="presParOf" srcId="{91B2B0E7-9C36-445C-90B1-B9AF2DCA512B}" destId="{95973612-2079-4C74-B0C6-30EA8CEA2E9C}" srcOrd="20" destOrd="0" presId="urn:microsoft.com/office/officeart/2005/8/layout/radial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B52F6B-905F-4E27-BBBB-9D173CAE503E}">
      <dsp:nvSpPr>
        <dsp:cNvPr id="0" name=""/>
        <dsp:cNvSpPr/>
      </dsp:nvSpPr>
      <dsp:spPr>
        <a:xfrm>
          <a:off x="0" y="4540"/>
          <a:ext cx="8153400" cy="981518"/>
        </a:xfrm>
        <a:prstGeom prst="roundRect">
          <a:avLst/>
        </a:prstGeom>
        <a:solidFill>
          <a:schemeClr val="accent1">
            <a:lumMod val="5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ctr" defTabSz="1289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900" kern="1200" dirty="0" smtClean="0"/>
            <a:t>ОРГАНИЗАЦИЯ ВНЕУРОЧНОЙ ДЕЯТЕЛЬНОСТИ</a:t>
          </a:r>
          <a:endParaRPr lang="ru-RU" sz="2900" kern="1200" dirty="0"/>
        </a:p>
      </dsp:txBody>
      <dsp:txXfrm>
        <a:off x="47914" y="52454"/>
        <a:ext cx="8057572" cy="88569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5B1B67-9EC4-4430-9588-E7379E47D91A}">
      <dsp:nvSpPr>
        <dsp:cNvPr id="0" name=""/>
        <dsp:cNvSpPr/>
      </dsp:nvSpPr>
      <dsp:spPr>
        <a:xfrm>
          <a:off x="4352032" y="1709958"/>
          <a:ext cx="1287362" cy="13588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R="0"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solidFill>
                <a:srgbClr val="FF0000"/>
              </a:solidFill>
            </a:rPr>
            <a:t>МБОУ «ЦО №32»</a:t>
          </a:r>
          <a:endParaRPr lang="ru-RU" sz="1800" kern="1200" dirty="0" smtClean="0">
            <a:solidFill>
              <a:srgbClr val="FF0000"/>
            </a:solidFill>
          </a:endParaRPr>
        </a:p>
      </dsp:txBody>
      <dsp:txXfrm>
        <a:off x="4540562" y="1908961"/>
        <a:ext cx="910302" cy="960871"/>
      </dsp:txXfrm>
    </dsp:sp>
    <dsp:sp modelId="{F3687AE9-6A79-4358-9C0E-AB585AFD8D8B}">
      <dsp:nvSpPr>
        <dsp:cNvPr id="0" name=""/>
        <dsp:cNvSpPr/>
      </dsp:nvSpPr>
      <dsp:spPr>
        <a:xfrm rot="16144324">
          <a:off x="4602997" y="1325965"/>
          <a:ext cx="751260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751260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4959846" y="1315694"/>
        <a:ext cx="37563" cy="37563"/>
      </dsp:txXfrm>
    </dsp:sp>
    <dsp:sp modelId="{E34BAEF8-F82F-49A3-9425-6E5EF1156648}">
      <dsp:nvSpPr>
        <dsp:cNvPr id="0" name=""/>
        <dsp:cNvSpPr/>
      </dsp:nvSpPr>
      <dsp:spPr>
        <a:xfrm>
          <a:off x="4495436" y="19947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marR="0" lvl="0" algn="ctr" defTabSz="577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>
              <a:solidFill>
                <a:schemeClr val="bg1"/>
              </a:solidFill>
            </a:rPr>
            <a:t>КСЦ «Восток»</a:t>
          </a:r>
        </a:p>
      </dsp:txBody>
      <dsp:txXfrm>
        <a:off x="4632951" y="157462"/>
        <a:ext cx="663978" cy="663978"/>
      </dsp:txXfrm>
    </dsp:sp>
    <dsp:sp modelId="{1D4F9742-502C-42BC-BB80-7C17692E142C}">
      <dsp:nvSpPr>
        <dsp:cNvPr id="0" name=""/>
        <dsp:cNvSpPr/>
      </dsp:nvSpPr>
      <dsp:spPr>
        <a:xfrm rot="18395014">
          <a:off x="5239011" y="1540606"/>
          <a:ext cx="760750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760750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600367" y="1530098"/>
        <a:ext cx="38037" cy="38037"/>
      </dsp:txXfrm>
    </dsp:sp>
    <dsp:sp modelId="{5246E910-DECF-42EF-BD10-68323A941D8F}">
      <dsp:nvSpPr>
        <dsp:cNvPr id="0" name=""/>
        <dsp:cNvSpPr/>
      </dsp:nvSpPr>
      <dsp:spPr>
        <a:xfrm>
          <a:off x="5656405" y="397169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bg1"/>
              </a:solidFill>
            </a:rPr>
            <a:t>Эколого-биологический центр</a:t>
          </a:r>
        </a:p>
      </dsp:txBody>
      <dsp:txXfrm>
        <a:off x="5793920" y="534684"/>
        <a:ext cx="663978" cy="663978"/>
      </dsp:txXfrm>
    </dsp:sp>
    <dsp:sp modelId="{F526264A-5D1B-4102-8D87-3EB04EFB372A}">
      <dsp:nvSpPr>
        <dsp:cNvPr id="0" name=""/>
        <dsp:cNvSpPr/>
      </dsp:nvSpPr>
      <dsp:spPr>
        <a:xfrm rot="20630861">
          <a:off x="5600507" y="2088729"/>
          <a:ext cx="807895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807895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984257" y="2077043"/>
        <a:ext cx="40394" cy="40394"/>
      </dsp:txXfrm>
    </dsp:sp>
    <dsp:sp modelId="{A83A351E-A380-4A93-B0E0-F0ABD2788A23}">
      <dsp:nvSpPr>
        <dsp:cNvPr id="0" name=""/>
        <dsp:cNvSpPr/>
      </dsp:nvSpPr>
      <dsp:spPr>
        <a:xfrm>
          <a:off x="6373924" y="1384748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>
              <a:solidFill>
                <a:schemeClr val="bg1"/>
              </a:solidFill>
            </a:rPr>
            <a:t>Клуб «Микки»</a:t>
          </a:r>
        </a:p>
      </dsp:txBody>
      <dsp:txXfrm>
        <a:off x="6511439" y="1522263"/>
        <a:ext cx="663978" cy="663978"/>
      </dsp:txXfrm>
    </dsp:sp>
    <dsp:sp modelId="{4F82324F-5BE2-4E85-A15F-22BA37760889}">
      <dsp:nvSpPr>
        <dsp:cNvPr id="0" name=""/>
        <dsp:cNvSpPr/>
      </dsp:nvSpPr>
      <dsp:spPr>
        <a:xfrm rot="1221405">
          <a:off x="5576315" y="2754667"/>
          <a:ext cx="853586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853586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981769" y="2741838"/>
        <a:ext cx="42679" cy="42679"/>
      </dsp:txXfrm>
    </dsp:sp>
    <dsp:sp modelId="{F265C1FE-7880-4168-B667-F19DEF6DE735}">
      <dsp:nvSpPr>
        <dsp:cNvPr id="0" name=""/>
        <dsp:cNvSpPr/>
      </dsp:nvSpPr>
      <dsp:spPr>
        <a:xfrm>
          <a:off x="6373924" y="2605464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>
              <a:solidFill>
                <a:schemeClr val="bg1"/>
              </a:solidFill>
              <a:latin typeface="Arial"/>
            </a:rPr>
            <a:t>ЦДЮ «Патриот»</a:t>
          </a:r>
          <a:endParaRPr lang="ru-RU" sz="900" kern="1200" dirty="0" smtClean="0">
            <a:solidFill>
              <a:schemeClr val="bg1"/>
            </a:solidFill>
          </a:endParaRPr>
        </a:p>
      </dsp:txBody>
      <dsp:txXfrm>
        <a:off x="6511439" y="2742979"/>
        <a:ext cx="663978" cy="663978"/>
      </dsp:txXfrm>
    </dsp:sp>
    <dsp:sp modelId="{F77EC1AC-F135-4D77-A5DD-0CAF5DE6C63A}">
      <dsp:nvSpPr>
        <dsp:cNvPr id="0" name=""/>
        <dsp:cNvSpPr/>
      </dsp:nvSpPr>
      <dsp:spPr>
        <a:xfrm rot="3357683">
          <a:off x="5177143" y="3295984"/>
          <a:ext cx="873419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873419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>
        <a:off x="5592018" y="3282660"/>
        <a:ext cx="43670" cy="43670"/>
      </dsp:txXfrm>
    </dsp:sp>
    <dsp:sp modelId="{5706F762-ECA9-405F-B370-75B9E54046E3}">
      <dsp:nvSpPr>
        <dsp:cNvPr id="0" name=""/>
        <dsp:cNvSpPr/>
      </dsp:nvSpPr>
      <dsp:spPr>
        <a:xfrm>
          <a:off x="5627254" y="3593043"/>
          <a:ext cx="997312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 baseline="0" dirty="0" smtClean="0">
            <a:solidFill>
              <a:srgbClr val="000000"/>
            </a:solidFill>
            <a:latin typeface="Arial"/>
          </a:endParaRPr>
        </a:p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>
              <a:solidFill>
                <a:schemeClr val="bg1"/>
              </a:solidFill>
              <a:latin typeface="Arial"/>
            </a:rPr>
            <a:t>ДЮСШ№9</a:t>
          </a:r>
          <a:endParaRPr lang="ru-RU" sz="900" kern="1200" dirty="0" smtClean="0">
            <a:solidFill>
              <a:schemeClr val="bg1"/>
            </a:solidFill>
          </a:endParaRPr>
        </a:p>
      </dsp:txBody>
      <dsp:txXfrm>
        <a:off x="5773307" y="3730558"/>
        <a:ext cx="705206" cy="663978"/>
      </dsp:txXfrm>
    </dsp:sp>
    <dsp:sp modelId="{F4F03417-4643-4193-B17A-415C39886579}">
      <dsp:nvSpPr>
        <dsp:cNvPr id="0" name=""/>
        <dsp:cNvSpPr/>
      </dsp:nvSpPr>
      <dsp:spPr>
        <a:xfrm rot="5451591">
          <a:off x="4527917" y="3511023"/>
          <a:ext cx="901669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901669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4956210" y="3496992"/>
        <a:ext cx="45083" cy="45083"/>
      </dsp:txXfrm>
    </dsp:sp>
    <dsp:sp modelId="{96029AC6-7FF4-4E5B-BB68-74D1F154A0F2}">
      <dsp:nvSpPr>
        <dsp:cNvPr id="0" name=""/>
        <dsp:cNvSpPr/>
      </dsp:nvSpPr>
      <dsp:spPr>
        <a:xfrm>
          <a:off x="4495436" y="3970265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Центр «Вита»</a:t>
          </a:r>
          <a:endParaRPr lang="ru-RU" sz="900" kern="1200" dirty="0"/>
        </a:p>
      </dsp:txBody>
      <dsp:txXfrm>
        <a:off x="4632951" y="4107780"/>
        <a:ext cx="663978" cy="663978"/>
      </dsp:txXfrm>
    </dsp:sp>
    <dsp:sp modelId="{445CEFEB-BD2D-401F-B3C0-CE1AC46FDCD1}">
      <dsp:nvSpPr>
        <dsp:cNvPr id="0" name=""/>
        <dsp:cNvSpPr/>
      </dsp:nvSpPr>
      <dsp:spPr>
        <a:xfrm rot="7527677">
          <a:off x="3883659" y="3297789"/>
          <a:ext cx="917935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917935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4319679" y="3283351"/>
        <a:ext cx="45896" cy="45896"/>
      </dsp:txXfrm>
    </dsp:sp>
    <dsp:sp modelId="{AD559DF0-D137-44CF-84C8-8A80C1B9A6EC}">
      <dsp:nvSpPr>
        <dsp:cNvPr id="0" name=""/>
        <dsp:cNvSpPr/>
      </dsp:nvSpPr>
      <dsp:spPr>
        <a:xfrm>
          <a:off x="3334467" y="3593043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ЦДТ</a:t>
          </a:r>
          <a:endParaRPr lang="ru-RU" sz="900" kern="1200" dirty="0"/>
        </a:p>
      </dsp:txBody>
      <dsp:txXfrm>
        <a:off x="3471982" y="3730558"/>
        <a:ext cx="663978" cy="663978"/>
      </dsp:txXfrm>
    </dsp:sp>
    <dsp:sp modelId="{D17A9BD8-0B8F-4249-8D12-CE322D0E6695}">
      <dsp:nvSpPr>
        <dsp:cNvPr id="0" name=""/>
        <dsp:cNvSpPr/>
      </dsp:nvSpPr>
      <dsp:spPr>
        <a:xfrm rot="9614877">
          <a:off x="3501515" y="2753745"/>
          <a:ext cx="911630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911630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3934540" y="2739465"/>
        <a:ext cx="45581" cy="45581"/>
      </dsp:txXfrm>
    </dsp:sp>
    <dsp:sp modelId="{3774DA7C-2998-44FD-801E-0C9DF81A5DE2}">
      <dsp:nvSpPr>
        <dsp:cNvPr id="0" name=""/>
        <dsp:cNvSpPr/>
      </dsp:nvSpPr>
      <dsp:spPr>
        <a:xfrm>
          <a:off x="2616948" y="2605464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dirty="0" smtClean="0"/>
            <a:t>ОЦДЮТУР</a:t>
          </a:r>
          <a:endParaRPr lang="ru-RU" sz="900" kern="1200" dirty="0"/>
        </a:p>
      </dsp:txBody>
      <dsp:txXfrm>
        <a:off x="2754463" y="2742979"/>
        <a:ext cx="663978" cy="663978"/>
      </dsp:txXfrm>
    </dsp:sp>
    <dsp:sp modelId="{19D01DAC-8212-46F4-95C2-DBBC55E448FE}">
      <dsp:nvSpPr>
        <dsp:cNvPr id="0" name=""/>
        <dsp:cNvSpPr/>
      </dsp:nvSpPr>
      <dsp:spPr>
        <a:xfrm rot="11739454">
          <a:off x="3522444" y="2089484"/>
          <a:ext cx="867238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867238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3934382" y="2076314"/>
        <a:ext cx="43361" cy="43361"/>
      </dsp:txXfrm>
    </dsp:sp>
    <dsp:sp modelId="{CF99D435-B62B-4CDC-B2F3-18A4F79747D0}">
      <dsp:nvSpPr>
        <dsp:cNvPr id="0" name=""/>
        <dsp:cNvSpPr/>
      </dsp:nvSpPr>
      <dsp:spPr>
        <a:xfrm>
          <a:off x="2616948" y="1384748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>
              <a:solidFill>
                <a:schemeClr val="bg1"/>
              </a:solidFill>
              <a:latin typeface="Arial"/>
            </a:rPr>
            <a:t>Совет ветеранов</a:t>
          </a:r>
        </a:p>
      </dsp:txBody>
      <dsp:txXfrm>
        <a:off x="2754463" y="1522263"/>
        <a:ext cx="663978" cy="663978"/>
      </dsp:txXfrm>
    </dsp:sp>
    <dsp:sp modelId="{AC62D8F1-4697-43A3-BFE2-4EBA57140638}">
      <dsp:nvSpPr>
        <dsp:cNvPr id="0" name=""/>
        <dsp:cNvSpPr/>
      </dsp:nvSpPr>
      <dsp:spPr>
        <a:xfrm rot="13917113">
          <a:off x="3940066" y="1542483"/>
          <a:ext cx="798961" cy="17021"/>
        </a:xfrm>
        <a:custGeom>
          <a:avLst/>
          <a:gdLst/>
          <a:ahLst/>
          <a:cxnLst/>
          <a:rect l="0" t="0" r="0" b="0"/>
          <a:pathLst>
            <a:path>
              <a:moveTo>
                <a:pt x="0" y="8510"/>
              </a:moveTo>
              <a:lnTo>
                <a:pt x="798961" y="851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700" kern="1200"/>
        </a:p>
      </dsp:txBody>
      <dsp:txXfrm rot="10800000">
        <a:off x="4319573" y="1531020"/>
        <a:ext cx="39948" cy="39948"/>
      </dsp:txXfrm>
    </dsp:sp>
    <dsp:sp modelId="{95973612-2079-4C74-B0C6-30EA8CEA2E9C}">
      <dsp:nvSpPr>
        <dsp:cNvPr id="0" name=""/>
        <dsp:cNvSpPr/>
      </dsp:nvSpPr>
      <dsp:spPr>
        <a:xfrm>
          <a:off x="3334467" y="397169"/>
          <a:ext cx="939008" cy="9390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marR="0" lvl="0" algn="ctr" defTabSz="4000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900" kern="1200" baseline="0" dirty="0" smtClean="0">
              <a:solidFill>
                <a:schemeClr val="bg1"/>
              </a:solidFill>
              <a:latin typeface="Arial"/>
            </a:rPr>
            <a:t>Музыкальная. школа №6</a:t>
          </a:r>
          <a:endParaRPr lang="ru-RU" sz="900" kern="1200" dirty="0" smtClean="0">
            <a:solidFill>
              <a:schemeClr val="bg1"/>
            </a:solidFill>
          </a:endParaRPr>
        </a:p>
      </dsp:txBody>
      <dsp:txXfrm>
        <a:off x="3471982" y="534684"/>
        <a:ext cx="663978" cy="6639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81CA56-0299-4EF1-8B20-3EF9479F8125}" type="datetimeFigureOut">
              <a:rPr lang="ru-RU" smtClean="0"/>
              <a:pPr/>
              <a:t>14.05.2018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F26843-95B6-48D6-B910-7752321986E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7503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Прямоуг.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759B23F-65BC-48B1-BC55-D7F6CBB3C373}" type="slidenum">
              <a:rPr lang="ru-RU" smtClean="0"/>
              <a:pPr/>
              <a:t>15</a:t>
            </a:fld>
            <a:endParaRPr lang="ru-RU" smtClean="0"/>
          </a:p>
        </p:txBody>
      </p:sp>
      <p:sp>
        <p:nvSpPr>
          <p:cNvPr id="18435" name="Прямоуг.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Прямоуг.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r>
              <a:rPr lang="ru-RU" dirty="0" smtClean="0"/>
              <a:t>Деятельность центров осуществляется по всем 7 направлениям, предусмотренным новыми стандартами</a:t>
            </a:r>
          </a:p>
        </p:txBody>
      </p:sp>
    </p:spTree>
    <p:extLst>
      <p:ext uri="{BB962C8B-B14F-4D97-AF65-F5344CB8AC3E}">
        <p14:creationId xmlns:p14="http://schemas.microsoft.com/office/powerpoint/2010/main" val="2332865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26843-95B6-48D6-B910-7752321986E9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96755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F26843-95B6-48D6-B910-7752321986E9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915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BE4EBF-23B3-49FE-94A2-F71CD57F8534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FB4D6F-51ED-4894-AD98-D5C0A0876F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AFFDD-701C-4150-B24B-2B98CBA25A2C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91438-8F48-4B48-B452-665A907EAA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5BD4B-CBB5-48F9-AAD8-A47A5EDEC723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5116B2-D871-4FC9-A5C5-4C473DF4E8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D412C-D5A9-4785-A3A5-320FFEE65AD4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32F1B-80F5-4632-BF05-A0715BAF9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19F4EE-499E-41C6-A212-CB8950B7F880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23D80D-3820-4FF6-9974-F41A8B0EF7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2AA143-EF2D-4F2F-9FCF-C7ACE4AAFC8C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FAA1BE-7C35-44A1-B226-9F3EC4223E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B8115-AB05-4ED6-8C0B-C7B08775225C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FD66B-F170-4BA8-BDEE-7022E04B76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64C1A-DF40-431E-83D3-E512F41919D1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95746-897F-467C-B229-CE6A66457A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BC776A-2CF1-49E6-8C80-2371C19B60BB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171FB-E94E-4F4B-B22C-056D7E0E0F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5B1B04-56F3-4218-9878-FED86A86B818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2CA0F5-42BD-497C-A6D5-42D5CBCEC8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90947-FFC0-4D95-9AF4-BD1B1135D69D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90D32-F6AC-45E7-8A61-81C4BDAE29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F873D7F-EE8C-4742-A38C-40B251A5C14D}" type="datetimeFigureOut">
              <a:rPr lang="ru-RU"/>
              <a:pPr>
                <a:defRPr/>
              </a:pPr>
              <a:t>14.05.2018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5302C65-0634-48ED-9747-C6C79A542A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hyperlink" Target="http://www.ict.edu.ru/" TargetMode="External"/><Relationship Id="rId18" Type="http://schemas.openxmlformats.org/officeDocument/2006/relationships/hyperlink" Target="http://www.yandex.ru/" TargetMode="External"/><Relationship Id="rId26" Type="http://schemas.openxmlformats.org/officeDocument/2006/relationships/hyperlink" Target="http://www.1september.ru/" TargetMode="External"/><Relationship Id="rId21" Type="http://schemas.openxmlformats.org/officeDocument/2006/relationships/hyperlink" Target="http://school-sector.relarn.ru/" TargetMode="External"/><Relationship Id="rId34" Type="http://schemas.openxmlformats.org/officeDocument/2006/relationships/hyperlink" Target="mailto:prmk@list.ru" TargetMode="External"/><Relationship Id="rId7" Type="http://schemas.openxmlformats.org/officeDocument/2006/relationships/hyperlink" Target="http://pedsovet.org/" TargetMode="External"/><Relationship Id="rId12" Type="http://schemas.openxmlformats.org/officeDocument/2006/relationships/hyperlink" Target="http://www.vidod.edu.ru/" TargetMode="External"/><Relationship Id="rId17" Type="http://schemas.openxmlformats.org/officeDocument/2006/relationships/hyperlink" Target="http://vschool.km.ru/" TargetMode="External"/><Relationship Id="rId25" Type="http://schemas.openxmlformats.org/officeDocument/2006/relationships/hyperlink" Target="http://www.it-n.ru/" TargetMode="External"/><Relationship Id="rId33" Type="http://schemas.openxmlformats.org/officeDocument/2006/relationships/hyperlink" Target="http://www.tugedu.ru/" TargetMode="External"/><Relationship Id="rId2" Type="http://schemas.openxmlformats.org/officeDocument/2006/relationships/hyperlink" Target="http://www.school.edu.ru/" TargetMode="External"/><Relationship Id="rId16" Type="http://schemas.openxmlformats.org/officeDocument/2006/relationships/hyperlink" Target="http://www.ed.gov.ru/" TargetMode="External"/><Relationship Id="rId20" Type="http://schemas.openxmlformats.org/officeDocument/2006/relationships/hyperlink" Target="http://www.google.com/" TargetMode="External"/><Relationship Id="rId29" Type="http://schemas.openxmlformats.org/officeDocument/2006/relationships/hyperlink" Target="http://schools.techno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fcior.edu.ru/" TargetMode="External"/><Relationship Id="rId11" Type="http://schemas.openxmlformats.org/officeDocument/2006/relationships/hyperlink" Target="http://www.edu.ru/" TargetMode="External"/><Relationship Id="rId24" Type="http://schemas.openxmlformats.org/officeDocument/2006/relationships/hyperlink" Target="http://www.cdoosh.kirov.ru/index.html" TargetMode="External"/><Relationship Id="rId32" Type="http://schemas.openxmlformats.org/officeDocument/2006/relationships/hyperlink" Target="http://www.aboutstudy.ru/secondary/s1.shtml" TargetMode="External"/><Relationship Id="rId37" Type="http://schemas.openxmlformats.org/officeDocument/2006/relationships/hyperlink" Target="mailto:Ipk-tula@rambler.ru" TargetMode="External"/><Relationship Id="rId5" Type="http://schemas.openxmlformats.org/officeDocument/2006/relationships/hyperlink" Target="http://school-collection.edu.ru/" TargetMode="External"/><Relationship Id="rId15" Type="http://schemas.openxmlformats.org/officeDocument/2006/relationships/hyperlink" Target="http://schools.perm.ru/" TargetMode="External"/><Relationship Id="rId23" Type="http://schemas.openxmlformats.org/officeDocument/2006/relationships/hyperlink" Target="http://www.problems.ru/" TargetMode="External"/><Relationship Id="rId28" Type="http://schemas.openxmlformats.org/officeDocument/2006/relationships/hyperlink" Target="http://www.portal-slovo.ru/-" TargetMode="External"/><Relationship Id="rId36" Type="http://schemas.openxmlformats.org/officeDocument/2006/relationships/hyperlink" Target="mailto:privokzal_syo@mail.ru" TargetMode="External"/><Relationship Id="rId10" Type="http://schemas.openxmlformats.org/officeDocument/2006/relationships/hyperlink" Target="http://www.edu.ru/index.php?page_id=5&amp;topic_id=22&amp;sid=18317" TargetMode="External"/><Relationship Id="rId19" Type="http://schemas.openxmlformats.org/officeDocument/2006/relationships/hyperlink" Target="http://www.rambler.ru/" TargetMode="External"/><Relationship Id="rId31" Type="http://schemas.openxmlformats.org/officeDocument/2006/relationships/hyperlink" Target="http://auditorium.ru/aud/index.php" TargetMode="External"/><Relationship Id="rId4" Type="http://schemas.openxmlformats.org/officeDocument/2006/relationships/hyperlink" Target="http://window.edu.ru/window/library/" TargetMode="External"/><Relationship Id="rId9" Type="http://schemas.openxmlformats.org/officeDocument/2006/relationships/hyperlink" Target="http://standart.edu.ru/" TargetMode="External"/><Relationship Id="rId14" Type="http://schemas.openxmlformats.org/officeDocument/2006/relationships/hyperlink" Target="http://www.valeo.edu.ru/" TargetMode="External"/><Relationship Id="rId22" Type="http://schemas.openxmlformats.org/officeDocument/2006/relationships/hyperlink" Target="http://ege.edu.ru/" TargetMode="External"/><Relationship Id="rId27" Type="http://schemas.openxmlformats.org/officeDocument/2006/relationships/hyperlink" Target="http://window.edu.ru/" TargetMode="External"/><Relationship Id="rId30" Type="http://schemas.openxmlformats.org/officeDocument/2006/relationships/hyperlink" Target="http://catalog.alledu.ru/" TargetMode="External"/><Relationship Id="rId35" Type="http://schemas.openxmlformats.org/officeDocument/2006/relationships/hyperlink" Target="mailto:moudoviaz@gmfil.ru" TargetMode="External"/><Relationship Id="rId8" Type="http://schemas.openxmlformats.org/officeDocument/2006/relationships/hyperlink" Target="http://www.edu.ru/index.php?page_id=244" TargetMode="External"/><Relationship Id="rId3" Type="http://schemas.openxmlformats.org/officeDocument/2006/relationships/hyperlink" Target="http://window.edu.ru/window/catalog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4786314" y="1000108"/>
            <a:ext cx="3674118" cy="2572908"/>
          </a:xfrm>
        </p:spPr>
        <p:txBody>
          <a:bodyPr/>
          <a:lstStyle/>
          <a:p>
            <a:r>
              <a:rPr lang="ru-RU" sz="2000" b="1" dirty="0" smtClean="0"/>
              <a:t>Работа по </a:t>
            </a:r>
            <a:r>
              <a:rPr lang="ru-RU" sz="2000" b="1" dirty="0" smtClean="0"/>
              <a:t> </a:t>
            </a:r>
            <a:r>
              <a:rPr lang="ru-RU" sz="2000" b="1" dirty="0" smtClean="0"/>
              <a:t>ФГОС в </a:t>
            </a:r>
            <a:br>
              <a:rPr lang="ru-RU" sz="2000" b="1" dirty="0" smtClean="0"/>
            </a:br>
            <a:r>
              <a:rPr lang="ru-RU" sz="2000" b="1" dirty="0" smtClean="0"/>
              <a:t>муниципальном общеобразовательном учреждении </a:t>
            </a:r>
            <a:r>
              <a:rPr lang="ru-RU" sz="2000" b="1" dirty="0" smtClean="0"/>
              <a:t>« Центре образования №32 имени генерала   </a:t>
            </a:r>
            <a:r>
              <a:rPr lang="ru-RU" sz="2000" b="1" dirty="0" err="1" smtClean="0"/>
              <a:t>И.В.Болдина</a:t>
            </a:r>
            <a:r>
              <a:rPr lang="ru-RU" sz="2000" b="1" dirty="0" smtClean="0"/>
              <a:t>»</a:t>
            </a:r>
            <a:endParaRPr lang="ru-RU" sz="20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3429000"/>
            <a:ext cx="4643470" cy="1857388"/>
          </a:xfrm>
        </p:spPr>
        <p:txBody>
          <a:bodyPr rtlCol="0">
            <a:normAutofit lnSpcReduction="10000"/>
          </a:bodyPr>
          <a:lstStyle/>
          <a:p>
            <a:pPr algn="l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Администрация МБОУ «ЦО №32»:</a:t>
            </a:r>
            <a:endParaRPr lang="ru-RU" sz="20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Директор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  М.В.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Казаковцева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Заместитель директора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Н.С. Боровикова, Л .Б. </a:t>
            </a:r>
            <a:r>
              <a:rPr lang="ru-RU" sz="20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Захарцева</a:t>
            </a:r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algn="l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dirty="0" smtClean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>
            <a:lum contrast="6000"/>
          </a:blip>
          <a:srcRect/>
          <a:stretch>
            <a:fillRect/>
          </a:stretch>
        </p:blipFill>
        <p:spPr bwMode="auto">
          <a:xfrm>
            <a:off x="857224" y="928670"/>
            <a:ext cx="39433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Варианты </a:t>
            </a:r>
            <a:r>
              <a:rPr lang="ru-RU" dirty="0" err="1" smtClean="0"/>
              <a:t>портфолио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00175"/>
            <a:ext cx="2071702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28860" y="1500175"/>
            <a:ext cx="200026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1428737"/>
            <a:ext cx="207170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58016" y="1428737"/>
            <a:ext cx="2000264" cy="2571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283" y="4143380"/>
            <a:ext cx="2071702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28860" y="4143380"/>
            <a:ext cx="2071703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4143380"/>
            <a:ext cx="1928826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хема 4"/>
          <p:cNvGraphicFramePr/>
          <p:nvPr/>
        </p:nvGraphicFramePr>
        <p:xfrm>
          <a:off x="612648" y="228600"/>
          <a:ext cx="8153400" cy="99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4814206"/>
              </p:ext>
            </p:extLst>
          </p:nvPr>
        </p:nvGraphicFramePr>
        <p:xfrm>
          <a:off x="-500098" y="1142984"/>
          <a:ext cx="9929882" cy="49292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928694"/>
          </a:xfrm>
        </p:spPr>
        <p:txBody>
          <a:bodyPr/>
          <a:lstStyle/>
          <a:p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>
                <a:solidFill>
                  <a:srgbClr val="FFFF00"/>
                </a:solidFill>
              </a:rPr>
              <a:t>Анкета</a:t>
            </a:r>
            <a:br>
              <a:rPr lang="ru-RU" sz="2000" dirty="0" smtClean="0">
                <a:solidFill>
                  <a:srgbClr val="FFFF00"/>
                </a:solidFill>
              </a:rPr>
            </a:br>
            <a:r>
              <a:rPr lang="ru-RU" sz="2000" dirty="0" smtClean="0">
                <a:solidFill>
                  <a:srgbClr val="FFFF00"/>
                </a:solidFill>
              </a:rPr>
              <a:t>по теме родительского собрания «Федеральный государственный образовательный стандарт начального общего образования»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357850"/>
          </a:xfrm>
        </p:spPr>
        <p:txBody>
          <a:bodyPr/>
          <a:lstStyle/>
          <a:p>
            <a:r>
              <a:rPr lang="ru-RU" sz="1400" dirty="0" smtClean="0"/>
              <a:t>1.    </a:t>
            </a:r>
            <a:r>
              <a:rPr lang="ru-RU" sz="1400" b="1" dirty="0" smtClean="0"/>
              <a:t> Волнует ли вас каким будет образование в России?</a:t>
            </a:r>
          </a:p>
          <a:p>
            <a:pPr>
              <a:buNone/>
            </a:pPr>
            <a:r>
              <a:rPr lang="ru-RU" sz="1400" b="1" dirty="0" smtClean="0"/>
              <a:t>                    </a:t>
            </a:r>
            <a:r>
              <a:rPr lang="ru-RU" sz="1400" dirty="0" smtClean="0"/>
              <a:t>  Да                                    Нет  </a:t>
            </a:r>
          </a:p>
          <a:p>
            <a:pPr>
              <a:buNone/>
            </a:pPr>
            <a:r>
              <a:rPr lang="ru-RU" sz="1400" dirty="0" smtClean="0"/>
              <a:t>                10 ч – 91%                          1ч – 9 %</a:t>
            </a:r>
          </a:p>
          <a:p>
            <a:r>
              <a:rPr lang="ru-RU" sz="1400" b="1" dirty="0" smtClean="0"/>
              <a:t>2.     Как вы относитесь к введению ФГОС НОО?</a:t>
            </a:r>
          </a:p>
          <a:p>
            <a:pPr>
              <a:buNone/>
            </a:pPr>
            <a:r>
              <a:rPr lang="ru-RU" sz="1400" b="1" dirty="0" smtClean="0"/>
              <a:t>                    </a:t>
            </a:r>
            <a:r>
              <a:rPr lang="ru-RU" sz="1400" dirty="0" smtClean="0"/>
              <a:t>  Положительно                       Отрицательно</a:t>
            </a:r>
          </a:p>
          <a:p>
            <a:pPr>
              <a:buNone/>
            </a:pPr>
            <a:r>
              <a:rPr lang="ru-RU" sz="1400" dirty="0" smtClean="0"/>
              <a:t>                 11ч – 100%                                   0%</a:t>
            </a:r>
          </a:p>
          <a:p>
            <a:r>
              <a:rPr lang="ru-RU" sz="1400" b="1" dirty="0" smtClean="0"/>
              <a:t>3.     Хотите ли вы быть непосредственными участниками образовательного процесса школы?</a:t>
            </a:r>
          </a:p>
          <a:p>
            <a:pPr>
              <a:buNone/>
            </a:pPr>
            <a:r>
              <a:rPr lang="ru-RU" sz="1400" b="1" dirty="0" smtClean="0"/>
              <a:t>                     </a:t>
            </a:r>
            <a:r>
              <a:rPr lang="ru-RU" sz="1400" dirty="0" smtClean="0"/>
              <a:t> Да                                     Нет                                Не знаю</a:t>
            </a:r>
          </a:p>
          <a:p>
            <a:pPr>
              <a:buNone/>
            </a:pPr>
            <a:r>
              <a:rPr lang="ru-RU" sz="1400" dirty="0" smtClean="0"/>
              <a:t>                   9ч – 82%                             0%                                  2ч – 18%</a:t>
            </a:r>
          </a:p>
          <a:p>
            <a:r>
              <a:rPr lang="ru-RU" sz="1400" b="1" dirty="0" smtClean="0"/>
              <a:t>4.     Считаете ли вы необходимым введение внеурочно1 занятости детей?</a:t>
            </a:r>
          </a:p>
          <a:p>
            <a:pPr>
              <a:buNone/>
            </a:pPr>
            <a:r>
              <a:rPr lang="ru-RU" sz="1400" b="1" dirty="0" smtClean="0"/>
              <a:t>          </a:t>
            </a:r>
            <a:r>
              <a:rPr lang="ru-RU" sz="1400" dirty="0" smtClean="0"/>
              <a:t>            Да                                  Нет              </a:t>
            </a:r>
          </a:p>
          <a:p>
            <a:pPr>
              <a:buNone/>
            </a:pPr>
            <a:r>
              <a:rPr lang="ru-RU" sz="1400" dirty="0" smtClean="0"/>
              <a:t>                 10ч – 91%                        1ч – 9%</a:t>
            </a:r>
          </a:p>
          <a:p>
            <a:r>
              <a:rPr lang="ru-RU" sz="1400" b="1" dirty="0" smtClean="0"/>
              <a:t>5.     Какие направления внеурочной деятельности вызвали у вас интерес?</a:t>
            </a:r>
          </a:p>
          <a:p>
            <a:pPr>
              <a:buNone/>
            </a:pPr>
            <a:r>
              <a:rPr lang="ru-RU" sz="1400" dirty="0" smtClean="0"/>
              <a:t>Ø Спортивно-оздоровительное          20 ч – 100%</a:t>
            </a:r>
          </a:p>
          <a:p>
            <a:pPr>
              <a:buNone/>
            </a:pPr>
            <a:r>
              <a:rPr lang="ru-RU" sz="1400" dirty="0" smtClean="0"/>
              <a:t>Ø Художественно-эстетическое          17ч – 85%</a:t>
            </a:r>
          </a:p>
          <a:p>
            <a:pPr>
              <a:buNone/>
            </a:pPr>
            <a:r>
              <a:rPr lang="ru-RU" sz="1400" dirty="0" smtClean="0"/>
              <a:t>Ø Общественно-полезная                    14ч – 70%</a:t>
            </a:r>
          </a:p>
          <a:p>
            <a:pPr>
              <a:buNone/>
            </a:pPr>
            <a:r>
              <a:rPr lang="ru-RU" sz="1400" dirty="0" smtClean="0"/>
              <a:t>Ø Проектная деятельность                  18ч – 90%</a:t>
            </a:r>
          </a:p>
          <a:p>
            <a:pPr>
              <a:buNone/>
            </a:pPr>
            <a:r>
              <a:rPr lang="ru-RU" sz="1400" dirty="0" smtClean="0"/>
              <a:t>Ø Патриотическое                                 13ч – 65%</a:t>
            </a:r>
          </a:p>
          <a:p>
            <a:pPr>
              <a:buNone/>
            </a:pPr>
            <a:r>
              <a:rPr lang="ru-RU" sz="1400" dirty="0" smtClean="0"/>
              <a:t>Ø Научно-познавательное                   19ч – 95%</a:t>
            </a:r>
          </a:p>
          <a:p>
            <a:pPr>
              <a:buNone/>
            </a:pPr>
            <a:r>
              <a:rPr lang="ru-RU" sz="1400" dirty="0" smtClean="0"/>
              <a:t>Ø Коррекционная работа.                    19ч – 95%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/>
          <a:lstStyle/>
          <a:p>
            <a:r>
              <a:rPr kumimoji="1" lang="ru-RU" sz="1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1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kumimoji="1" lang="ru-RU" sz="18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18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kumimoji="1" lang="ru-RU" sz="2400" b="1" dirty="0" smtClean="0">
                <a:latin typeface="Times New Roman" pitchFamily="18" charset="0"/>
                <a:cs typeface="Times New Roman" pitchFamily="18" charset="0"/>
              </a:rPr>
              <a:t>Воспитание всестороннего и гармонически развитого человека невозможно без решения задач </a:t>
            </a:r>
            <a:r>
              <a:rPr kumimoji="1" lang="ru-RU" sz="2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kumimoji="1"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духовно-нравственного развития личности</a:t>
            </a:r>
            <a:r>
              <a:rPr kumimoji="1" lang="ru-RU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kumimoji="1" lang="ru-RU" sz="32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kumimoji="1" lang="ru-RU" sz="3200" b="1" i="1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71612"/>
            <a:ext cx="8229600" cy="4929222"/>
          </a:xfrm>
        </p:spPr>
        <p:txBody>
          <a:bodyPr/>
          <a:lstStyle/>
          <a:p>
            <a:r>
              <a:rPr lang="ru-RU" sz="20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Направления работы</a:t>
            </a:r>
            <a:r>
              <a:rPr lang="ru-RU" sz="18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Воспитание ЗОЖ</a:t>
            </a:r>
          </a:p>
          <a:p>
            <a:pPr algn="just"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Эстетическое воспитание</a:t>
            </a:r>
          </a:p>
          <a:p>
            <a:pPr algn="just"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Экологическое воспитание</a:t>
            </a:r>
            <a:endParaRPr lang="en-US" sz="24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Патриотическое воспитание</a:t>
            </a:r>
          </a:p>
          <a:p>
            <a:pPr algn="just"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Религиозное просвещение</a:t>
            </a:r>
            <a:endParaRPr lang="ru-RU" sz="1800" b="1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Риторика</a:t>
            </a:r>
          </a:p>
          <a:p>
            <a:pPr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Формирование правовой культуры        </a:t>
            </a:r>
          </a:p>
          <a:p>
            <a:pPr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Самовоспитание личности </a:t>
            </a:r>
          </a:p>
          <a:p>
            <a:pPr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Этика (этическое просвещение)</a:t>
            </a:r>
          </a:p>
          <a:p>
            <a:pPr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Психология ( развития, взаимоотношений) </a:t>
            </a:r>
          </a:p>
          <a:p>
            <a:pPr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Основы эзотерической философии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90000"/>
              </a:lnSpc>
              <a:buClr>
                <a:srgbClr val="A50021"/>
              </a:buClr>
              <a:buSzPct val="75000"/>
              <a:buNone/>
            </a:pPr>
            <a:endParaRPr lang="ru-RU" sz="1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  <a:buClr>
                <a:srgbClr val="A50021"/>
              </a:buClr>
              <a:buSzPct val="75000"/>
              <a:buFont typeface="Wingdings" pitchFamily="2" charset="2"/>
              <a:buChar char="n"/>
            </a:pPr>
            <a:endParaRPr lang="ru-RU" b="1" dirty="0" smtClean="0"/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3094" y="1581136"/>
            <a:ext cx="3133748" cy="4919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sz="2800" b="1" dirty="0" smtClean="0">
                <a:solidFill>
                  <a:srgbClr val="FFFF00"/>
                </a:solidFill>
              </a:rPr>
              <a:t>Концепция духовно-нравственного воспитания и развития в </a:t>
            </a:r>
            <a:r>
              <a:rPr lang="ru-RU" sz="2800" b="1" dirty="0" smtClean="0">
                <a:solidFill>
                  <a:srgbClr val="FFFF00"/>
                </a:solidFill>
              </a:rPr>
              <a:t>МБОУ «ЦО №32»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/>
          <a:lstStyle/>
          <a:p>
            <a:pPr>
              <a:buNone/>
            </a:pPr>
            <a:r>
              <a:rPr lang="ru-RU" sz="2400" dirty="0" smtClean="0"/>
              <a:t>Определяет: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Систему базовых национальных ценностей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Современный национальный воспитательный идеал</a:t>
            </a:r>
          </a:p>
          <a:p>
            <a:pPr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Цель и задачи духовно-нравственного развития и воспитания обучающихся в единстве учебной и внеурочной деятельности</a:t>
            </a:r>
          </a:p>
          <a:p>
            <a:pPr>
              <a:buNone/>
              <a:defRPr/>
            </a:pPr>
            <a:r>
              <a:rPr lang="ru-RU" sz="2000" b="1" dirty="0" smtClean="0"/>
              <a:t>Базовые национальные ценности российского общества: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Патриотизм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Социальная солидарность 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Гражданственность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Семья 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Здоровье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Труд и творчество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Наука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Традиционные религии России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Искусство и литература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Природа</a:t>
            </a:r>
          </a:p>
          <a:p>
            <a:pPr>
              <a:lnSpc>
                <a:spcPct val="90000"/>
              </a:lnSpc>
              <a:defRPr/>
            </a:pPr>
            <a:r>
              <a:rPr lang="ru-RU" sz="1800" b="1" dirty="0" smtClean="0">
                <a:solidFill>
                  <a:srgbClr val="FFFF00"/>
                </a:solidFill>
              </a:rPr>
              <a:t>Человечество  </a:t>
            </a:r>
          </a:p>
          <a:p>
            <a:pPr>
              <a:buNone/>
              <a:defRPr/>
            </a:pPr>
            <a:endParaRPr lang="ru-RU" sz="2000" dirty="0" smtClean="0"/>
          </a:p>
          <a:p>
            <a:endParaRPr lang="ru-RU" sz="2400" dirty="0" smtClean="0">
              <a:solidFill>
                <a:srgbClr val="FFFF0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Поле 33"/>
          <p:cNvSpPr txBox="1">
            <a:spLocks noChangeArrowheads="1"/>
          </p:cNvSpPr>
          <p:nvPr/>
        </p:nvSpPr>
        <p:spPr bwMode="auto">
          <a:xfrm>
            <a:off x="468923" y="285728"/>
            <a:ext cx="817504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 dirty="0" smtClean="0">
                <a:solidFill>
                  <a:schemeClr val="accent2"/>
                </a:solidFill>
              </a:rPr>
              <a:t> </a:t>
            </a:r>
            <a:r>
              <a:rPr lang="ru-RU" sz="4000" b="1" dirty="0" smtClean="0">
                <a:solidFill>
                  <a:schemeClr val="accent2"/>
                </a:solidFill>
              </a:rPr>
              <a:t>В</a:t>
            </a:r>
            <a:r>
              <a:rPr lang="ru-RU" sz="2000" b="1" dirty="0" smtClean="0">
                <a:solidFill>
                  <a:schemeClr val="accent2"/>
                </a:solidFill>
              </a:rPr>
              <a:t>неурочная  деятельность  ( оптимизационная модель) </a:t>
            </a:r>
            <a:endParaRPr lang="ru-RU" sz="2000" b="1" dirty="0">
              <a:solidFill>
                <a:schemeClr val="accent2"/>
              </a:solidFill>
            </a:endParaRPr>
          </a:p>
        </p:txBody>
      </p:sp>
      <p:grpSp>
        <p:nvGrpSpPr>
          <p:cNvPr id="2" name="Группа 57"/>
          <p:cNvGrpSpPr>
            <a:grpSpLocks/>
          </p:cNvGrpSpPr>
          <p:nvPr/>
        </p:nvGrpSpPr>
        <p:grpSpPr bwMode="auto">
          <a:xfrm>
            <a:off x="642910" y="1071546"/>
            <a:ext cx="7786741" cy="4714908"/>
            <a:chOff x="859" y="164"/>
            <a:chExt cx="4768" cy="3901"/>
          </a:xfrm>
        </p:grpSpPr>
        <p:sp>
          <p:nvSpPr>
            <p:cNvPr id="8198" name="Овал 15"/>
            <p:cNvSpPr>
              <a:spLocks noChangeArrowheads="1"/>
            </p:cNvSpPr>
            <p:nvPr/>
          </p:nvSpPr>
          <p:spPr bwMode="auto">
            <a:xfrm>
              <a:off x="1646" y="618"/>
              <a:ext cx="3292" cy="2948"/>
            </a:xfrm>
            <a:prstGeom prst="ellipse">
              <a:avLst/>
            </a:prstGeom>
            <a:solidFill>
              <a:srgbClr val="3366FF">
                <a:alpha val="3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199" name="Овал 14"/>
            <p:cNvSpPr>
              <a:spLocks noChangeArrowheads="1"/>
            </p:cNvSpPr>
            <p:nvPr/>
          </p:nvSpPr>
          <p:spPr bwMode="auto">
            <a:xfrm>
              <a:off x="909" y="164"/>
              <a:ext cx="4718" cy="3901"/>
            </a:xfrm>
            <a:prstGeom prst="ellipse">
              <a:avLst/>
            </a:prstGeom>
            <a:solidFill>
              <a:srgbClr val="33CCCC">
                <a:alpha val="3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8200" name="Овал 16"/>
            <p:cNvSpPr>
              <a:spLocks noChangeArrowheads="1"/>
            </p:cNvSpPr>
            <p:nvPr/>
          </p:nvSpPr>
          <p:spPr bwMode="auto">
            <a:xfrm>
              <a:off x="2609" y="1583"/>
              <a:ext cx="1269" cy="998"/>
            </a:xfrm>
            <a:prstGeom prst="ellipse">
              <a:avLst/>
            </a:prstGeom>
            <a:solidFill>
              <a:srgbClr val="33CCCC">
                <a:alpha val="39999"/>
              </a:srgbClr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Духовно-</a:t>
              </a:r>
            </a:p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нравственное</a:t>
              </a:r>
            </a:p>
            <a:p>
              <a:pPr algn="ctr"/>
              <a:r>
                <a:rPr lang="ru-RU" b="1" dirty="0" smtClean="0">
                  <a:solidFill>
                    <a:srgbClr val="C00000"/>
                  </a:solidFill>
                </a:rPr>
                <a:t>воспитание</a:t>
              </a:r>
              <a:endParaRPr lang="ru-RU" sz="2000" b="1" dirty="0">
                <a:solidFill>
                  <a:srgbClr val="C00000"/>
                </a:solidFill>
              </a:endParaRPr>
            </a:p>
          </p:txBody>
        </p:sp>
        <p:sp>
          <p:nvSpPr>
            <p:cNvPr id="8202" name="Линия 34"/>
            <p:cNvSpPr>
              <a:spLocks noChangeShapeType="1"/>
            </p:cNvSpPr>
            <p:nvPr/>
          </p:nvSpPr>
          <p:spPr bwMode="auto">
            <a:xfrm>
              <a:off x="2236" y="391"/>
              <a:ext cx="245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3" name="Линия 35"/>
            <p:cNvSpPr>
              <a:spLocks noChangeShapeType="1"/>
            </p:cNvSpPr>
            <p:nvPr/>
          </p:nvSpPr>
          <p:spPr bwMode="auto">
            <a:xfrm flipH="1">
              <a:off x="4201" y="436"/>
              <a:ext cx="344" cy="4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Поле 36"/>
            <p:cNvSpPr txBox="1">
              <a:spLocks noChangeArrowheads="1"/>
            </p:cNvSpPr>
            <p:nvPr/>
          </p:nvSpPr>
          <p:spPr bwMode="auto">
            <a:xfrm>
              <a:off x="2383" y="300"/>
              <a:ext cx="1621" cy="3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>
                  <a:solidFill>
                    <a:srgbClr val="000000"/>
                  </a:solidFill>
                  <a:cs typeface="Times New Roman" pitchFamily="18" charset="0"/>
                </a:rPr>
                <a:t>Научно- познавательное направление</a:t>
              </a:r>
            </a:p>
          </p:txBody>
        </p:sp>
        <p:sp>
          <p:nvSpPr>
            <p:cNvPr id="8205" name="Линия 37"/>
            <p:cNvSpPr>
              <a:spLocks noChangeShapeType="1"/>
            </p:cNvSpPr>
            <p:nvPr/>
          </p:nvSpPr>
          <p:spPr bwMode="auto">
            <a:xfrm>
              <a:off x="2481" y="799"/>
              <a:ext cx="590" cy="8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Линия 38"/>
            <p:cNvSpPr>
              <a:spLocks noChangeShapeType="1"/>
            </p:cNvSpPr>
            <p:nvPr/>
          </p:nvSpPr>
          <p:spPr bwMode="auto">
            <a:xfrm flipH="1">
              <a:off x="3709" y="890"/>
              <a:ext cx="492" cy="7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Поле 39"/>
            <p:cNvSpPr txBox="1">
              <a:spLocks noChangeArrowheads="1"/>
            </p:cNvSpPr>
            <p:nvPr/>
          </p:nvSpPr>
          <p:spPr bwMode="auto">
            <a:xfrm>
              <a:off x="2871" y="873"/>
              <a:ext cx="934" cy="4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 dirty="0"/>
                <a:t>«Юный эколог</a:t>
              </a:r>
              <a:r>
                <a:rPr lang="ru-RU" sz="1200" b="1" dirty="0" smtClean="0"/>
                <a:t>» </a:t>
              </a:r>
            </a:p>
            <a:p>
              <a:pPr algn="ctr">
                <a:spcBef>
                  <a:spcPct val="50000"/>
                </a:spcBef>
              </a:pPr>
              <a:r>
                <a:rPr lang="ru-RU" sz="1200" b="1" dirty="0" smtClean="0"/>
                <a:t>«Лампадка»</a:t>
              </a:r>
              <a:endParaRPr lang="ru-RU" sz="1200" b="1" dirty="0"/>
            </a:p>
          </p:txBody>
        </p:sp>
        <p:sp>
          <p:nvSpPr>
            <p:cNvPr id="8208" name="Линия 40"/>
            <p:cNvSpPr>
              <a:spLocks noChangeShapeType="1"/>
            </p:cNvSpPr>
            <p:nvPr/>
          </p:nvSpPr>
          <p:spPr bwMode="auto">
            <a:xfrm>
              <a:off x="958" y="2115"/>
              <a:ext cx="181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Линия 41"/>
            <p:cNvSpPr>
              <a:spLocks noChangeShapeType="1"/>
            </p:cNvSpPr>
            <p:nvPr/>
          </p:nvSpPr>
          <p:spPr bwMode="auto">
            <a:xfrm flipV="1">
              <a:off x="3955" y="2024"/>
              <a:ext cx="1671" cy="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Поле 43"/>
            <p:cNvSpPr txBox="1">
              <a:spLocks noChangeArrowheads="1"/>
            </p:cNvSpPr>
            <p:nvPr/>
          </p:nvSpPr>
          <p:spPr bwMode="auto">
            <a:xfrm rot="17929597">
              <a:off x="1853" y="1194"/>
              <a:ext cx="1044" cy="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1.Русская лапта </a:t>
              </a:r>
            </a:p>
            <a:p>
              <a:pPr algn="ctr">
                <a:spcBef>
                  <a:spcPct val="50000"/>
                </a:spcBef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2. «В здоровом теле – здоровый дух»</a:t>
              </a:r>
            </a:p>
          </p:txBody>
        </p:sp>
        <p:sp>
          <p:nvSpPr>
            <p:cNvPr id="8211" name="Поле 44"/>
            <p:cNvSpPr txBox="1">
              <a:spLocks noChangeArrowheads="1"/>
            </p:cNvSpPr>
            <p:nvPr/>
          </p:nvSpPr>
          <p:spPr bwMode="auto">
            <a:xfrm rot="3460189">
              <a:off x="4345" y="1003"/>
              <a:ext cx="114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/>
                <a:t>Художественно-эстетическое направление</a:t>
              </a:r>
            </a:p>
          </p:txBody>
        </p:sp>
        <p:sp>
          <p:nvSpPr>
            <p:cNvPr id="8212" name="Поле 45"/>
            <p:cNvSpPr txBox="1">
              <a:spLocks noChangeArrowheads="1"/>
            </p:cNvSpPr>
            <p:nvPr/>
          </p:nvSpPr>
          <p:spPr bwMode="auto">
            <a:xfrm rot="2976886">
              <a:off x="3823" y="1141"/>
              <a:ext cx="1006" cy="7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28600" indent="-228600">
                <a:spcBef>
                  <a:spcPct val="50000"/>
                </a:spcBef>
                <a:buFontTx/>
                <a:buAutoNum type="arabicPeriod"/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«Акварелька»</a:t>
              </a:r>
            </a:p>
            <a:p>
              <a:pPr marL="228600" indent="-228600" algn="ctr">
                <a:spcBef>
                  <a:spcPct val="50000"/>
                </a:spcBef>
                <a:buFontTx/>
                <a:buAutoNum type="arabicPeriod"/>
              </a:pPr>
              <a:r>
                <a:rPr lang="ru-RU" sz="1200" b="1" dirty="0">
                  <a:latin typeface="Times New Roman" pitchFamily="18" charset="0"/>
                  <a:cs typeface="Times New Roman" pitchFamily="18" charset="0"/>
                </a:rPr>
                <a:t>«Учимся танцевать»</a:t>
              </a:r>
            </a:p>
          </p:txBody>
        </p:sp>
        <p:sp>
          <p:nvSpPr>
            <p:cNvPr id="8213" name="Линия 46"/>
            <p:cNvSpPr>
              <a:spLocks noChangeShapeType="1"/>
            </p:cNvSpPr>
            <p:nvPr/>
          </p:nvSpPr>
          <p:spPr bwMode="auto">
            <a:xfrm flipH="1">
              <a:off x="2285" y="2478"/>
              <a:ext cx="688" cy="14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4" name="Линия 47"/>
            <p:cNvSpPr>
              <a:spLocks noChangeShapeType="1"/>
            </p:cNvSpPr>
            <p:nvPr/>
          </p:nvSpPr>
          <p:spPr bwMode="auto">
            <a:xfrm>
              <a:off x="3661" y="2478"/>
              <a:ext cx="884" cy="1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5" name="Поле 48"/>
            <p:cNvSpPr txBox="1">
              <a:spLocks noChangeArrowheads="1"/>
            </p:cNvSpPr>
            <p:nvPr/>
          </p:nvSpPr>
          <p:spPr bwMode="auto">
            <a:xfrm rot="14598805">
              <a:off x="774" y="2617"/>
              <a:ext cx="1407" cy="3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 dirty="0" smtClean="0"/>
                <a:t>Военно-патриотическое </a:t>
              </a:r>
              <a:r>
                <a:rPr lang="ru-RU" sz="1200" b="1" dirty="0"/>
                <a:t>направление</a:t>
              </a:r>
            </a:p>
          </p:txBody>
        </p:sp>
        <p:sp>
          <p:nvSpPr>
            <p:cNvPr id="8216" name="Поле 42"/>
            <p:cNvSpPr txBox="1">
              <a:spLocks noChangeArrowheads="1"/>
            </p:cNvSpPr>
            <p:nvPr/>
          </p:nvSpPr>
          <p:spPr bwMode="auto">
            <a:xfrm rot="18221404">
              <a:off x="1044" y="862"/>
              <a:ext cx="1235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 dirty="0"/>
                <a:t>Спортивно-оздоровительное направление</a:t>
              </a:r>
            </a:p>
          </p:txBody>
        </p:sp>
        <p:sp>
          <p:nvSpPr>
            <p:cNvPr id="8217" name="Поле 49"/>
            <p:cNvSpPr txBox="1">
              <a:spLocks noChangeArrowheads="1"/>
            </p:cNvSpPr>
            <p:nvPr/>
          </p:nvSpPr>
          <p:spPr bwMode="auto">
            <a:xfrm rot="14751737">
              <a:off x="1373" y="2629"/>
              <a:ext cx="1311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 dirty="0" smtClean="0"/>
                <a:t>ВПО «Поиск»</a:t>
              </a:r>
              <a:endParaRPr lang="ru-RU" sz="1200" b="1" dirty="0"/>
            </a:p>
          </p:txBody>
        </p:sp>
        <p:sp>
          <p:nvSpPr>
            <p:cNvPr id="8218" name="Поле 51"/>
            <p:cNvSpPr txBox="1">
              <a:spLocks noChangeArrowheads="1"/>
            </p:cNvSpPr>
            <p:nvPr/>
          </p:nvSpPr>
          <p:spPr bwMode="auto">
            <a:xfrm rot="6728272">
              <a:off x="4582" y="2429"/>
              <a:ext cx="1082" cy="4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/>
                <a:t>Общественно-полезная деятельность</a:t>
              </a:r>
            </a:p>
          </p:txBody>
        </p:sp>
        <p:sp>
          <p:nvSpPr>
            <p:cNvPr id="8219" name="Поле 52"/>
            <p:cNvSpPr txBox="1">
              <a:spLocks noChangeArrowheads="1"/>
            </p:cNvSpPr>
            <p:nvPr/>
          </p:nvSpPr>
          <p:spPr bwMode="auto">
            <a:xfrm rot="7116395">
              <a:off x="3805" y="2321"/>
              <a:ext cx="1389" cy="6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 dirty="0" err="1"/>
                <a:t>Беседы,встречи</a:t>
              </a:r>
              <a:r>
                <a:rPr lang="ru-RU" sz="1200" b="1" dirty="0"/>
                <a:t> с людьми труда, трудовые рейды и </a:t>
              </a:r>
              <a:r>
                <a:rPr lang="ru-RU" sz="1200" b="1" dirty="0" smtClean="0"/>
                <a:t>акции  «</a:t>
              </a:r>
              <a:r>
                <a:rPr lang="ru-RU" sz="1200" b="1" dirty="0" err="1" smtClean="0"/>
                <a:t>Светофорик</a:t>
              </a:r>
              <a:r>
                <a:rPr lang="ru-RU" sz="1200" b="1" dirty="0" smtClean="0"/>
                <a:t>»</a:t>
              </a:r>
              <a:endParaRPr lang="ru-RU" sz="1200" b="1" dirty="0"/>
            </a:p>
          </p:txBody>
        </p:sp>
        <p:sp>
          <p:nvSpPr>
            <p:cNvPr id="8220" name="Поле 53"/>
            <p:cNvSpPr txBox="1">
              <a:spLocks noChangeArrowheads="1"/>
            </p:cNvSpPr>
            <p:nvPr/>
          </p:nvSpPr>
          <p:spPr bwMode="auto">
            <a:xfrm>
              <a:off x="2727" y="3656"/>
              <a:ext cx="1376" cy="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/>
                <a:t>Проектная деятельность</a:t>
              </a:r>
            </a:p>
          </p:txBody>
        </p:sp>
        <p:sp>
          <p:nvSpPr>
            <p:cNvPr id="8221" name="Поле 54"/>
            <p:cNvSpPr txBox="1">
              <a:spLocks noChangeArrowheads="1"/>
            </p:cNvSpPr>
            <p:nvPr/>
          </p:nvSpPr>
          <p:spPr bwMode="auto">
            <a:xfrm>
              <a:off x="2825" y="2887"/>
              <a:ext cx="1130" cy="5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200" b="1"/>
                <a:t>Проходит через все направления и центры</a:t>
              </a:r>
            </a:p>
          </p:txBody>
        </p:sp>
        <p:sp>
          <p:nvSpPr>
            <p:cNvPr id="8222" name="Объект WordArt 56">
              <a:hlinkClick r:id="rId3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859" y="210"/>
              <a:ext cx="371" cy="33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endParaRPr lang="ru-RU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66FF"/>
                </a:solidFill>
                <a:latin typeface="Arial"/>
                <a:cs typeface="Arial"/>
              </a:endParaRPr>
            </a:p>
          </p:txBody>
        </p:sp>
      </p:grpSp>
      <p:sp>
        <p:nvSpPr>
          <p:cNvPr id="8196" name="Поле 58"/>
          <p:cNvSpPr txBox="1">
            <a:spLocks noChangeArrowheads="1"/>
          </p:cNvSpPr>
          <p:nvPr/>
        </p:nvSpPr>
        <p:spPr bwMode="auto">
          <a:xfrm>
            <a:off x="915866" y="5445125"/>
            <a:ext cx="744415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8197" name="Прямоуг. 59"/>
          <p:cNvSpPr>
            <a:spLocks noChangeArrowheads="1"/>
          </p:cNvSpPr>
          <p:nvPr/>
        </p:nvSpPr>
        <p:spPr bwMode="auto">
          <a:xfrm>
            <a:off x="571473" y="5929330"/>
            <a:ext cx="60007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30000"/>
              </a:spcBef>
            </a:pPr>
            <a:r>
              <a:rPr kumimoji="1" lang="ru-RU" sz="1400" dirty="0"/>
              <a:t>Деятельность </a:t>
            </a:r>
            <a:r>
              <a:rPr kumimoji="1" lang="ru-RU" sz="1400" dirty="0" smtClean="0"/>
              <a:t> </a:t>
            </a:r>
            <a:r>
              <a:rPr kumimoji="1" lang="ru-RU" sz="1400" dirty="0"/>
              <a:t>осуществляется по всем </a:t>
            </a:r>
            <a:r>
              <a:rPr kumimoji="1" lang="ru-RU" sz="1400" dirty="0" smtClean="0"/>
              <a:t> </a:t>
            </a:r>
            <a:r>
              <a:rPr kumimoji="1" lang="ru-RU" sz="1400" dirty="0"/>
              <a:t>направлениям, предусмотренным новыми стандартами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85728"/>
            <a:ext cx="8572560" cy="63579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0"/>
            <a:ext cx="8543956" cy="785794"/>
          </a:xfrm>
        </p:spPr>
        <p:txBody>
          <a:bodyPr/>
          <a:lstStyle/>
          <a:p>
            <a:pPr algn="just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Спортивно-оздоровительное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/>
              <a:t> 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аправление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571480"/>
            <a:ext cx="8401080" cy="5554683"/>
          </a:xfrm>
        </p:spPr>
        <p:txBody>
          <a:bodyPr/>
          <a:lstStyle/>
          <a:p>
            <a:pPr marL="342900" lvl="2" indent="-342900">
              <a:buNone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установки на здоровый образ жизни и реализации</a:t>
            </a:r>
          </a:p>
          <a:p>
            <a:pPr marL="342900" lvl="2" indent="-342900">
              <a:buNone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в реальном поведении и поступках;</a:t>
            </a:r>
            <a:endParaRPr lang="ru-RU" sz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5362" name="Picture 2" descr="G:\Фотки по ФГОС\100SSCAM\SDC12032.JPG"/>
          <p:cNvPicPr>
            <a:picLocks noChangeAspect="1" noChangeArrowheads="1"/>
          </p:cNvPicPr>
          <p:nvPr/>
        </p:nvPicPr>
        <p:blipFill>
          <a:blip r:embed="rId2" cstate="print"/>
          <a:srcRect l="16371" r="15167"/>
          <a:stretch>
            <a:fillRect/>
          </a:stretch>
        </p:blipFill>
        <p:spPr bwMode="auto">
          <a:xfrm>
            <a:off x="214282" y="2928934"/>
            <a:ext cx="2143140" cy="3214686"/>
          </a:xfrm>
          <a:prstGeom prst="rect">
            <a:avLst/>
          </a:prstGeom>
          <a:noFill/>
        </p:spPr>
      </p:pic>
      <p:pic>
        <p:nvPicPr>
          <p:cNvPr id="15363" name="Picture 3" descr="G:\Фотки по ФГОС\100SSCAM\SDC12028.JPG"/>
          <p:cNvPicPr>
            <a:picLocks noChangeAspect="1" noChangeArrowheads="1"/>
          </p:cNvPicPr>
          <p:nvPr/>
        </p:nvPicPr>
        <p:blipFill>
          <a:blip r:embed="rId3" cstate="print"/>
          <a:srcRect l="14883"/>
          <a:stretch>
            <a:fillRect/>
          </a:stretch>
        </p:blipFill>
        <p:spPr bwMode="auto">
          <a:xfrm>
            <a:off x="6715140" y="214290"/>
            <a:ext cx="2286016" cy="3429024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1134724"/>
          <a:ext cx="6429420" cy="57232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060"/>
                <a:gridCol w="2119060"/>
                <a:gridCol w="2191300"/>
              </a:tblGrid>
              <a:tr h="1103775"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Место (зона)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образ.пространства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Субъекты, организующие обр.пространство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Формы организации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образ.пространства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endParaRPr lang="ru-RU" sz="1600" dirty="0"/>
                    </a:p>
                  </a:txBody>
                  <a:tcPr/>
                </a:tc>
              </a:tr>
              <a:tr h="4619501"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спортивный зал,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комплексные  спортивно-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игровые площадки  (на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территории школы),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4.    класс,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5.    холл,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6.    игротека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 pitchFamily="34" charset="0"/>
                        <a:cs typeface="Times New Roman" pitchFamily="18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классный руководитель,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преподаватель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физкультуры,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3.     педагоги ДО,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4.    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тренера-преподаватели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, 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5.    воспитатель ГПД </a:t>
                      </a:r>
                    </a:p>
                    <a:p>
                      <a:endParaRPr lang="ru-RU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спортивный час,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спортивные кружки и  секции,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группы ОФП,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товарищеские встречи,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физкультурные праздники,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Дни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здоровья, 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проведение 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разноуровневых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соревнований по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видам спорта, 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динамические паузы,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массовые   соревнования,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утренняя гимнастика,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физ.паузы, </a:t>
                      </a:r>
                    </a:p>
                    <a:p>
                      <a:pPr marL="342900" marR="0" lvl="0" indent="-34290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 pitchFamily="34" charset="0"/>
                          <a:cs typeface="Times New Roman" pitchFamily="18" charset="0"/>
                        </a:rPr>
                        <a:t> подвижные игры</a:t>
                      </a:r>
                    </a:p>
                    <a:p>
                      <a:endParaRPr lang="ru-RU" sz="11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2" descr="G:\Фотки по ФГОС\100SSCAM\SDC12032.JPG"/>
          <p:cNvPicPr>
            <a:picLocks noChangeAspect="1" noChangeArrowheads="1"/>
          </p:cNvPicPr>
          <p:nvPr/>
        </p:nvPicPr>
        <p:blipFill>
          <a:blip r:embed="rId2" cstate="print"/>
          <a:srcRect l="16371" r="15167"/>
          <a:stretch>
            <a:fillRect/>
          </a:stretch>
        </p:blipFill>
        <p:spPr bwMode="auto">
          <a:xfrm>
            <a:off x="0" y="3857628"/>
            <a:ext cx="2571736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714380"/>
          </a:xfrm>
        </p:spPr>
        <p:txBody>
          <a:bodyPr/>
          <a:lstStyle/>
          <a:p>
            <a:r>
              <a:rPr lang="ru-RU" sz="3200" dirty="0" smtClean="0"/>
              <a:t>Спортивно-оздоровительное направление</a:t>
            </a:r>
            <a:endParaRPr lang="ru-RU" sz="3200" dirty="0"/>
          </a:p>
        </p:txBody>
      </p:sp>
      <p:pic>
        <p:nvPicPr>
          <p:cNvPr id="1030" name="Picture 6" descr="G:\фотки по фгос 22\100SSCAM\SDC119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928802"/>
            <a:ext cx="2357454" cy="2500330"/>
          </a:xfrm>
          <a:prstGeom prst="rect">
            <a:avLst/>
          </a:prstGeom>
          <a:noFill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 cstate="print"/>
          <a:srcRect l="12766" t="8108" r="21277"/>
          <a:stretch>
            <a:fillRect/>
          </a:stretch>
        </p:blipFill>
        <p:spPr bwMode="auto">
          <a:xfrm>
            <a:off x="6643702" y="836492"/>
            <a:ext cx="2357454" cy="29496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357158" y="785794"/>
            <a:ext cx="6000792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800" dirty="0" smtClean="0"/>
          </a:p>
          <a:p>
            <a:r>
              <a:rPr lang="ru-RU" sz="2000" b="1" dirty="0" smtClean="0"/>
              <a:t>1.Кружок «ЗОЖ. В здоровом теле - здоровый дух».</a:t>
            </a:r>
          </a:p>
          <a:p>
            <a:r>
              <a:rPr lang="ru-RU" sz="2000" b="1" dirty="0" smtClean="0"/>
              <a:t>2.Кружок «Русская лапта».</a:t>
            </a:r>
            <a:endParaRPr lang="ru-RU" sz="2800" b="1" dirty="0" smtClean="0"/>
          </a:p>
          <a:p>
            <a:pPr algn="ctr"/>
            <a:endParaRPr lang="ru-RU" sz="2800" dirty="0"/>
          </a:p>
        </p:txBody>
      </p:sp>
      <p:pic>
        <p:nvPicPr>
          <p:cNvPr id="1027" name="Picture 3" descr="C:\Documents and Settings\User\Рабочий стол\DSC0431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4000504"/>
            <a:ext cx="2214578" cy="2643206"/>
          </a:xfrm>
          <a:prstGeom prst="rect">
            <a:avLst/>
          </a:prstGeom>
          <a:noFill/>
        </p:spPr>
      </p:pic>
      <p:pic>
        <p:nvPicPr>
          <p:cNvPr id="7" name="Рисунок 6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14678" y="1928803"/>
            <a:ext cx="2143140" cy="25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43636" y="4000504"/>
            <a:ext cx="3000363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G:\DCIM\102_PANA\P102006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857356" y="4500570"/>
            <a:ext cx="2286016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/>
              <a:t>Художественно - эстетическое направление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pPr algn="just"/>
            <a:r>
              <a:rPr lang="ru-RU" dirty="0" smtClean="0"/>
              <a:t> </a:t>
            </a:r>
            <a:r>
              <a:rPr lang="ru-RU" sz="2000" dirty="0" smtClean="0">
                <a:solidFill>
                  <a:srgbClr val="C00000"/>
                </a:solidFill>
              </a:rPr>
              <a:t>Индивидуально ориентированное, всестороннее творческое и</a:t>
            </a:r>
          </a:p>
          <a:p>
            <a:pPr algn="just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 духовно-нравственное развитие личности</a:t>
            </a:r>
          </a:p>
          <a:p>
            <a:pPr algn="just">
              <a:buNone/>
            </a:pPr>
            <a:endParaRPr lang="ru-RU" dirty="0" smtClean="0">
              <a:solidFill>
                <a:srgbClr val="C00000"/>
              </a:solidFill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2" y="2000240"/>
          <a:ext cx="8215371" cy="2804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8457"/>
                <a:gridCol w="2738457"/>
                <a:gridCol w="2738457"/>
              </a:tblGrid>
              <a:tr h="124790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Место в образовательном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пространстве ОУ 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Субъекты, организующие пространство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</a:rPr>
                        <a:t>Формы организации пространства</a:t>
                      </a:r>
                      <a:endParaRPr lang="ru-RU" sz="16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Каб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 ИЗО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Каб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 Музыки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Актовый зал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Холл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Каб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 Технологии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Музеи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ИЗО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музыки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 ДО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Концертмейстер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технологии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нач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. классов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Руководитель музея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Кружок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Экскурсии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Конкурсы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Выставки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Фестиваль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Творческие и социальные проекты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Народные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праздники,народные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промыслыпроектная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 деятельность</a:t>
                      </a:r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050" name="Picture 2" descr="G:\фотки по фгос 22\100SSCAM\SDC11992.JPG"/>
          <p:cNvPicPr>
            <a:picLocks noChangeAspect="1" noChangeArrowheads="1"/>
          </p:cNvPicPr>
          <p:nvPr/>
        </p:nvPicPr>
        <p:blipFill>
          <a:blip r:embed="rId3" cstate="print"/>
          <a:srcRect l="13158" b="12394"/>
          <a:stretch>
            <a:fillRect/>
          </a:stretch>
        </p:blipFill>
        <p:spPr bwMode="auto">
          <a:xfrm>
            <a:off x="571472" y="3929066"/>
            <a:ext cx="2286016" cy="250033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071802" y="5357826"/>
            <a:ext cx="2928958" cy="1143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1.Кружок « Акварелька».</a:t>
            </a:r>
          </a:p>
          <a:p>
            <a:r>
              <a:rPr lang="ru-RU" dirty="0" smtClean="0"/>
              <a:t>2.Кружок «Учимся танцевать».</a:t>
            </a:r>
            <a:endParaRPr lang="ru-RU" dirty="0"/>
          </a:p>
        </p:txBody>
      </p:sp>
      <p:pic>
        <p:nvPicPr>
          <p:cNvPr id="7" name="Рисунок 6"/>
          <p:cNvPicPr/>
          <p:nvPr/>
        </p:nvPicPr>
        <p:blipFill>
          <a:blip r:embed="rId4" cstate="print"/>
          <a:srcRect l="10526" t="22581" b="12903"/>
          <a:stretch>
            <a:fillRect/>
          </a:stretch>
        </p:blipFill>
        <p:spPr bwMode="auto">
          <a:xfrm>
            <a:off x="6143636" y="4786322"/>
            <a:ext cx="2714644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929066"/>
            <a:ext cx="257176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714348" y="214291"/>
            <a:ext cx="7772400" cy="1136837"/>
          </a:xfrm>
        </p:spPr>
        <p:txBody>
          <a:bodyPr/>
          <a:lstStyle/>
          <a:p>
            <a:r>
              <a:rPr lang="ru-RU" sz="3200" b="1" dirty="0" smtClean="0"/>
              <a:t>Методическое сопровождение ФГОС НОО </a:t>
            </a:r>
            <a:br>
              <a:rPr lang="ru-RU" sz="3200" b="1" dirty="0" smtClean="0"/>
            </a:br>
            <a:endParaRPr lang="ru-RU" sz="3200" b="1" dirty="0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381733"/>
            <a:ext cx="7715304" cy="832689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1285860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На рабочем месте </a:t>
            </a:r>
          </a:p>
          <a:p>
            <a:pPr algn="ctr"/>
            <a:r>
              <a:rPr lang="ru-RU" sz="1400" dirty="0" smtClean="0"/>
              <a:t>(педсовет, совет школы, </a:t>
            </a:r>
            <a:r>
              <a:rPr lang="ru-RU" sz="1400" dirty="0" err="1" smtClean="0"/>
              <a:t>методсовет</a:t>
            </a:r>
            <a:r>
              <a:rPr lang="ru-RU" sz="1400" dirty="0" smtClean="0"/>
              <a:t>, ШМО)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29256" y="1285860"/>
            <a:ext cx="2928958" cy="7858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Вне рабочего </a:t>
            </a:r>
            <a:r>
              <a:rPr lang="ru-RU" dirty="0" smtClean="0"/>
              <a:t>места</a:t>
            </a:r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357158" y="2071678"/>
            <a:ext cx="350046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ru-RU" sz="1400" dirty="0" smtClean="0"/>
              <a:t>Обучение в группе</a:t>
            </a:r>
          </a:p>
          <a:p>
            <a:pPr>
              <a:buFontTx/>
              <a:buChar char="-"/>
            </a:pPr>
            <a:r>
              <a:rPr lang="ru-RU" sz="1400" dirty="0" smtClean="0"/>
              <a:t>Педагогические  мастерские</a:t>
            </a:r>
          </a:p>
          <a:p>
            <a:pPr>
              <a:buFontTx/>
              <a:buChar char="-"/>
            </a:pPr>
            <a:r>
              <a:rPr lang="ru-RU" sz="1400" dirty="0" smtClean="0"/>
              <a:t>Открытые уроки</a:t>
            </a:r>
          </a:p>
          <a:p>
            <a:pPr>
              <a:buFontTx/>
              <a:buChar char="-"/>
            </a:pPr>
            <a:r>
              <a:rPr lang="ru-RU" sz="1400" dirty="0" smtClean="0"/>
              <a:t>Самоанализ и самооценка</a:t>
            </a:r>
          </a:p>
          <a:p>
            <a:pPr>
              <a:buFontTx/>
              <a:buChar char="-"/>
            </a:pPr>
            <a:r>
              <a:rPr lang="ru-RU" sz="1400" dirty="0" smtClean="0"/>
              <a:t>Делегирование (</a:t>
            </a:r>
            <a:r>
              <a:rPr lang="ru-RU" sz="1400" dirty="0" err="1" smtClean="0"/>
              <a:t>тьютэры</a:t>
            </a:r>
            <a:r>
              <a:rPr lang="ru-RU" sz="1400" dirty="0" smtClean="0"/>
              <a:t>)</a:t>
            </a:r>
          </a:p>
          <a:p>
            <a:pPr>
              <a:buFontTx/>
              <a:buChar char="-"/>
            </a:pPr>
            <a:r>
              <a:rPr lang="ru-RU" sz="1400" dirty="0" smtClean="0"/>
              <a:t>Стажировка</a:t>
            </a:r>
          </a:p>
          <a:p>
            <a:pPr>
              <a:buFontTx/>
              <a:buChar char="-"/>
            </a:pPr>
            <a:r>
              <a:rPr lang="ru-RU" sz="1400" dirty="0" smtClean="0"/>
              <a:t>Обучение в процессе контроля руководителя школы</a:t>
            </a:r>
          </a:p>
          <a:p>
            <a:pPr>
              <a:buFontTx/>
              <a:buChar char="-"/>
            </a:pPr>
            <a:r>
              <a:rPr lang="ru-RU" sz="1400" dirty="0" smtClean="0"/>
              <a:t>Экспертиза и оценка работы другого сотрудника равного по статусу</a:t>
            </a:r>
          </a:p>
          <a:p>
            <a:pPr>
              <a:buFontTx/>
              <a:buChar char="-"/>
            </a:pPr>
            <a:endParaRPr lang="ru-RU" dirty="0" smtClean="0"/>
          </a:p>
          <a:p>
            <a:pPr>
              <a:buFontTx/>
              <a:buChar char="-"/>
            </a:pP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857752" y="2143116"/>
            <a:ext cx="3571900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-Круглые и дискуссионные столы</a:t>
            </a:r>
          </a:p>
          <a:p>
            <a:r>
              <a:rPr lang="ru-RU" sz="1400" dirty="0" smtClean="0"/>
              <a:t>-Проблемно-деловые , ролевые игры</a:t>
            </a:r>
          </a:p>
          <a:p>
            <a:pPr>
              <a:buFontTx/>
              <a:buChar char="-"/>
            </a:pPr>
            <a:r>
              <a:rPr lang="ru-RU" sz="1400" dirty="0" smtClean="0"/>
              <a:t>Лекции, семинары</a:t>
            </a:r>
          </a:p>
          <a:p>
            <a:pPr>
              <a:buFontTx/>
              <a:buChar char="-"/>
            </a:pPr>
            <a:r>
              <a:rPr lang="ru-RU" sz="1400" dirty="0" smtClean="0"/>
              <a:t>Моделирование</a:t>
            </a:r>
          </a:p>
          <a:p>
            <a:pPr>
              <a:buFontTx/>
              <a:buChar char="-"/>
            </a:pPr>
            <a:r>
              <a:rPr lang="ru-RU" sz="1400" dirty="0" smtClean="0"/>
              <a:t>Педагогические чтения</a:t>
            </a:r>
          </a:p>
          <a:p>
            <a:pPr>
              <a:buFontTx/>
              <a:buChar char="-"/>
            </a:pPr>
            <a:r>
              <a:rPr lang="ru-RU" sz="1400" dirty="0" smtClean="0"/>
              <a:t>Аукционы педагогических идей</a:t>
            </a:r>
          </a:p>
          <a:p>
            <a:pPr>
              <a:buFontTx/>
              <a:buChar char="-"/>
            </a:pPr>
            <a:r>
              <a:rPr lang="ru-RU" sz="1400" dirty="0" smtClean="0"/>
              <a:t>Групповые и индивидуальные консультации</a:t>
            </a:r>
          </a:p>
          <a:p>
            <a:pPr>
              <a:buFontTx/>
              <a:buChar char="-"/>
            </a:pPr>
            <a:r>
              <a:rPr lang="ru-RU" sz="1400" dirty="0" smtClean="0"/>
              <a:t>Открытые уроки</a:t>
            </a:r>
          </a:p>
          <a:p>
            <a:pPr>
              <a:buFontTx/>
              <a:buChar char="-"/>
            </a:pPr>
            <a:r>
              <a:rPr lang="ru-RU" sz="1400" dirty="0" smtClean="0"/>
              <a:t>Мастер-классы</a:t>
            </a:r>
          </a:p>
          <a:p>
            <a:pPr>
              <a:buFontTx/>
              <a:buChar char="-"/>
            </a:pPr>
            <a:r>
              <a:rPr lang="ru-RU" sz="1400" dirty="0" smtClean="0"/>
              <a:t>Дистанционные курсы</a:t>
            </a:r>
          </a:p>
          <a:p>
            <a:endParaRPr lang="ru-RU" dirty="0"/>
          </a:p>
        </p:txBody>
      </p:sp>
      <p:pic>
        <p:nvPicPr>
          <p:cNvPr id="3077" name="Picture 5" descr="G:\Фотки по ФГОС\100SSCAM\SDC12034.JPG"/>
          <p:cNvPicPr>
            <a:picLocks noChangeAspect="1" noChangeArrowheads="1"/>
          </p:cNvPicPr>
          <p:nvPr/>
        </p:nvPicPr>
        <p:blipFill>
          <a:blip r:embed="rId2" cstate="print"/>
          <a:srcRect l="8889" t="14807" b="2272"/>
          <a:stretch>
            <a:fillRect/>
          </a:stretch>
        </p:blipFill>
        <p:spPr bwMode="auto">
          <a:xfrm>
            <a:off x="5929322" y="4572008"/>
            <a:ext cx="2928958" cy="2000264"/>
          </a:xfrm>
          <a:prstGeom prst="rect">
            <a:avLst/>
          </a:prstGeom>
          <a:noFill/>
        </p:spPr>
      </p:pic>
      <p:pic>
        <p:nvPicPr>
          <p:cNvPr id="3078" name="Picture 6" descr="G:\Фотки по ФГОС\100SSCAM\SDC12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4357694"/>
            <a:ext cx="3085552" cy="2314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/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Научно-познавательное направление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268931"/>
          </a:xfrm>
        </p:spPr>
        <p:txBody>
          <a:bodyPr/>
          <a:lstStyle/>
          <a:p>
            <a:pPr marL="457200" indent="-457200">
              <a:lnSpc>
                <a:spcPct val="50000"/>
              </a:lnSpc>
              <a:spcBef>
                <a:spcPct val="5000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Обеспечение условий для индивидуального развития всех обучающихся.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4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lnSpc>
                <a:spcPct val="50000"/>
              </a:lnSpc>
              <a:spcBef>
                <a:spcPct val="50000"/>
              </a:spcBef>
              <a:buNone/>
            </a:pP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Формирование универсальных учебных действий (познавательных, регулятивных и коммуникативных.</a:t>
            </a:r>
          </a:p>
          <a:p>
            <a:pPr marL="457200" indent="-457200">
              <a:lnSpc>
                <a:spcPct val="50000"/>
              </a:lnSpc>
              <a:spcBef>
                <a:spcPct val="50000"/>
              </a:spcBef>
              <a:buNone/>
            </a:pP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28596" y="1357298"/>
          <a:ext cx="8143932" cy="34875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4644"/>
                <a:gridCol w="2714644"/>
                <a:gridCol w="2714644"/>
              </a:tblGrid>
              <a:tr h="546248"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Место в образовательном пространстве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Субъекты, организующие пространство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chemeClr val="tx1"/>
                          </a:solidFill>
                        </a:rPr>
                        <a:t>Формы организации пространства</a:t>
                      </a:r>
                      <a:endParaRPr lang="ru-RU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811338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Каб</a:t>
                      </a: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 для занятий с компьютерами с выходом в Интернет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Библиотека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Естественнонаучные лаборатории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Актовый</a:t>
                      </a:r>
                      <a:r>
                        <a:rPr lang="ru-RU" sz="11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зал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Учитель </a:t>
                      </a:r>
                      <a:r>
                        <a:rPr lang="ru-RU" sz="1100" b="1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нач</a:t>
                      </a: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. классов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Предметники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Педагоги ДО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1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Актив</a:t>
                      </a:r>
                      <a:r>
                        <a:rPr lang="ru-RU" sz="1100" b="1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родителей</a:t>
                      </a:r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Работы над проектами, индивидуальная и групповая работа, тренинги, олимпиады, погружения,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поиск информации, индивидуальная и групповая работа, диспуты, конференции, интеллектуальные праздники, викторины, конкурсы, исследовательская, проектная деятельность, </a:t>
                      </a:r>
                      <a:r>
                        <a:rPr kumimoji="0" lang="ru-RU" sz="11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интернет-фестивали</a:t>
                      </a: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игры, дистанционные занятия, клубная деятельность, естественнонаучные опыты, выдвижение гипотез, интеллектуальные праздники, презентации результатов научно-познавательной деятельности</a:t>
                      </a:r>
                    </a:p>
                    <a:p>
                      <a:endParaRPr lang="ru-RU" sz="11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076" name="Picture 4" descr="G:\фотки по фгос 22\100SSCAM\SDC12010.JPG"/>
          <p:cNvPicPr>
            <a:picLocks noChangeAspect="1" noChangeArrowheads="1"/>
          </p:cNvPicPr>
          <p:nvPr/>
        </p:nvPicPr>
        <p:blipFill>
          <a:blip r:embed="rId2" cstate="print"/>
          <a:srcRect l="5714" t="4348" b="21739"/>
          <a:stretch>
            <a:fillRect/>
          </a:stretch>
        </p:blipFill>
        <p:spPr bwMode="auto">
          <a:xfrm>
            <a:off x="428596" y="2786058"/>
            <a:ext cx="2286016" cy="2643206"/>
          </a:xfrm>
          <a:prstGeom prst="rect">
            <a:avLst/>
          </a:prstGeom>
          <a:noFill/>
        </p:spPr>
      </p:pic>
      <p:pic>
        <p:nvPicPr>
          <p:cNvPr id="3077" name="Picture 5" descr="G:\К Координационному совету\пдд и уткина.JPG"/>
          <p:cNvPicPr>
            <a:picLocks noChangeAspect="1" noChangeArrowheads="1"/>
          </p:cNvPicPr>
          <p:nvPr/>
        </p:nvPicPr>
        <p:blipFill>
          <a:blip r:embed="rId3" cstate="print"/>
          <a:srcRect l="4762" t="1961" r="14286" b="25490"/>
          <a:stretch>
            <a:fillRect/>
          </a:stretch>
        </p:blipFill>
        <p:spPr bwMode="auto">
          <a:xfrm>
            <a:off x="3143240" y="2786058"/>
            <a:ext cx="2643206" cy="264320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85786" y="5500702"/>
            <a:ext cx="5643602" cy="12144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/>
              <a:t>1.Кружок «Юный эколог».</a:t>
            </a:r>
          </a:p>
          <a:p>
            <a:pPr algn="r"/>
            <a:r>
              <a:rPr lang="ru-RU" dirty="0" smtClean="0"/>
              <a:t>2.Кружок «</a:t>
            </a:r>
            <a:r>
              <a:rPr lang="ru-RU" dirty="0" err="1" smtClean="0"/>
              <a:t>Светофорик</a:t>
            </a:r>
            <a:r>
              <a:rPr lang="ru-RU" dirty="0" smtClean="0"/>
              <a:t>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Общественно-полезная деятельность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85794"/>
            <a:ext cx="8229600" cy="5340369"/>
          </a:xfrm>
        </p:spPr>
        <p:txBody>
          <a:bodyPr/>
          <a:lstStyle/>
          <a:p>
            <a:pPr algn="ctr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Духовно-нравственное развитие и воспитание обучающихся, предусматривающее принятие ими моральных норм, нравственных </a:t>
            </a:r>
          </a:p>
          <a:p>
            <a:pPr algn="ctr">
              <a:buNone/>
            </a:pPr>
            <a:r>
              <a:rPr lang="ru-RU" sz="2000" dirty="0" smtClean="0">
                <a:solidFill>
                  <a:srgbClr val="C00000"/>
                </a:solidFill>
              </a:rPr>
              <a:t>установок, национальных ценностей.</a:t>
            </a:r>
          </a:p>
          <a:p>
            <a:pPr algn="ctr">
              <a:buNone/>
            </a:pPr>
            <a:endParaRPr lang="ru-RU" sz="2000" dirty="0">
              <a:solidFill>
                <a:srgbClr val="C0000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571473" y="1857364"/>
          <a:ext cx="7786740" cy="304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95580"/>
                <a:gridCol w="2595580"/>
                <a:gridCol w="2595580"/>
              </a:tblGrid>
              <a:tr h="571504"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Место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Субъекты, организующие действие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Формы организации</a:t>
                      </a:r>
                      <a:endParaRPr lang="ru-RU" sz="16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57150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Актовый зал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Библиотека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Классная комната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Игровая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Холл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Школьный двор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ДОУ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Больницы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Предприятия города</a:t>
                      </a:r>
                      <a:r>
                        <a:rPr lang="en-US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>
                        <a:buFont typeface="Arial" pitchFamily="34" charset="0"/>
                        <a:buNone/>
                      </a:pP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Клас.руководитель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Учителя-предметники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Родители учащихся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Актив учащихся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Методист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Педагог-организатор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Зам.директора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Организация перемен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Социальные проекты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 Ярмарки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Экологические практикумы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Праздники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Коллективные игры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Социальные акции («День птиц»,</a:t>
                      </a: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«Водный проект», «Мой парк», «Сохрани красоту родной Земли!»)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Экскурсии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Социально-ролевые игры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Встречи с родителями-представителями разных профессий</a:t>
                      </a:r>
                      <a:endParaRPr lang="ru-RU" sz="1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Picture 10" descr="5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14818"/>
            <a:ext cx="2643206" cy="2286016"/>
          </a:xfrm>
          <a:prstGeom prst="rect">
            <a:avLst/>
          </a:prstGeom>
          <a:noFill/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4214818"/>
            <a:ext cx="250033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algn="just"/>
            <a:r>
              <a:rPr lang="ru-RU" sz="3600" dirty="0" smtClean="0"/>
              <a:t>Военно-патриотическое направление</a:t>
            </a:r>
            <a:endParaRPr lang="ru-RU" sz="3600" dirty="0"/>
          </a:p>
        </p:txBody>
      </p:sp>
      <p:pic>
        <p:nvPicPr>
          <p:cNvPr id="1026" name="Picture 2" descr="G:\К Координационному совету\музей локальных войн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16364"/>
            <a:ext cx="3714775" cy="2298322"/>
          </a:xfrm>
          <a:prstGeom prst="rect">
            <a:avLst/>
          </a:prstGeom>
          <a:noFill/>
        </p:spPr>
      </p:pic>
      <p:pic>
        <p:nvPicPr>
          <p:cNvPr id="1027" name="Picture 3" descr="G:\К Координационному совету\фотка выступление ветеранов.JPG"/>
          <p:cNvPicPr>
            <a:picLocks noChangeAspect="1" noChangeArrowheads="1"/>
          </p:cNvPicPr>
          <p:nvPr/>
        </p:nvPicPr>
        <p:blipFill>
          <a:blip r:embed="rId3" cstate="print"/>
          <a:srcRect t="10526" b="13158"/>
          <a:stretch>
            <a:fillRect/>
          </a:stretch>
        </p:blipFill>
        <p:spPr bwMode="auto">
          <a:xfrm>
            <a:off x="4643438" y="928670"/>
            <a:ext cx="3942696" cy="2357454"/>
          </a:xfrm>
          <a:prstGeom prst="rect">
            <a:avLst/>
          </a:prstGeom>
          <a:noFill/>
        </p:spPr>
      </p:pic>
      <p:pic>
        <p:nvPicPr>
          <p:cNvPr id="1028" name="Picture 4" descr="G:\К Координационному совету\шашки с ветеранами.JPG"/>
          <p:cNvPicPr>
            <a:picLocks noChangeAspect="1" noChangeArrowheads="1"/>
          </p:cNvPicPr>
          <p:nvPr/>
        </p:nvPicPr>
        <p:blipFill>
          <a:blip r:embed="rId4" cstate="print"/>
          <a:srcRect l="12963" t="25000" r="14815" b="9375"/>
          <a:stretch>
            <a:fillRect/>
          </a:stretch>
        </p:blipFill>
        <p:spPr bwMode="auto">
          <a:xfrm>
            <a:off x="428596" y="3571876"/>
            <a:ext cx="3500462" cy="2643206"/>
          </a:xfrm>
          <a:prstGeom prst="rect">
            <a:avLst/>
          </a:prstGeom>
          <a:noFill/>
        </p:spPr>
      </p:pic>
      <p:pic>
        <p:nvPicPr>
          <p:cNvPr id="1029" name="Picture 5" descr="G:\фотки по фгос 22\100SSCAM\SDC11624.JPG"/>
          <p:cNvPicPr>
            <a:picLocks noChangeAspect="1" noChangeArrowheads="1"/>
          </p:cNvPicPr>
          <p:nvPr/>
        </p:nvPicPr>
        <p:blipFill>
          <a:blip r:embed="rId5" cstate="print"/>
          <a:srcRect b="17143"/>
          <a:stretch>
            <a:fillRect/>
          </a:stretch>
        </p:blipFill>
        <p:spPr bwMode="auto">
          <a:xfrm>
            <a:off x="4714876" y="3643314"/>
            <a:ext cx="3929090" cy="29289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2594"/>
          </a:xfrm>
        </p:spPr>
        <p:txBody>
          <a:bodyPr/>
          <a:lstStyle/>
          <a:p>
            <a:r>
              <a:rPr lang="ru-RU" sz="4000" dirty="0" smtClean="0"/>
              <a:t>Религиозное просвещение</a:t>
            </a:r>
            <a:endParaRPr lang="ru-RU" sz="4000" dirty="0"/>
          </a:p>
        </p:txBody>
      </p:sp>
      <p:pic>
        <p:nvPicPr>
          <p:cNvPr id="6146" name="Picture 2" descr="G:\Фотки экскурсии в православный собор\PICT014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929066"/>
            <a:ext cx="2500330" cy="2714644"/>
          </a:xfrm>
          <a:prstGeom prst="rect">
            <a:avLst/>
          </a:prstGeom>
          <a:noFill/>
        </p:spPr>
      </p:pic>
      <p:pic>
        <p:nvPicPr>
          <p:cNvPr id="6148" name="Picture 4" descr="G:\фотки по фгос 22\100SSCAM\SDC12017.JPG"/>
          <p:cNvPicPr>
            <a:picLocks noChangeAspect="1" noChangeArrowheads="1"/>
          </p:cNvPicPr>
          <p:nvPr/>
        </p:nvPicPr>
        <p:blipFill>
          <a:blip r:embed="rId3" cstate="print"/>
          <a:srcRect t="11429"/>
          <a:stretch>
            <a:fillRect/>
          </a:stretch>
        </p:blipFill>
        <p:spPr bwMode="auto">
          <a:xfrm>
            <a:off x="3214678" y="785794"/>
            <a:ext cx="2643206" cy="2428892"/>
          </a:xfrm>
          <a:prstGeom prst="rect">
            <a:avLst/>
          </a:prstGeom>
          <a:noFill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785794"/>
            <a:ext cx="2714644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785794"/>
            <a:ext cx="2786082" cy="2428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428596" y="3429000"/>
            <a:ext cx="242889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000364" y="3429000"/>
            <a:ext cx="278608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Кружок «Лампадка»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929322" y="3429000"/>
            <a:ext cx="2786082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100" dirty="0" smtClean="0">
                <a:solidFill>
                  <a:schemeClr val="tx1"/>
                </a:solidFill>
              </a:rPr>
              <a:t>Экскурсия в храмы Тульского Кремля и города Тулы</a:t>
            </a:r>
            <a:endParaRPr lang="ru-RU" sz="1100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3429000"/>
            <a:ext cx="2286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00" dirty="0" smtClean="0"/>
              <a:t>Молебен на начало учебного года в храме Святителя Алексия</a:t>
            </a:r>
            <a:endParaRPr lang="ru-RU" sz="9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3929066"/>
            <a:ext cx="3643338" cy="35719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Паломнические поездки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8" name="Picture 2" descr="C:\Documents and Settings\User\Рабочий стол\Школьные фотографии\Экскурсия со Струковым\P92102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43240" y="4357694"/>
            <a:ext cx="3071834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r>
              <a:rPr lang="ru-RU" dirty="0"/>
              <a:t>Цели проектной деятельности</a:t>
            </a:r>
          </a:p>
        </p:txBody>
      </p:sp>
      <p:pic>
        <p:nvPicPr>
          <p:cNvPr id="22533" name="Picture 5" descr="ромашка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1071546"/>
            <a:ext cx="8358246" cy="5500726"/>
          </a:xfrm>
          <a:noFill/>
          <a:ln/>
        </p:spPr>
      </p:pic>
      <p:sp>
        <p:nvSpPr>
          <p:cNvPr id="22537" name="Text Box 9"/>
          <p:cNvSpPr txBox="1">
            <a:spLocks noChangeArrowheads="1"/>
          </p:cNvSpPr>
          <p:nvPr/>
        </p:nvSpPr>
        <p:spPr bwMode="auto">
          <a:xfrm>
            <a:off x="3500430" y="3571876"/>
            <a:ext cx="2286016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400" b="1" dirty="0"/>
              <a:t>проекты</a:t>
            </a:r>
            <a:endParaRPr lang="ru-RU" sz="2400" dirty="0"/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2643174" y="2000240"/>
            <a:ext cx="1214445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успех</a:t>
            </a:r>
            <a:endParaRPr lang="ru-RU" sz="2000" dirty="0"/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1071538" y="3286124"/>
            <a:ext cx="2143139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ru-RU" sz="2000" b="1" dirty="0"/>
              <a:t>организация действий, </a:t>
            </a:r>
          </a:p>
          <a:p>
            <a:r>
              <a:rPr lang="ru-RU" sz="2000" b="1" dirty="0"/>
              <a:t>   общение</a:t>
            </a:r>
            <a:endParaRPr lang="ru-RU" sz="2000" dirty="0"/>
          </a:p>
        </p:txBody>
      </p:sp>
      <p:sp>
        <p:nvSpPr>
          <p:cNvPr id="22540" name="Text Box 12"/>
          <p:cNvSpPr txBox="1">
            <a:spLocks noChangeArrowheads="1"/>
          </p:cNvSpPr>
          <p:nvPr/>
        </p:nvSpPr>
        <p:spPr bwMode="auto">
          <a:xfrm>
            <a:off x="2500298" y="4929198"/>
            <a:ext cx="1785949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родители</a:t>
            </a:r>
            <a:endParaRPr lang="ru-RU" sz="2000" dirty="0"/>
          </a:p>
        </p:txBody>
      </p:sp>
      <p:sp>
        <p:nvSpPr>
          <p:cNvPr id="22541" name="Text Box 13"/>
          <p:cNvSpPr txBox="1">
            <a:spLocks noChangeArrowheads="1"/>
          </p:cNvSpPr>
          <p:nvPr/>
        </p:nvSpPr>
        <p:spPr bwMode="auto">
          <a:xfrm>
            <a:off x="6072198" y="3429000"/>
            <a:ext cx="192882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применение знаний</a:t>
            </a:r>
            <a:endParaRPr lang="ru-RU" sz="2000" dirty="0"/>
          </a:p>
        </p:txBody>
      </p:sp>
      <p:sp>
        <p:nvSpPr>
          <p:cNvPr id="22542" name="Text Box 14"/>
          <p:cNvSpPr txBox="1">
            <a:spLocks noChangeArrowheads="1"/>
          </p:cNvSpPr>
          <p:nvPr/>
        </p:nvSpPr>
        <p:spPr bwMode="auto">
          <a:xfrm>
            <a:off x="4786314" y="1857364"/>
            <a:ext cx="207170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000" b="1" dirty="0"/>
              <a:t>поиск сведений</a:t>
            </a:r>
            <a:endParaRPr lang="ru-RU" sz="2000" dirty="0"/>
          </a:p>
        </p:txBody>
      </p:sp>
      <p:sp>
        <p:nvSpPr>
          <p:cNvPr id="22543" name="Text Box 15"/>
          <p:cNvSpPr txBox="1">
            <a:spLocks noChangeArrowheads="1"/>
          </p:cNvSpPr>
          <p:nvPr/>
        </p:nvSpPr>
        <p:spPr bwMode="auto">
          <a:xfrm>
            <a:off x="5000628" y="4929198"/>
            <a:ext cx="1500197" cy="571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b="1" dirty="0"/>
              <a:t>творчество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0" y="0"/>
            <a:ext cx="2357455" cy="15001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2928957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285728"/>
            <a:ext cx="1214416" cy="1214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215074" y="285728"/>
            <a:ext cx="2428892" cy="13573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по окружающему миру «Комнатные растения»</a:t>
            </a:r>
            <a:endParaRPr lang="ru-RU" dirty="0"/>
          </a:p>
        </p:txBody>
      </p:sp>
      <p:pic>
        <p:nvPicPr>
          <p:cNvPr id="8" name="Picture 4" descr="big_97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43636" y="1928802"/>
            <a:ext cx="2699336" cy="1785950"/>
          </a:xfrm>
          <a:prstGeom prst="rect">
            <a:avLst/>
          </a:prstGeom>
          <a:noFill/>
          <a:ln w="38100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7171" name="Picture 3" descr="G:\фотки по фгос 22\100SSCAM\SDC12009.JPG"/>
          <p:cNvPicPr>
            <a:picLocks noChangeAspect="1" noChangeArrowheads="1"/>
          </p:cNvPicPr>
          <p:nvPr/>
        </p:nvPicPr>
        <p:blipFill>
          <a:blip r:embed="rId6" cstate="print"/>
          <a:srcRect t="11429"/>
          <a:stretch>
            <a:fillRect/>
          </a:stretch>
        </p:blipFill>
        <p:spPr bwMode="auto">
          <a:xfrm>
            <a:off x="3714745" y="1785926"/>
            <a:ext cx="2071701" cy="250033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643042" y="0"/>
            <a:ext cx="1714512" cy="15001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Проект по чтению «Путешествие по творчеству К.И.Чуковского»</a:t>
            </a:r>
            <a:endParaRPr lang="ru-RU" sz="16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57158" y="3643314"/>
            <a:ext cx="2500330" cy="107157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Проект по окружающему миру</a:t>
            </a:r>
          </a:p>
          <a:p>
            <a:pPr algn="ctr"/>
            <a:r>
              <a:rPr lang="ru-RU" dirty="0" smtClean="0"/>
              <a:t> «Я и моя семья»</a:t>
            </a:r>
            <a:endParaRPr lang="ru-RU" dirty="0"/>
          </a:p>
        </p:txBody>
      </p:sp>
      <p:pic>
        <p:nvPicPr>
          <p:cNvPr id="16" name="Рисунок 15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8927" y="4429132"/>
            <a:ext cx="3571899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 smtClean="0">
                <a:solidFill>
                  <a:srgbClr val="FFFF00"/>
                </a:solidFill>
              </a:rPr>
              <a:t>Портрет выпускника начальной школы</a:t>
            </a:r>
            <a:r>
              <a:rPr lang="ru-RU" sz="4000" dirty="0" smtClean="0"/>
              <a:t> </a:t>
            </a:r>
          </a:p>
        </p:txBody>
      </p:sp>
      <p:sp>
        <p:nvSpPr>
          <p:cNvPr id="2109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5148262"/>
          </a:xfrm>
          <a:solidFill>
            <a:schemeClr val="tx2"/>
          </a:solidFill>
          <a:ln>
            <a:solidFill>
              <a:srgbClr val="FF0000"/>
            </a:solidFill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любящий свой народ, свой край и свою Родину;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18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уважающий и принимающий ценности семьи и общества;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любознательный, активно и заинтересованно познающий 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мир;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владеющий основами умения учиться, способный к организации собственной деятельности;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готовый самостоятельно действовать и отвечать за свои поступки перед семьей и обществом;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доброжелательный, умеющий слушать и слышать собеседника,   обосновывать    свою позицию, высказывать  свое мнение;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§"/>
              <a:defRPr/>
            </a:pPr>
            <a:endParaRPr lang="ru-RU" sz="1800" dirty="0" smtClean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выполняющий правила здорового и безопасного для себя и  окружающих      образа жизни.</a:t>
            </a:r>
          </a:p>
        </p:txBody>
      </p:sp>
      <p:pic>
        <p:nvPicPr>
          <p:cNvPr id="75780" name="Picture 5" descr="академик,дети,домашняя работа,женщины,книги,левая рука,левша,люди,мальчики,математика,помогать,преподавание,расчеты,ребята,студенты,учителя,учиться,фотографии,школы,школьные занят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025" y="1196975"/>
            <a:ext cx="2339975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68" decel="100000"/>
                                        <p:tgtEl>
                                          <p:spTgt spid="2109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68" decel="100000"/>
                                        <p:tgtEl>
                                          <p:spTgt spid="2109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68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68" fill="hold"/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68"/>
                                          </p:stCondLst>
                                        </p:cTn>
                                        <p:tgtEl>
                                          <p:spTgt spid="210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10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09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09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109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09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1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09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1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1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09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0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0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1094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6" grpId="0"/>
      <p:bldP spid="21094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Государственно-общественное управление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785794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Одной из педагогических задач разработки и реализации  Образовательной программы  в нашей школе является организация эффективного взаимодействия школы и семьи в целях духовно-нравственного развития и воспитания учащихся в следующих направлениях: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Повышение педагогической культуры родителей  (законных представителей) учащихся путем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проведения родительских конференций и тематических расширенных педагогических советов, организации родительского лектория, выпуска информационных материалов и публичных докладов школы по итогам работы за год.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Совершенствования межличностных отношений педагогов, учащихся и родителей путем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организации совместных мероприятий, праздников, акций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например, традиционный  праздник Проводы </a:t>
            </a:r>
            <a:r>
              <a:rPr lang="ru-RU" sz="1800" i="1" dirty="0" err="1" smtClean="0">
                <a:latin typeface="Times New Roman" pitchFamily="18" charset="0"/>
                <a:cs typeface="Times New Roman" pitchFamily="18" charset="0"/>
              </a:rPr>
              <a:t>Зимы,Папа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, мама, я – спортивная семья, праздник Букваря, театральные постановки к дню учителя и дню мамы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Расширение партнерских взаимоотношений с родителями путем </a:t>
            </a:r>
            <a:r>
              <a:rPr lang="ru-RU" sz="1800" i="1" dirty="0" smtClean="0">
                <a:latin typeface="Times New Roman" pitchFamily="18" charset="0"/>
                <a:cs typeface="Times New Roman" pitchFamily="18" charset="0"/>
              </a:rPr>
              <a:t>привлечения их к активной деятельности в составе Совета школы, активизации деятельности родительских комитетов классных коллективов учащихся, проведения совместных школьных акций в микрорайоне школы, написание заметок в газеты города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323850" y="260350"/>
            <a:ext cx="3673475" cy="266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>
                <a:solidFill>
                  <a:srgbClr val="006600"/>
                </a:solidFill>
                <a:latin typeface="Georgia" pitchFamily="18" charset="0"/>
              </a:rPr>
              <a:t>Участие общественности в управлении образованием:</a:t>
            </a:r>
          </a:p>
          <a:p>
            <a:pPr algn="ctr"/>
            <a:endParaRPr lang="ru-RU" sz="1400">
              <a:solidFill>
                <a:srgbClr val="006600"/>
              </a:solidFill>
              <a:latin typeface="Georgia" pitchFamily="18" charset="0"/>
            </a:endParaRP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деятельность органов государственно-общественного управления образованием;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деятельность органов педагогического самоуправления; 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деятельность органов ученического самоуправления; 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деятельность органов родительского самоуправления.</a:t>
            </a:r>
            <a:endParaRPr lang="ru-RU" b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5292725" y="260350"/>
            <a:ext cx="3529013" cy="266382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1400">
                <a:solidFill>
                  <a:srgbClr val="006600"/>
                </a:solidFill>
                <a:latin typeface="Georgia" pitchFamily="18" charset="0"/>
              </a:rPr>
              <a:t>Участие общественности в оценке и контроле качества образования:</a:t>
            </a:r>
          </a:p>
          <a:p>
            <a:pPr algn="ctr"/>
            <a:endParaRPr lang="ru-RU" sz="800">
              <a:solidFill>
                <a:srgbClr val="006600"/>
              </a:solidFill>
              <a:latin typeface="Georgia" pitchFamily="18" charset="0"/>
            </a:endParaRPr>
          </a:p>
          <a:p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Участие общественных экспертов и общественных наблюдателей в профессиональных конкурсных отборах;</a:t>
            </a:r>
          </a:p>
          <a:p>
            <a:pPr>
              <a:buFont typeface="Verdana" pitchFamily="34" charset="0"/>
              <a:buChar char="-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распределении стимулирующей части фонда оплаты труда;</a:t>
            </a:r>
          </a:p>
          <a:p>
            <a:pPr>
              <a:buFont typeface="Verdana" pitchFamily="34" charset="0"/>
              <a:buChar char="-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аккредитации учреждения;</a:t>
            </a:r>
          </a:p>
          <a:p>
            <a:pPr>
              <a:buFont typeface="Verdana" pitchFamily="34" charset="0"/>
              <a:buChar char="-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итоговой аттестации учащихся;</a:t>
            </a:r>
          </a:p>
          <a:p>
            <a:pPr>
              <a:buFont typeface="Verdana" pitchFamily="34" charset="0"/>
              <a:buChar char="-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аттестации кадров.</a:t>
            </a:r>
            <a:endParaRPr lang="ru-RU" b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6148" name="Rectangle 6"/>
          <p:cNvSpPr>
            <a:spLocks noChangeArrowheads="1"/>
          </p:cNvSpPr>
          <p:nvPr/>
        </p:nvSpPr>
        <p:spPr bwMode="auto">
          <a:xfrm>
            <a:off x="323850" y="4076700"/>
            <a:ext cx="3887788" cy="2520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/>
          </a:p>
          <a:p>
            <a:pPr algn="ctr"/>
            <a:r>
              <a:rPr lang="ru-RU" sz="1400">
                <a:solidFill>
                  <a:srgbClr val="006600"/>
                </a:solidFill>
                <a:latin typeface="Georgia" pitchFamily="18" charset="0"/>
              </a:rPr>
              <a:t>Обмен информацией:</a:t>
            </a:r>
          </a:p>
          <a:p>
            <a:pPr algn="ctr"/>
            <a:endParaRPr lang="ru-RU" sz="1400" b="0">
              <a:solidFill>
                <a:srgbClr val="006600"/>
              </a:solidFill>
              <a:latin typeface="Georgia" pitchFamily="18" charset="0"/>
            </a:endParaRP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публичная отчётность;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работа Интернет-сайтов;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осуществление обратной связи;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деятельность СМИ системы образования;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взаимодействие с прессой;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взаимодействие с радио;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взаимодействие с телевидением.</a:t>
            </a:r>
          </a:p>
          <a:p>
            <a:endParaRPr lang="ru-RU" b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6149" name="Rectangle 7"/>
          <p:cNvSpPr>
            <a:spLocks noChangeArrowheads="1"/>
          </p:cNvSpPr>
          <p:nvPr/>
        </p:nvSpPr>
        <p:spPr bwMode="auto">
          <a:xfrm>
            <a:off x="5292725" y="4076700"/>
            <a:ext cx="3527425" cy="252095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1400"/>
          </a:p>
          <a:p>
            <a:pPr algn="ctr"/>
            <a:r>
              <a:rPr lang="ru-RU" sz="1400">
                <a:solidFill>
                  <a:srgbClr val="006600"/>
                </a:solidFill>
                <a:latin typeface="Georgia" pitchFamily="18" charset="0"/>
              </a:rPr>
              <a:t>Социальное партнёрство:</a:t>
            </a:r>
          </a:p>
          <a:p>
            <a:pPr algn="ctr"/>
            <a:endParaRPr lang="ru-RU" sz="1400">
              <a:latin typeface="Georgia" pitchFamily="18" charset="0"/>
            </a:endParaRP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социальное проектирование;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шефская помощь;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реализация модели «Общественно-активная школа»;</a:t>
            </a:r>
          </a:p>
          <a:p>
            <a:pPr>
              <a:buFontTx/>
              <a:buChar char="•"/>
            </a:pPr>
            <a:r>
              <a:rPr lang="ru-RU" sz="1400" b="0">
                <a:solidFill>
                  <a:srgbClr val="000066"/>
                </a:solidFill>
                <a:latin typeface="Georgia" pitchFamily="18" charset="0"/>
              </a:rPr>
              <a:t>обучение и подготовка кадров.</a:t>
            </a:r>
            <a:endParaRPr lang="ru-RU" b="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615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>
            <a:off x="1476375" y="836613"/>
            <a:ext cx="5891213" cy="496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Oval 9"/>
          <p:cNvSpPr>
            <a:spLocks noChangeArrowheads="1"/>
          </p:cNvSpPr>
          <p:nvPr/>
        </p:nvSpPr>
        <p:spPr bwMode="auto">
          <a:xfrm>
            <a:off x="3276600" y="2492375"/>
            <a:ext cx="2592388" cy="1936757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 sz="1400" dirty="0"/>
          </a:p>
          <a:p>
            <a:pPr algn="ctr"/>
            <a:r>
              <a:rPr lang="ru-RU" sz="1400" dirty="0">
                <a:solidFill>
                  <a:schemeClr val="bg1"/>
                </a:solidFill>
              </a:rPr>
              <a:t>Взаимодействие системы </a:t>
            </a:r>
            <a:r>
              <a:rPr lang="ru-RU" sz="1400" dirty="0" smtClean="0">
                <a:solidFill>
                  <a:schemeClr val="bg1"/>
                </a:solidFill>
              </a:rPr>
              <a:t>образования </a:t>
            </a:r>
            <a:r>
              <a:rPr lang="ru-RU" sz="1400" dirty="0" smtClean="0">
                <a:solidFill>
                  <a:schemeClr val="bg1"/>
                </a:solidFill>
              </a:rPr>
              <a:t>МБОУ «ЦО №32»</a:t>
            </a:r>
            <a:endParaRPr lang="ru-RU" sz="1400" dirty="0" smtClean="0">
              <a:solidFill>
                <a:schemeClr val="bg1"/>
              </a:solidFill>
            </a:endParaRP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</a:rPr>
              <a:t>с общественностью</a:t>
            </a:r>
            <a:endParaRPr lang="ru-RU" sz="1400" b="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713"/>
            <a:ext cx="8229600" cy="1165225"/>
          </a:xfrm>
        </p:spPr>
        <p:txBody>
          <a:bodyPr/>
          <a:lstStyle/>
          <a:p>
            <a:pPr>
              <a:defRPr/>
            </a:pPr>
            <a: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</a:br>
            <a:endParaRPr lang="ru-RU" sz="2800" dirty="0"/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>
          <a:xfrm>
            <a:off x="285720" y="1928802"/>
            <a:ext cx="8443914" cy="4929198"/>
          </a:xfrm>
          <a:solidFill>
            <a:schemeClr val="bg1"/>
          </a:solidFill>
          <a:ln>
            <a:solidFill>
              <a:schemeClr val="bg1"/>
            </a:solidFill>
          </a:ln>
        </p:spPr>
        <p:txBody>
          <a:bodyPr/>
          <a:lstStyle/>
          <a:p>
            <a:r>
              <a:rPr lang="ru-RU" sz="2000" dirty="0" smtClean="0">
                <a:solidFill>
                  <a:srgbClr val="222268"/>
                </a:solidFill>
                <a:latin typeface="Times New Roman" pitchFamily="18" charset="0"/>
                <a:cs typeface="Times New Roman" pitchFamily="18" charset="0"/>
              </a:rPr>
              <a:t>Осознание родителями равной с учителями ответственности за воспитание детей; </a:t>
            </a:r>
          </a:p>
          <a:p>
            <a:r>
              <a:rPr lang="ru-RU" sz="2000" dirty="0" smtClean="0">
                <a:solidFill>
                  <a:srgbClr val="222268"/>
                </a:solidFill>
                <a:latin typeface="Times New Roman" pitchFamily="18" charset="0"/>
                <a:cs typeface="Times New Roman" pitchFamily="18" charset="0"/>
              </a:rPr>
              <a:t>использование в работе основ семейного воспитания; </a:t>
            </a:r>
          </a:p>
          <a:p>
            <a:r>
              <a:rPr lang="ru-RU" sz="2000" dirty="0" smtClean="0">
                <a:solidFill>
                  <a:srgbClr val="222268"/>
                </a:solidFill>
                <a:latin typeface="Times New Roman" pitchFamily="18" charset="0"/>
                <a:cs typeface="Times New Roman" pitchFamily="18" charset="0"/>
              </a:rPr>
              <a:t>повышение педагогической культуры родителей; </a:t>
            </a:r>
          </a:p>
          <a:p>
            <a:r>
              <a:rPr lang="ru-RU" sz="2000" dirty="0" smtClean="0">
                <a:solidFill>
                  <a:srgbClr val="222268"/>
                </a:solidFill>
                <a:latin typeface="Times New Roman" pitchFamily="18" charset="0"/>
                <a:cs typeface="Times New Roman" pitchFamily="18" charset="0"/>
              </a:rPr>
              <a:t>изменение характера взаимоотношений между участниками образовательного процесса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FontTx/>
              <a:buNone/>
            </a:pPr>
            <a:endParaRPr lang="ru-RU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468313" y="285728"/>
            <a:ext cx="8229600" cy="1500197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99FF99"/>
              </a:gs>
            </a:gsLst>
            <a:path path="shape">
              <a:fillToRect l="50000" t="50000" r="50000" b="50000"/>
            </a:path>
          </a:gradFill>
          <a:ln w="38100">
            <a:solidFill>
              <a:srgbClr val="CC00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sz="2000" dirty="0" smtClean="0">
              <a:solidFill>
                <a:srgbClr val="C00000"/>
              </a:solidFill>
              <a:latin typeface="+mn-lt"/>
            </a:endParaRPr>
          </a:p>
          <a:p>
            <a:pPr algn="ctr">
              <a:defRPr/>
            </a:pPr>
            <a:endParaRPr lang="ru-RU" sz="2000" dirty="0" smtClean="0">
              <a:solidFill>
                <a:srgbClr val="C00000"/>
              </a:solidFill>
              <a:latin typeface="+mn-lt"/>
            </a:endParaRPr>
          </a:p>
          <a:p>
            <a:pPr algn="ctr">
              <a:defRPr/>
            </a:pPr>
            <a:endParaRPr lang="ru-RU" sz="2000" dirty="0" smtClean="0">
              <a:solidFill>
                <a:srgbClr val="C00000"/>
              </a:solidFill>
              <a:latin typeface="+mn-lt"/>
            </a:endParaRPr>
          </a:p>
          <a:p>
            <a:pPr algn="ctr">
              <a:defRPr/>
            </a:pPr>
            <a:r>
              <a:rPr lang="ru-RU" sz="2000" dirty="0" smtClean="0">
                <a:latin typeface="+mn-lt"/>
              </a:rPr>
              <a:t>Что </a:t>
            </a:r>
            <a:r>
              <a:rPr lang="ru-RU" sz="2000" dirty="0">
                <a:latin typeface="+mn-lt"/>
              </a:rPr>
              <a:t>дает привлечение родительской общественности к управлению образовательным учреждением?</a:t>
            </a:r>
            <a:endParaRPr lang="ru-RU" sz="2000" dirty="0">
              <a:latin typeface="Georgia" pitchFamily="18" charset="0"/>
            </a:endParaRPr>
          </a:p>
        </p:txBody>
      </p:sp>
      <p:sp>
        <p:nvSpPr>
          <p:cNvPr id="12293" name="Rectangle 6"/>
          <p:cNvSpPr>
            <a:spLocks noChangeArrowheads="1"/>
          </p:cNvSpPr>
          <p:nvPr/>
        </p:nvSpPr>
        <p:spPr bwMode="auto">
          <a:xfrm>
            <a:off x="571472" y="357167"/>
            <a:ext cx="8001056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b="0" dirty="0" smtClean="0"/>
          </a:p>
          <a:p>
            <a:pPr algn="just"/>
            <a:r>
              <a:rPr lang="ru-RU" sz="2800" b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Общественное </a:t>
            </a:r>
            <a:r>
              <a:rPr lang="ru-RU" sz="2800" b="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участие в управлении образованием</a:t>
            </a: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143380"/>
            <a:ext cx="414340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2" y="4143380"/>
            <a:ext cx="3704595" cy="2522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5613" y="471488"/>
            <a:ext cx="8229600" cy="615950"/>
          </a:xfrm>
        </p:spPr>
        <p:txBody>
          <a:bodyPr/>
          <a:lstStyle/>
          <a:p>
            <a:pPr eaLnBrk="1" hangingPunct="1">
              <a:defRPr/>
            </a:pPr>
            <a:r>
              <a:rPr lang="ru-RU" sz="2000" b="1" dirty="0" smtClean="0">
                <a:solidFill>
                  <a:srgbClr val="FFFF00"/>
                </a:solidFill>
              </a:rPr>
              <a:t>Информационно-образовательная среда </a:t>
            </a:r>
            <a:r>
              <a:rPr lang="ru-RU" sz="2000" b="1" dirty="0" smtClean="0">
                <a:solidFill>
                  <a:srgbClr val="FFFF00"/>
                </a:solidFill>
              </a:rPr>
              <a:t>МБОУ «ЦО №32» </a:t>
            </a:r>
            <a:r>
              <a:rPr lang="ru-RU" sz="2000" b="1" dirty="0" smtClean="0">
                <a:solidFill>
                  <a:srgbClr val="FFFF00"/>
                </a:solidFill>
              </a:rPr>
              <a:t/>
            </a:r>
            <a:br>
              <a:rPr lang="ru-RU" sz="2000" b="1" dirty="0" smtClean="0">
                <a:solidFill>
                  <a:srgbClr val="FFFF00"/>
                </a:solidFill>
              </a:rPr>
            </a:br>
            <a:r>
              <a:rPr lang="ru-RU" sz="2000" b="1" dirty="0" smtClean="0">
                <a:solidFill>
                  <a:srgbClr val="FFFF00"/>
                </a:solidFill>
              </a:rPr>
              <a:t>включает в себя :</a:t>
            </a:r>
          </a:p>
        </p:txBody>
      </p:sp>
      <p:sp>
        <p:nvSpPr>
          <p:cNvPr id="209923" name="Oval 3"/>
          <p:cNvSpPr>
            <a:spLocks noChangeArrowheads="1"/>
          </p:cNvSpPr>
          <p:nvPr/>
        </p:nvSpPr>
        <p:spPr bwMode="auto">
          <a:xfrm>
            <a:off x="0" y="1196975"/>
            <a:ext cx="9144000" cy="431800"/>
          </a:xfrm>
          <a:prstGeom prst="ellipse">
            <a:avLst/>
          </a:prstGeom>
          <a:solidFill>
            <a:srgbClr val="F0FC5A"/>
          </a:soli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совокупность технологических средств, обеспечивающих </a:t>
            </a:r>
            <a:endParaRPr kumimoji="1" lang="ru-RU" sz="1200">
              <a:solidFill>
                <a:srgbClr val="FF0000"/>
              </a:solidFill>
            </a:endParaRPr>
          </a:p>
        </p:txBody>
      </p:sp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250825" y="2133600"/>
            <a:ext cx="2305050" cy="504825"/>
          </a:xfrm>
          <a:prstGeom prst="rect">
            <a:avLst/>
          </a:prstGeom>
          <a:solidFill>
            <a:srgbClr val="FF00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lang="ru-RU" b="1"/>
              <a:t>Взаимодействие </a:t>
            </a:r>
          </a:p>
        </p:txBody>
      </p:sp>
      <p:sp>
        <p:nvSpPr>
          <p:cNvPr id="209925" name="Rectangle 5"/>
          <p:cNvSpPr>
            <a:spLocks noChangeArrowheads="1"/>
          </p:cNvSpPr>
          <p:nvPr/>
        </p:nvSpPr>
        <p:spPr bwMode="auto">
          <a:xfrm>
            <a:off x="395288" y="2852738"/>
            <a:ext cx="2160587" cy="935037"/>
          </a:xfrm>
          <a:prstGeom prst="rect">
            <a:avLst/>
          </a:prstGeom>
          <a:solidFill>
            <a:srgbClr val="58E2FE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между участниками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образовательного 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процесса</a:t>
            </a:r>
          </a:p>
        </p:txBody>
      </p:sp>
      <p:sp>
        <p:nvSpPr>
          <p:cNvPr id="209926" name="Rectangle 6"/>
          <p:cNvSpPr>
            <a:spLocks noChangeArrowheads="1"/>
          </p:cNvSpPr>
          <p:nvPr/>
        </p:nvSpPr>
        <p:spPr bwMode="auto">
          <a:xfrm>
            <a:off x="468313" y="4221163"/>
            <a:ext cx="2160587" cy="1944687"/>
          </a:xfrm>
          <a:prstGeom prst="rect">
            <a:avLst/>
          </a:prstGeom>
          <a:solidFill>
            <a:srgbClr val="58E2FE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органами, 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осуществляющими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управление в сфере 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образования и 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 другими 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образовательными </a:t>
            </a:r>
          </a:p>
          <a:p>
            <a:pPr algn="ctr">
              <a:defRPr/>
            </a:pPr>
            <a:r>
              <a:rPr kumimoji="1" lang="ru-RU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учреждениями</a:t>
            </a:r>
          </a:p>
        </p:txBody>
      </p:sp>
      <p:sp>
        <p:nvSpPr>
          <p:cNvPr id="209927" name="Rectangle 7"/>
          <p:cNvSpPr>
            <a:spLocks noChangeArrowheads="1"/>
          </p:cNvSpPr>
          <p:nvPr/>
        </p:nvSpPr>
        <p:spPr bwMode="auto">
          <a:xfrm>
            <a:off x="3276600" y="1844675"/>
            <a:ext cx="5616575" cy="914400"/>
          </a:xfrm>
          <a:prstGeom prst="rect">
            <a:avLst/>
          </a:prstGeom>
          <a:solidFill>
            <a:srgbClr val="FF00FF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kumimoji="1" lang="ru-RU" b="1">
                <a:effectLst>
                  <a:outerShdw blurRad="38100" dist="38100" dir="2700000" algn="tl">
                    <a:srgbClr val="000000"/>
                  </a:outerShdw>
                </a:effectLst>
              </a:rPr>
              <a:t> возможность</a:t>
            </a:r>
            <a:r>
              <a:rPr kumimoji="1"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     осуществлять     в электронной</a:t>
            </a:r>
          </a:p>
          <a:p>
            <a:pPr algn="ctr">
              <a:lnSpc>
                <a:spcPct val="80000"/>
              </a:lnSpc>
              <a:spcBef>
                <a:spcPct val="20000"/>
              </a:spcBef>
              <a:defRPr/>
            </a:pPr>
            <a:r>
              <a:rPr kumimoji="1" lang="ru-RU">
                <a:effectLst>
                  <a:outerShdw blurRad="38100" dist="38100" dir="2700000" algn="tl">
                    <a:srgbClr val="000000"/>
                  </a:outerShdw>
                </a:effectLst>
              </a:rPr>
              <a:t> (цифровой) форме следующие виды деятельности:</a:t>
            </a:r>
          </a:p>
        </p:txBody>
      </p:sp>
      <p:sp>
        <p:nvSpPr>
          <p:cNvPr id="209928" name="Rectangle 8"/>
          <p:cNvSpPr>
            <a:spLocks noChangeArrowheads="1"/>
          </p:cNvSpPr>
          <p:nvPr/>
        </p:nvSpPr>
        <p:spPr bwMode="auto">
          <a:xfrm>
            <a:off x="2857488" y="2852738"/>
            <a:ext cx="2000264" cy="719138"/>
          </a:xfrm>
          <a:prstGeom prst="rect">
            <a:avLst/>
          </a:prstGeom>
          <a:solidFill>
            <a:srgbClr val="99FF99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планирование</a:t>
            </a:r>
            <a:r>
              <a:rPr kumimoji="1" lang="ru-RU" dirty="0">
                <a:solidFill>
                  <a:srgbClr val="0000FF"/>
                </a:solidFill>
              </a:rPr>
              <a:t> </a:t>
            </a:r>
          </a:p>
        </p:txBody>
      </p:sp>
      <p:sp>
        <p:nvSpPr>
          <p:cNvPr id="209929" name="Rectangle 9"/>
          <p:cNvSpPr>
            <a:spLocks noChangeArrowheads="1"/>
          </p:cNvSpPr>
          <p:nvPr/>
        </p:nvSpPr>
        <p:spPr bwMode="auto">
          <a:xfrm>
            <a:off x="3071803" y="5072074"/>
            <a:ext cx="3286147" cy="1358889"/>
          </a:xfrm>
          <a:prstGeom prst="rect">
            <a:avLst/>
          </a:prstGeom>
          <a:solidFill>
            <a:srgbClr val="99FF99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размещение и сохранение </a:t>
            </a:r>
          </a:p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материалов образовательного </a:t>
            </a:r>
          </a:p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процесса</a:t>
            </a:r>
          </a:p>
        </p:txBody>
      </p:sp>
      <p:sp>
        <p:nvSpPr>
          <p:cNvPr id="209930" name="Rectangle 10"/>
          <p:cNvSpPr>
            <a:spLocks noChangeArrowheads="1"/>
          </p:cNvSpPr>
          <p:nvPr/>
        </p:nvSpPr>
        <p:spPr bwMode="auto">
          <a:xfrm>
            <a:off x="5214942" y="3500439"/>
            <a:ext cx="3000395" cy="1214445"/>
          </a:xfrm>
          <a:prstGeom prst="rect">
            <a:avLst/>
          </a:prstGeom>
          <a:solidFill>
            <a:srgbClr val="99FF99"/>
          </a:solidFill>
          <a:ln w="9525">
            <a:solidFill>
              <a:srgbClr val="FF0000"/>
            </a:solidFill>
            <a:miter lim="800000"/>
            <a:headEnd/>
            <a:tailEnd/>
          </a:ln>
          <a:effectLst>
            <a:outerShdw dist="107763" dir="135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фиксацию хода </a:t>
            </a:r>
          </a:p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образовательного</a:t>
            </a:r>
          </a:p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процесса и </a:t>
            </a:r>
          </a:p>
          <a:p>
            <a:pPr algn="ctr">
              <a:defRPr/>
            </a:pPr>
            <a:r>
              <a:rPr kumimoji="1" lang="ru-RU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результатов</a:t>
            </a:r>
            <a:r>
              <a:rPr kumimoji="1" lang="ru-RU" dirty="0">
                <a:solidFill>
                  <a:srgbClr val="0000FF"/>
                </a:solidFill>
              </a:rPr>
              <a:t> </a:t>
            </a:r>
          </a:p>
        </p:txBody>
      </p:sp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9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85720" y="0"/>
            <a:ext cx="8501122" cy="857231"/>
          </a:xfrm>
        </p:spPr>
        <p:txBody>
          <a:bodyPr/>
          <a:lstStyle/>
          <a:p>
            <a:pPr algn="just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Объектами общественного наблюдения являются: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642918"/>
            <a:ext cx="8291512" cy="6026170"/>
          </a:xfrm>
        </p:spPr>
        <p:txBody>
          <a:bodyPr/>
          <a:lstStyle/>
          <a:p>
            <a:pPr>
              <a:buFontTx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1) процедуры итоговой аттестации учащихся, в том числе в форме и по технологии единого государственного экзамена;</a:t>
            </a:r>
          </a:p>
          <a:p>
            <a:pPr>
              <a:buFontTx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2) процедуры лицензирования образовательных учреждений;</a:t>
            </a:r>
          </a:p>
          <a:p>
            <a:pPr>
              <a:buFontTx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3) процедуры аккредитации образовательных учреждений;</a:t>
            </a:r>
          </a:p>
          <a:p>
            <a:pPr>
              <a:buFontTx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4) процедуры аттестации администрации образовательных учреждений;</a:t>
            </a:r>
          </a:p>
          <a:p>
            <a:pPr>
              <a:buFontTx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5) деятельность аттестационных,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аккредитационных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медальных, конфликтных и иных комиссий;</a:t>
            </a:r>
          </a:p>
          <a:p>
            <a:pPr>
              <a:buFontTx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6) процедуры проведения контрольных и тестовых работ для учащихся образовательных учреждений.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7)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ИЗУЧЕНИЕ ЗАПРОСОВ И ОБРАЗОВАТЕЛЬНЫХ ПОТРЕБНОСТЕЙ  РОДИТЕЛЕЙ 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ОБУЧАЮЩИХСЯ НАЧАЛЬНОЙ СТУПЕНИ ОБЩЕГО ОБРАЗОВАНИЯ 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Государственно-общественное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управление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214974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Управление школой осуществляется на основе принципов единоначалия и самоуправления (статья № 35 закона «Об образовании»)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Опираясь на научные взгляды П.И. Третьякова и Н.В.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Немовой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в школе разработана программно-целевая организационная структура проектного типа с выделением ответственного руководителя.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Основываясь на данном принципе возможно построение именно государственно-общественного управления в школе. Для него характерно согласованное взаимодействие между государством и обществом в решении различных вопросов образования, связанных с возможностью ответственно и результативно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влиять на образовательную политику, принятие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управленческих решений, участие в </a:t>
            </a:r>
          </a:p>
          <a:p>
            <a:pPr algn="just"/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ресурсообеспечивающих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функций, создании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здоровой социальной среды для учащихся» .</a:t>
            </a:r>
          </a:p>
          <a:p>
            <a:pPr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/>
          <a:lstStyle/>
          <a:p>
            <a:pPr algn="just"/>
            <a:r>
              <a:rPr lang="ru-RU" dirty="0" smtClean="0">
                <a:solidFill>
                  <a:schemeClr val="tx2"/>
                </a:solidFill>
              </a:rPr>
              <a:t>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Общественное участие в управлении образованием</a:t>
            </a:r>
            <a:b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41180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формирование общественной системы экспертизы качества образования в школах;  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расширение взаимодействия с местными средствами массовой информации по информированию общественности о результатах деятельности образовательных учреждений и всей системы образования в целом через публичные доклады и другие публикации;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расширение форм взаимодействия общественных структур с представителями школьного сообщества;</a:t>
            </a:r>
          </a:p>
          <a:p>
            <a:pPr>
              <a:lnSpc>
                <a:spcPct val="80000"/>
              </a:lnSpc>
            </a:pPr>
            <a:r>
              <a:rPr lang="ru-RU" sz="2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положительный опыт участия общественности в привлечении и распределении стимулирующей части оплаты труда педагогических работников, обеспечивающих высокое качество образования учащихся.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/>
          <a:lstStyle/>
          <a:p>
            <a:r>
              <a:rPr lang="ru-RU" sz="2800" dirty="0" smtClean="0">
                <a:solidFill>
                  <a:srgbClr val="050B8D"/>
                </a:solidFill>
                <a:latin typeface="Times New Roman" pitchFamily="18" charset="0"/>
                <a:cs typeface="Times New Roman" pitchFamily="18" charset="0"/>
              </a:rPr>
              <a:t>Пока в реализации направления ГОУ сохраняются следующие проблемы:</a:t>
            </a:r>
            <a:r>
              <a:rPr lang="ru-RU" sz="1800" dirty="0" smtClean="0">
                <a:solidFill>
                  <a:srgbClr val="050B8D"/>
                </a:solidFill>
              </a:rPr>
              <a:t/>
            </a:r>
            <a:br>
              <a:rPr lang="ru-RU" sz="1800" dirty="0" smtClean="0">
                <a:solidFill>
                  <a:srgbClr val="050B8D"/>
                </a:solidFill>
              </a:rPr>
            </a:br>
            <a:endParaRPr lang="ru-RU" sz="1800" dirty="0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125538"/>
            <a:ext cx="8204200" cy="5543550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endParaRPr lang="ru-RU" dirty="0" smtClean="0">
              <a:solidFill>
                <a:srgbClr val="050B8D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050B8D"/>
                </a:solidFill>
              </a:rPr>
              <a:t>-   кадровое обеспечение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050B8D"/>
                </a:solidFill>
              </a:rPr>
              <a:t>-   постоянная ротация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rgbClr val="050B8D"/>
                </a:solidFill>
              </a:rPr>
              <a:t>членов</a:t>
            </a:r>
            <a:r>
              <a:rPr lang="ru-RU" sz="2000" dirty="0" smtClean="0"/>
              <a:t> органов самоуправления, привлечение новых активистов, что вызывает необходимость непрерывного обучения этой категории;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3333CC"/>
                </a:solidFill>
              </a:rPr>
              <a:t>-     </a:t>
            </a:r>
            <a:r>
              <a:rPr lang="ru-RU" sz="2000" dirty="0" smtClean="0">
                <a:solidFill>
                  <a:srgbClr val="7030A0"/>
                </a:solidFill>
              </a:rPr>
              <a:t>незначительна доля внебюджетных средств </a:t>
            </a:r>
            <a:r>
              <a:rPr lang="ru-RU" sz="2000" dirty="0" smtClean="0"/>
              <a:t>в бюджете учреждения, привлеченных при участии органов государственно-общественного управления;  </a:t>
            </a:r>
            <a:endParaRPr lang="en-US" sz="2000" dirty="0" smtClean="0"/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3333CC"/>
                </a:solidFill>
              </a:rPr>
              <a:t>-    недостаточно инициатив родителей</a:t>
            </a:r>
            <a:r>
              <a:rPr lang="ru-RU" sz="2000" dirty="0" smtClean="0"/>
              <a:t>, обучающихся, представителей общественности, направленных на содействие образовательному учреждению.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050B8D"/>
                </a:solidFill>
              </a:rPr>
              <a:t>-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000" dirty="0" smtClean="0">
              <a:solidFill>
                <a:srgbClr val="050B8D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000" dirty="0" smtClean="0">
              <a:solidFill>
                <a:srgbClr val="050B8D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Материально-техническое обеспечение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ФГОС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 descr="G:\1а ноутбуки\DSC0970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429025" cy="2428892"/>
          </a:xfrm>
          <a:prstGeom prst="rect">
            <a:avLst/>
          </a:prstGeom>
          <a:noFill/>
        </p:spPr>
      </p:pic>
      <p:pic>
        <p:nvPicPr>
          <p:cNvPr id="8195" name="Picture 3" descr="G:\1а ноутбуки\DSC097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5072066" y="1357298"/>
            <a:ext cx="3786214" cy="2428892"/>
          </a:xfrm>
          <a:prstGeom prst="rect">
            <a:avLst/>
          </a:prstGeom>
          <a:noFill/>
        </p:spPr>
      </p:pic>
      <p:pic>
        <p:nvPicPr>
          <p:cNvPr id="7" name="Picture 3" descr="D:\МАМА\ЧЕРНАЯ ФЛЕШКА\мелочь\P101099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28" y="4071942"/>
            <a:ext cx="3857652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G:\фотки по фгос 22\100SSCAM\SDC1200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4000504"/>
            <a:ext cx="3500462" cy="250033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4000496" y="1785926"/>
            <a:ext cx="571504" cy="42862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071934" y="1500174"/>
            <a:ext cx="64294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r>
              <a:rPr lang="ru-RU" dirty="0" smtClean="0"/>
              <a:t>У</a:t>
            </a:r>
          </a:p>
          <a:p>
            <a:r>
              <a:rPr lang="ru-RU" dirty="0" smtClean="0"/>
              <a:t>Ч</a:t>
            </a:r>
          </a:p>
          <a:p>
            <a:r>
              <a:rPr lang="ru-RU" dirty="0" smtClean="0"/>
              <a:t>Е</a:t>
            </a:r>
          </a:p>
          <a:p>
            <a:r>
              <a:rPr lang="ru-RU" dirty="0" smtClean="0"/>
              <a:t>Б</a:t>
            </a:r>
          </a:p>
          <a:p>
            <a:r>
              <a:rPr lang="ru-RU" dirty="0" smtClean="0"/>
              <a:t>Н</a:t>
            </a:r>
          </a:p>
          <a:p>
            <a:r>
              <a:rPr lang="ru-RU" dirty="0" smtClean="0"/>
              <a:t>Ы</a:t>
            </a:r>
          </a:p>
          <a:p>
            <a:r>
              <a:rPr lang="ru-RU" dirty="0" smtClean="0"/>
              <a:t>Й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</a:t>
            </a:r>
          </a:p>
          <a:p>
            <a:r>
              <a:rPr lang="ru-RU" dirty="0" smtClean="0"/>
              <a:t>Л</a:t>
            </a:r>
          </a:p>
          <a:p>
            <a:r>
              <a:rPr lang="ru-RU" dirty="0" smtClean="0"/>
              <a:t>А</a:t>
            </a:r>
          </a:p>
          <a:p>
            <a:r>
              <a:rPr lang="ru-RU" dirty="0" smtClean="0"/>
              <a:t>С</a:t>
            </a:r>
          </a:p>
          <a:p>
            <a:r>
              <a:rPr lang="ru-RU" dirty="0" smtClean="0"/>
              <a:t>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Материально-техническое обеспечение  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ФГОС</a:t>
            </a:r>
            <a:endParaRPr lang="ru-RU" sz="3200" dirty="0"/>
          </a:p>
        </p:txBody>
      </p:sp>
      <p:pic>
        <p:nvPicPr>
          <p:cNvPr id="9218" name="Picture 2" descr="G:\фотки по фгос 22\100SSCAM\SDC1199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3357585" cy="2500330"/>
          </a:xfrm>
          <a:prstGeom prst="rect">
            <a:avLst/>
          </a:prstGeom>
          <a:noFill/>
        </p:spPr>
      </p:pic>
      <p:pic>
        <p:nvPicPr>
          <p:cNvPr id="9220" name="Picture 4" descr="G:\фотки по фгос 22\100SSCAM\SDC1198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1285860"/>
            <a:ext cx="3000396" cy="2571768"/>
          </a:xfrm>
          <a:prstGeom prst="rect">
            <a:avLst/>
          </a:prstGeom>
          <a:noFill/>
        </p:spPr>
      </p:pic>
      <p:pic>
        <p:nvPicPr>
          <p:cNvPr id="9221" name="Picture 5" descr="G:\фотки по фгос 22\100SSCAM\SDC119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60" y="4071942"/>
            <a:ext cx="3286146" cy="2500330"/>
          </a:xfrm>
          <a:prstGeom prst="rect">
            <a:avLst/>
          </a:prstGeom>
          <a:noFill/>
        </p:spPr>
      </p:pic>
      <p:pic>
        <p:nvPicPr>
          <p:cNvPr id="8" name="Рисунок 7" descr="C:\Documents and Settings\User\Мои документы\вставки_фото\п7\сканирование0004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000504"/>
            <a:ext cx="300039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4143372" y="1500174"/>
            <a:ext cx="928694" cy="49292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357686" y="1471910"/>
            <a:ext cx="92869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/>
              <a:t>И</a:t>
            </a:r>
            <a:br>
              <a:rPr lang="ru-RU" sz="1600" dirty="0" smtClean="0"/>
            </a:br>
            <a:r>
              <a:rPr lang="ru-RU" sz="1600" dirty="0" smtClean="0"/>
              <a:t>Г</a:t>
            </a:r>
            <a:br>
              <a:rPr lang="ru-RU" sz="1600" dirty="0" smtClean="0"/>
            </a:br>
            <a:r>
              <a:rPr lang="ru-RU" sz="1600" dirty="0" smtClean="0"/>
              <a:t>Р</a:t>
            </a:r>
            <a:br>
              <a:rPr lang="ru-RU" sz="1600" dirty="0" smtClean="0"/>
            </a:br>
            <a:r>
              <a:rPr lang="ru-RU" sz="1600" dirty="0" smtClean="0"/>
              <a:t>О</a:t>
            </a:r>
            <a:br>
              <a:rPr lang="ru-RU" sz="1600" dirty="0" smtClean="0"/>
            </a:br>
            <a:r>
              <a:rPr lang="ru-RU" sz="1600" dirty="0" smtClean="0"/>
              <a:t>В</a:t>
            </a:r>
            <a:br>
              <a:rPr lang="ru-RU" sz="1600" dirty="0" smtClean="0"/>
            </a:br>
            <a:r>
              <a:rPr lang="ru-RU" sz="1600" dirty="0" smtClean="0"/>
              <a:t>А</a:t>
            </a:r>
            <a:br>
              <a:rPr lang="ru-RU" sz="1600" dirty="0" smtClean="0"/>
            </a:br>
            <a:r>
              <a:rPr lang="ru-RU" sz="1600" dirty="0" smtClean="0"/>
              <a:t>Я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И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К</a:t>
            </a:r>
            <a:br>
              <a:rPr lang="ru-RU" sz="1600" dirty="0" smtClean="0"/>
            </a:br>
            <a:r>
              <a:rPr lang="ru-RU" sz="1600" dirty="0" smtClean="0"/>
              <a:t>А</a:t>
            </a:r>
            <a:br>
              <a:rPr lang="ru-RU" sz="1600" dirty="0" smtClean="0"/>
            </a:br>
            <a:r>
              <a:rPr lang="ru-RU" sz="1600" dirty="0" smtClean="0"/>
              <a:t>Б</a:t>
            </a:r>
            <a:br>
              <a:rPr lang="ru-RU" sz="1600" dirty="0" smtClean="0"/>
            </a:br>
            <a:r>
              <a:rPr lang="ru-RU" sz="1600" dirty="0" smtClean="0"/>
              <a:t>И</a:t>
            </a:r>
            <a:br>
              <a:rPr lang="ru-RU" sz="1600" dirty="0" smtClean="0"/>
            </a:br>
            <a:r>
              <a:rPr lang="ru-RU" sz="1600" dirty="0" smtClean="0"/>
              <a:t>Н</a:t>
            </a:r>
            <a:br>
              <a:rPr lang="ru-RU" sz="1600" dirty="0" smtClean="0"/>
            </a:br>
            <a:r>
              <a:rPr lang="ru-RU" sz="1600" dirty="0" smtClean="0"/>
              <a:t>Е</a:t>
            </a:r>
            <a:br>
              <a:rPr lang="ru-RU" sz="1600" dirty="0" smtClean="0"/>
            </a:br>
            <a:r>
              <a:rPr lang="ru-RU" sz="1600" dirty="0" smtClean="0"/>
              <a:t>Т</a:t>
            </a:r>
          </a:p>
          <a:p>
            <a:endParaRPr lang="ru-RU" sz="1600" dirty="0" smtClean="0"/>
          </a:p>
          <a:p>
            <a:r>
              <a:rPr lang="ru-RU" sz="1600" dirty="0" smtClean="0"/>
              <a:t>ПДД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Материально-техническое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обеспечение</a:t>
            </a:r>
            <a:endParaRPr lang="ru-RU" sz="3200" dirty="0"/>
          </a:p>
        </p:txBody>
      </p:sp>
      <p:pic>
        <p:nvPicPr>
          <p:cNvPr id="10242" name="Picture 2" descr="G:\фотки по фгос 22\100SSCAM\SDC1199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15555" b="6667"/>
          <a:stretch>
            <a:fillRect/>
          </a:stretch>
        </p:blipFill>
        <p:spPr bwMode="auto">
          <a:xfrm>
            <a:off x="428596" y="1357298"/>
            <a:ext cx="3071834" cy="2643206"/>
          </a:xfrm>
          <a:prstGeom prst="rect">
            <a:avLst/>
          </a:prstGeom>
          <a:noFill/>
        </p:spPr>
      </p:pic>
      <p:pic>
        <p:nvPicPr>
          <p:cNvPr id="10243" name="Picture 3" descr="G:\фотки по фгос 22\100SSCAM\SDC11999.JPG"/>
          <p:cNvPicPr>
            <a:picLocks noChangeAspect="1" noChangeArrowheads="1"/>
          </p:cNvPicPr>
          <p:nvPr/>
        </p:nvPicPr>
        <p:blipFill>
          <a:blip r:embed="rId4" cstate="print"/>
          <a:srcRect t="6667" r="5660" b="11111"/>
          <a:stretch>
            <a:fillRect/>
          </a:stretch>
        </p:blipFill>
        <p:spPr bwMode="auto">
          <a:xfrm>
            <a:off x="5072066" y="1357298"/>
            <a:ext cx="3714776" cy="2643206"/>
          </a:xfrm>
          <a:prstGeom prst="rect">
            <a:avLst/>
          </a:prstGeom>
          <a:noFill/>
        </p:spPr>
      </p:pic>
      <p:pic>
        <p:nvPicPr>
          <p:cNvPr id="10245" name="Picture 5" descr="G:\фотки по фгос 22\100SSCAM\SDC1201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3504" y="4214818"/>
            <a:ext cx="3714776" cy="2428892"/>
          </a:xfrm>
          <a:prstGeom prst="rect">
            <a:avLst/>
          </a:prstGeom>
          <a:noFill/>
        </p:spPr>
      </p:pic>
      <p:pic>
        <p:nvPicPr>
          <p:cNvPr id="10246" name="Picture 6" descr="G:\фотки по фгос 22\100SSCAM\SDC12021.JPG"/>
          <p:cNvPicPr>
            <a:picLocks noChangeAspect="1" noChangeArrowheads="1"/>
          </p:cNvPicPr>
          <p:nvPr/>
        </p:nvPicPr>
        <p:blipFill>
          <a:blip r:embed="rId6" cstate="print"/>
          <a:srcRect l="5769"/>
          <a:stretch>
            <a:fillRect/>
          </a:stretch>
        </p:blipFill>
        <p:spPr bwMode="auto">
          <a:xfrm>
            <a:off x="428596" y="4071942"/>
            <a:ext cx="3071834" cy="257176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3929058" y="1500174"/>
            <a:ext cx="785818" cy="50006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4071934" y="1500174"/>
            <a:ext cx="78581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С</a:t>
            </a:r>
            <a:br>
              <a:rPr lang="ru-RU" sz="4000" dirty="0" smtClean="0"/>
            </a:br>
            <a:r>
              <a:rPr lang="ru-RU" sz="4000" dirty="0" smtClean="0"/>
              <a:t>П</a:t>
            </a:r>
            <a:br>
              <a:rPr lang="ru-RU" sz="4000" dirty="0" smtClean="0"/>
            </a:br>
            <a:r>
              <a:rPr lang="ru-RU" sz="4000" dirty="0" smtClean="0"/>
              <a:t>А</a:t>
            </a:r>
            <a:br>
              <a:rPr lang="ru-RU" sz="4000" dirty="0" smtClean="0"/>
            </a:br>
            <a:r>
              <a:rPr lang="ru-RU" sz="4000" dirty="0" smtClean="0"/>
              <a:t>Л</a:t>
            </a:r>
            <a:br>
              <a:rPr lang="ru-RU" sz="4000" dirty="0" smtClean="0"/>
            </a:br>
            <a:r>
              <a:rPr lang="ru-RU" sz="4000" dirty="0" smtClean="0"/>
              <a:t>Ь</a:t>
            </a:r>
            <a:br>
              <a:rPr lang="ru-RU" sz="4000" dirty="0" smtClean="0"/>
            </a:br>
            <a:r>
              <a:rPr lang="ru-RU" sz="4000" dirty="0" smtClean="0"/>
              <a:t>Н</a:t>
            </a:r>
            <a:br>
              <a:rPr lang="ru-RU" sz="4000" dirty="0" smtClean="0"/>
            </a:br>
            <a:r>
              <a:rPr lang="ru-RU" sz="4000" dirty="0" smtClean="0"/>
              <a:t>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Информационно-образовательная среда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«ЦО №32»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428736"/>
            <a:ext cx="8358246" cy="5214974"/>
          </a:xfrm>
        </p:spPr>
        <p:txBody>
          <a:bodyPr numCol="2"/>
          <a:lstStyle/>
          <a:p>
            <a:pPr>
              <a:spcBef>
                <a:spcPts val="0"/>
              </a:spcBef>
              <a:buNone/>
            </a:pPr>
            <a:r>
              <a:rPr lang="ru-RU" sz="1100" b="1" dirty="0" smtClean="0"/>
              <a:t>Базовые информационные ресурсы для общего образования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2" tooltip="Федеральный ресурс"/>
              </a:rPr>
              <a:t>Российский общеобразовательный портал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3" tooltip="Федеральный ресурс"/>
              </a:rPr>
              <a:t>Единый каталог образовательных </a:t>
            </a:r>
            <a:r>
              <a:rPr lang="ru-RU" sz="1000" u="sng" dirty="0" err="1" smtClean="0">
                <a:hlinkClick r:id="rId3" tooltip="Федеральный ресурс"/>
              </a:rPr>
              <a:t>интернет-ресурсов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4" tooltip="Федеральный ресурс"/>
              </a:rPr>
              <a:t>Полнотекстовая электронная библиотека учебных и учебно-методических материалов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5" tooltip="Федеральный ресурс: Гипертекстовые и мультимедийные иллюстрации к разделам учебников и поурочных планов школьных предметов, тематические коллекции материалов, электронные издания - для общего образования."/>
              </a:rPr>
              <a:t>Единая коллекция цифровых образовательных ресурсов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6" tooltip="Федеральный ресурс: Каталог и хранилище электронных образовательных ресурсов (ЭОР) по предметам общего образования"/>
              </a:rPr>
              <a:t>Федеральный центр информационно-образовательных ресурсов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7" tooltip="СМИ. Форумы."/>
              </a:rPr>
              <a:t>Всероссийский интернет-педсовет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8" tooltip="Новости.  Статьи.  Письма читателей. Форумы."/>
              </a:rPr>
              <a:t>СМИ образовательной тематики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9" tooltip="Тематический сайт: Новости. Мероприятия. Обсуждение. Контакты"/>
              </a:rPr>
              <a:t>Новый стандарт общего образования</a:t>
            </a:r>
            <a:r>
              <a:rPr lang="ru-RU" sz="1000" dirty="0" smtClean="0"/>
              <a:t> </a:t>
            </a:r>
          </a:p>
          <a:p>
            <a:pPr>
              <a:spcBef>
                <a:spcPts val="0"/>
              </a:spcBef>
            </a:pPr>
            <a:r>
              <a:rPr lang="ru-RU" sz="1000" u="sng" dirty="0" smtClean="0">
                <a:hlinkClick r:id="rId10"/>
              </a:rPr>
              <a:t>Социальный портал "Знаем-можем" </a:t>
            </a:r>
            <a:endParaRPr lang="ru-RU" sz="1000" dirty="0" smtClean="0"/>
          </a:p>
          <a:p>
            <a:r>
              <a:rPr lang="ru-RU" sz="1000" u="sng" dirty="0" smtClean="0">
                <a:hlinkClick r:id="rId2"/>
              </a:rPr>
              <a:t>http:// </a:t>
            </a:r>
            <a:r>
              <a:rPr lang="ru-RU" sz="1000" u="sng" dirty="0" err="1" smtClean="0">
                <a:hlinkClick r:id="rId11"/>
              </a:rPr>
              <a:t>www.edu.ru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>- </a:t>
            </a:r>
            <a:r>
              <a:rPr lang="ru-RU" sz="1000" dirty="0" err="1" smtClean="0"/>
              <a:t>Естественно-научный</a:t>
            </a:r>
            <a:r>
              <a:rPr lang="ru-RU" sz="1000" dirty="0" smtClean="0"/>
              <a:t> образовательный портал (</a:t>
            </a:r>
            <a:r>
              <a:rPr lang="ru-RU" sz="1000" dirty="0" err="1" smtClean="0"/>
              <a:t>химия,биология</a:t>
            </a:r>
            <a:r>
              <a:rPr lang="ru-RU" sz="1000" dirty="0" smtClean="0"/>
              <a:t>, физика, математика)</a:t>
            </a:r>
            <a:br>
              <a:rPr lang="ru-RU" sz="1000" dirty="0" smtClean="0"/>
            </a:br>
            <a:r>
              <a:rPr lang="ru-RU" sz="1000" u="sng" dirty="0" smtClean="0">
                <a:hlinkClick r:id="rId2"/>
              </a:rPr>
              <a:t>http://www.school.edu.ru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>- Федеральный портал "Дополнительное образование детей"</a:t>
            </a:r>
            <a:br>
              <a:rPr lang="ru-RU" sz="1000" dirty="0" smtClean="0"/>
            </a:br>
            <a:r>
              <a:rPr lang="ru-RU" sz="1000" u="sng" dirty="0" smtClean="0">
                <a:hlinkClick r:id="rId12"/>
              </a:rPr>
              <a:t>http://www.vidod.edu.ru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>- Специализированный портал по информационно-коммуникационным технологиям в образовании</a:t>
            </a:r>
            <a:br>
              <a:rPr lang="ru-RU" sz="1000" dirty="0" smtClean="0"/>
            </a:br>
            <a:r>
              <a:rPr lang="ru-RU" sz="1000" u="sng" dirty="0" smtClean="0">
                <a:hlinkClick r:id="rId13"/>
              </a:rPr>
              <a:t>http://www.ict.edu.ru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>- Здоровье и образование</a:t>
            </a:r>
            <a:br>
              <a:rPr lang="ru-RU" sz="1000" dirty="0" smtClean="0"/>
            </a:br>
            <a:r>
              <a:rPr lang="ru-RU" sz="1000" u="sng" dirty="0" smtClean="0">
                <a:hlinkClick r:id="rId14"/>
              </a:rPr>
              <a:t>http://www.valeo.edu.ru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dirty="0" smtClean="0"/>
              <a:t>Тульский городской школьный портал, сайты тульских школ в Интернете:</a:t>
            </a:r>
            <a:br>
              <a:rPr lang="ru-RU" sz="1000" dirty="0" smtClean="0"/>
            </a:br>
            <a:r>
              <a:rPr lang="ru-RU" sz="1000" u="sng" dirty="0" smtClean="0">
                <a:hlinkClick r:id="rId15"/>
              </a:rPr>
              <a:t>http://</a:t>
            </a:r>
            <a:r>
              <a:rPr lang="en-US" sz="1000" u="sng" dirty="0" err="1" smtClean="0">
                <a:hlinkClick r:id="rId15"/>
              </a:rPr>
              <a:t>tula</a:t>
            </a:r>
            <a:r>
              <a:rPr lang="ru-RU" sz="1000" u="sng" dirty="0" err="1" smtClean="0">
                <a:hlinkClick r:id="rId15"/>
              </a:rPr>
              <a:t>school</a:t>
            </a:r>
            <a:r>
              <a:rPr lang="ru-RU" sz="1000" u="sng" dirty="0" smtClean="0">
                <a:hlinkClick r:id="rId15"/>
              </a:rPr>
              <a:t>. </a:t>
            </a:r>
            <a:r>
              <a:rPr lang="en-US" sz="1000" u="sng" dirty="0" smtClean="0">
                <a:hlinkClick r:id="rId15"/>
              </a:rPr>
              <a:t>R</a:t>
            </a:r>
            <a:r>
              <a:rPr lang="ru-RU" sz="1000" u="sng" dirty="0" err="1" smtClean="0">
                <a:hlinkClick r:id="rId15"/>
              </a:rPr>
              <a:t>u</a:t>
            </a:r>
            <a:endParaRPr lang="ru-RU" sz="1000" dirty="0" smtClean="0"/>
          </a:p>
          <a:p>
            <a:pPr lvl="0"/>
            <a:r>
              <a:rPr lang="ru-RU" sz="1000" dirty="0" smtClean="0"/>
              <a:t>Министерство образования РФ:</a:t>
            </a:r>
            <a:br>
              <a:rPr lang="ru-RU" sz="1000" dirty="0" smtClean="0"/>
            </a:br>
            <a:r>
              <a:rPr lang="ru-RU" sz="1000" u="sng" dirty="0" smtClean="0">
                <a:hlinkClick r:id="rId16"/>
              </a:rPr>
              <a:t>http://www.ed.gov.ru</a:t>
            </a:r>
            <a:endParaRPr lang="ru-RU" sz="1000" dirty="0" smtClean="0"/>
          </a:p>
          <a:p>
            <a:pPr lvl="0"/>
            <a:r>
              <a:rPr lang="ru-RU" sz="1000" dirty="0" smtClean="0"/>
              <a:t>Виртуальные школы в Интернет: </a:t>
            </a:r>
          </a:p>
          <a:p>
            <a:r>
              <a:rPr lang="ru-RU" sz="1000" dirty="0" smtClean="0"/>
              <a:t>- Виртуальная школа Кирилла и </a:t>
            </a:r>
            <a:r>
              <a:rPr lang="ru-RU" sz="1000" dirty="0" err="1" smtClean="0"/>
              <a:t>Мефодия</a:t>
            </a:r>
            <a:r>
              <a:rPr lang="ru-RU" sz="1000" dirty="0" smtClean="0"/>
              <a:t/>
            </a:r>
            <a:br>
              <a:rPr lang="ru-RU" sz="1000" dirty="0" smtClean="0"/>
            </a:br>
            <a:r>
              <a:rPr lang="ru-RU" sz="1000" u="sng" dirty="0" smtClean="0">
                <a:hlinkClick r:id="rId17"/>
              </a:rPr>
              <a:t>http://vschool.km.ru</a:t>
            </a:r>
            <a:endParaRPr lang="ru-RU" sz="1000" dirty="0" smtClean="0"/>
          </a:p>
          <a:p>
            <a:r>
              <a:rPr lang="ru-RU" sz="1000" dirty="0" smtClean="0"/>
              <a:t>- </a:t>
            </a:r>
            <a:r>
              <a:rPr lang="ru-RU" sz="1000" dirty="0" err="1" smtClean="0"/>
              <a:t>Яndex</a:t>
            </a:r>
            <a:r>
              <a:rPr lang="ru-RU" sz="1000" dirty="0" smtClean="0"/>
              <a:t> (русскоязычная)</a:t>
            </a:r>
            <a:br>
              <a:rPr lang="ru-RU" sz="1000" dirty="0" smtClean="0"/>
            </a:br>
            <a:r>
              <a:rPr lang="ru-RU" sz="1000" u="sng" dirty="0" smtClean="0">
                <a:hlinkClick r:id="rId18"/>
              </a:rPr>
              <a:t>http://www.yandex.ru/</a:t>
            </a:r>
            <a:r>
              <a:rPr lang="ru-RU" sz="1000" dirty="0" smtClean="0"/>
              <a:t> </a:t>
            </a:r>
          </a:p>
          <a:p>
            <a:r>
              <a:rPr lang="en-US" sz="1000" dirty="0" smtClean="0"/>
              <a:t>- Rambler (</a:t>
            </a:r>
            <a:r>
              <a:rPr lang="ru-RU" sz="1000" dirty="0" smtClean="0"/>
              <a:t>русскоязычная</a:t>
            </a:r>
            <a:r>
              <a:rPr lang="en-US" sz="1000" dirty="0" smtClean="0"/>
              <a:t>)</a:t>
            </a:r>
            <a:br>
              <a:rPr lang="en-US" sz="1000" dirty="0" smtClean="0"/>
            </a:br>
            <a:r>
              <a:rPr lang="en-US" sz="1000" u="sng" dirty="0" smtClean="0">
                <a:hlinkClick r:id="rId19"/>
              </a:rPr>
              <a:t>http://www.rambler.ru/</a:t>
            </a:r>
            <a:endParaRPr lang="ru-RU" sz="1000" dirty="0" smtClean="0"/>
          </a:p>
          <a:p>
            <a:r>
              <a:rPr lang="en-US" sz="1000" dirty="0" smtClean="0"/>
              <a:t>- Google (</a:t>
            </a:r>
            <a:r>
              <a:rPr lang="ru-RU" sz="1000" dirty="0" smtClean="0"/>
              <a:t>англоязычная</a:t>
            </a:r>
            <a:r>
              <a:rPr lang="en-US" sz="1000" dirty="0" smtClean="0"/>
              <a:t>)</a:t>
            </a:r>
            <a:br>
              <a:rPr lang="en-US" sz="1000" dirty="0" smtClean="0"/>
            </a:br>
            <a:r>
              <a:rPr lang="en-US" sz="1000" u="sng" dirty="0" smtClean="0">
                <a:hlinkClick r:id="rId20"/>
              </a:rPr>
              <a:t>http://www.google.com/</a:t>
            </a:r>
            <a:endParaRPr lang="ru-RU" sz="1000" dirty="0" smtClean="0"/>
          </a:p>
          <a:p>
            <a:pPr lvl="0"/>
            <a:r>
              <a:rPr lang="ru-RU" sz="1000" u="sng" dirty="0" smtClean="0">
                <a:hlinkClick r:id="rId21"/>
              </a:rPr>
              <a:t>http://school-sector.relarn.ru</a:t>
            </a:r>
            <a:r>
              <a:rPr lang="ru-RU" sz="1000" dirty="0" smtClean="0"/>
              <a:t> </a:t>
            </a:r>
          </a:p>
          <a:p>
            <a:pPr>
              <a:buNone/>
            </a:pPr>
            <a:r>
              <a:rPr lang="ru-RU" sz="1000" dirty="0" smtClean="0"/>
              <a:t> </a:t>
            </a:r>
            <a:r>
              <a:rPr lang="ru-RU" sz="1050" b="1" dirty="0" smtClean="0"/>
              <a:t>Полезные адреса образовательных сайтов</a:t>
            </a:r>
            <a:endParaRPr lang="ru-RU" sz="1000" b="1" dirty="0" smtClean="0"/>
          </a:p>
          <a:p>
            <a:pPr lvl="0"/>
            <a:r>
              <a:rPr lang="ru-RU" sz="1000" u="sng" dirty="0" smtClean="0">
                <a:hlinkClick r:id="rId22" tooltip="http://ege.edu.ru"/>
              </a:rPr>
              <a:t>http://ege.edu.ru</a:t>
            </a:r>
            <a:r>
              <a:rPr lang="ru-RU" sz="1000" dirty="0" smtClean="0"/>
              <a:t> - портал ЕГЭ </a:t>
            </a:r>
          </a:p>
          <a:p>
            <a:pPr lvl="0"/>
            <a:r>
              <a:rPr lang="ru-RU" sz="1000" u="sng" dirty="0" smtClean="0">
                <a:hlinkClick r:id="rId23" tooltip="http://www.problems.ru"/>
              </a:rPr>
              <a:t>http://www.problems.ru</a:t>
            </a:r>
            <a:r>
              <a:rPr lang="ru-RU" sz="1000" dirty="0" smtClean="0"/>
              <a:t> – Интернет проект «Задачи» </a:t>
            </a:r>
          </a:p>
          <a:p>
            <a:pPr lvl="0"/>
            <a:r>
              <a:rPr lang="ru-RU" sz="1000" u="sng" dirty="0" smtClean="0">
                <a:hlinkClick r:id="rId24" tooltip="http://www.cdoosh.kirov.ru/index.html"/>
              </a:rPr>
              <a:t>http://www.cdoosh.kirov.ru/index.html</a:t>
            </a:r>
            <a:r>
              <a:rPr lang="ru-RU" sz="1000" dirty="0" smtClean="0"/>
              <a:t> - Центр доп.образования «Одаренный школьник» </a:t>
            </a:r>
          </a:p>
          <a:p>
            <a:pPr lvl="0"/>
            <a:r>
              <a:rPr lang="ru-RU" sz="1000" u="sng" dirty="0" smtClean="0">
                <a:hlinkClick r:id="rId25" tooltip="http://www.it-n.ru"/>
              </a:rPr>
              <a:t>http://www.it-n.ru</a:t>
            </a:r>
            <a:r>
              <a:rPr lang="ru-RU" sz="1000" dirty="0" smtClean="0"/>
              <a:t> - Сеть творческих учителей </a:t>
            </a:r>
          </a:p>
          <a:p>
            <a:pPr lvl="0"/>
            <a:r>
              <a:rPr lang="ru-RU" sz="1000" u="sng" dirty="0" smtClean="0">
                <a:hlinkClick r:id="rId26" tooltip="http://www.1september.ru"/>
              </a:rPr>
              <a:t>http://www.1september.ru</a:t>
            </a:r>
            <a:r>
              <a:rPr lang="ru-RU" sz="1000" dirty="0" smtClean="0"/>
              <a:t> – газета «1 сентября» </a:t>
            </a:r>
          </a:p>
          <a:p>
            <a:pPr lvl="0"/>
            <a:r>
              <a:rPr lang="ru-RU" sz="1000" u="sng" dirty="0" smtClean="0">
                <a:hlinkClick r:id="rId5" tooltip="http://school-collection.edu.ru/"/>
              </a:rPr>
              <a:t>http://school-collection.edu.ru/</a:t>
            </a:r>
            <a:r>
              <a:rPr lang="ru-RU" sz="1000" dirty="0" smtClean="0"/>
              <a:t> - методика по предметам </a:t>
            </a:r>
          </a:p>
          <a:p>
            <a:pPr lvl="0"/>
            <a:r>
              <a:rPr lang="ru-RU" sz="1000" u="sng" dirty="0" smtClean="0">
                <a:hlinkClick r:id="rId27" tooltip="http://window.edu.ru/"/>
              </a:rPr>
              <a:t>http://window.edu.ru/</a:t>
            </a:r>
            <a:r>
              <a:rPr lang="ru-RU" sz="1000" dirty="0" smtClean="0"/>
              <a:t> - единое окно к образовательным ресурсам </a:t>
            </a:r>
          </a:p>
          <a:p>
            <a:pPr lvl="0"/>
            <a:r>
              <a:rPr lang="ru-RU" sz="1000" u="sng" dirty="0" smtClean="0">
                <a:hlinkClick r:id="rId28" tooltip="http://www.portal-slovo.ru/-"/>
              </a:rPr>
              <a:t>http://www.portal-slovo.ru/-</a:t>
            </a:r>
            <a:r>
              <a:rPr lang="ru-RU" sz="1000" dirty="0" smtClean="0"/>
              <a:t> Православный образовательный портал </a:t>
            </a:r>
          </a:p>
          <a:p>
            <a:pPr lvl="0"/>
            <a:r>
              <a:rPr lang="ru-RU" sz="1000" u="sng" dirty="0" smtClean="0">
                <a:hlinkClick r:id="rId29" tooltip="http://schools.techno.ru/"/>
              </a:rPr>
              <a:t>http://schools.techno.ru/</a:t>
            </a:r>
            <a:r>
              <a:rPr lang="ru-RU" sz="1000" dirty="0" smtClean="0"/>
              <a:t> - Школы в Интернет </a:t>
            </a:r>
          </a:p>
          <a:p>
            <a:pPr lvl="0"/>
            <a:r>
              <a:rPr lang="ru-RU" sz="1000" u="sng" dirty="0" smtClean="0">
                <a:hlinkClick r:id="rId30" tooltip="http://catalog.alledu.ru/"/>
              </a:rPr>
              <a:t>http://catalog.alledu.ru/</a:t>
            </a:r>
            <a:r>
              <a:rPr lang="ru-RU" sz="1000" dirty="0" smtClean="0"/>
              <a:t> - Все образование Интернета </a:t>
            </a:r>
          </a:p>
          <a:p>
            <a:pPr lvl="0"/>
            <a:r>
              <a:rPr lang="ru-RU" sz="1000" u="sng" dirty="0" smtClean="0">
                <a:hlinkClick r:id="rId31" tooltip="http://auditorium.ru/aud/index.php"/>
              </a:rPr>
              <a:t>http://auditorium.ru/aud/index.php</a:t>
            </a:r>
            <a:r>
              <a:rPr lang="ru-RU" sz="1000" dirty="0" smtClean="0"/>
              <a:t> </a:t>
            </a:r>
          </a:p>
          <a:p>
            <a:pPr lvl="0"/>
            <a:r>
              <a:rPr lang="ru-RU" sz="1000" u="sng" dirty="0" smtClean="0">
                <a:hlinkClick r:id="rId32" tooltip="http://www.aboutstudy.ru/secondary/s1.shtml"/>
              </a:rPr>
              <a:t>http://www.aboutstudy.ru/secondary/s1.shtml</a:t>
            </a:r>
            <a:r>
              <a:rPr lang="ru-RU" sz="1000" dirty="0" smtClean="0"/>
              <a:t> - ОБУЧЕНИЕ. </a:t>
            </a:r>
          </a:p>
          <a:p>
            <a:pPr lvl="0"/>
            <a:r>
              <a:rPr lang="en-US" sz="1000" dirty="0" smtClean="0">
                <a:hlinkClick r:id="rId7"/>
              </a:rPr>
              <a:t>http://pedsovet.org/</a:t>
            </a:r>
            <a:r>
              <a:rPr lang="en-US" sz="1000" dirty="0" smtClean="0"/>
              <a:t> -</a:t>
            </a:r>
            <a:endParaRPr lang="ru-RU" sz="1000" dirty="0" smtClean="0"/>
          </a:p>
          <a:p>
            <a:r>
              <a:rPr lang="en-US" sz="1000" dirty="0" smtClean="0">
                <a:hlinkClick r:id="rId33"/>
              </a:rPr>
              <a:t>http://www.tugedu.ru/</a:t>
            </a:r>
            <a:r>
              <a:rPr lang="en-US" sz="1000" dirty="0" smtClean="0"/>
              <a:t> - </a:t>
            </a:r>
            <a:r>
              <a:rPr lang="ru-RU" sz="1000" dirty="0" smtClean="0"/>
              <a:t> Архив</a:t>
            </a:r>
          </a:p>
          <a:p>
            <a:pPr>
              <a:buNone/>
            </a:pPr>
            <a:r>
              <a:rPr lang="ru-RU" sz="1000" dirty="0" smtClean="0"/>
              <a:t>учебных программ и презентаций</a:t>
            </a:r>
          </a:p>
          <a:p>
            <a:pPr>
              <a:buNone/>
            </a:pPr>
            <a:r>
              <a:rPr lang="ru-RU" sz="1050" b="1" dirty="0" smtClean="0"/>
              <a:t>САМОЕ!!!:</a:t>
            </a:r>
          </a:p>
          <a:p>
            <a:pPr>
              <a:buNone/>
            </a:pPr>
            <a:r>
              <a:rPr lang="en-US" sz="1000" dirty="0" smtClean="0">
                <a:hlinkClick r:id="rId34"/>
              </a:rPr>
              <a:t>prmk@list.ru</a:t>
            </a:r>
            <a:r>
              <a:rPr lang="en-US" sz="1000" dirty="0" smtClean="0"/>
              <a:t> - </a:t>
            </a:r>
            <a:r>
              <a:rPr lang="ru-RU" sz="1000" dirty="0" smtClean="0"/>
              <a:t> РМК Привокзального р-на</a:t>
            </a:r>
          </a:p>
          <a:p>
            <a:pPr>
              <a:buNone/>
            </a:pPr>
            <a:r>
              <a:rPr lang="en-US" sz="1000" dirty="0" smtClean="0">
                <a:hlinkClick r:id="rId35"/>
              </a:rPr>
              <a:t>moudoviaz@gmfil.ru</a:t>
            </a:r>
            <a:r>
              <a:rPr lang="en-US" sz="1000" dirty="0" smtClean="0"/>
              <a:t> – </a:t>
            </a:r>
            <a:r>
              <a:rPr lang="ru-RU" sz="1000" dirty="0" smtClean="0"/>
              <a:t>МОУДОВ – ИАЦ</a:t>
            </a:r>
          </a:p>
          <a:p>
            <a:pPr>
              <a:buNone/>
            </a:pPr>
            <a:r>
              <a:rPr lang="en-US" sz="1000" dirty="0" smtClean="0">
                <a:hlinkClick r:id="rId36"/>
              </a:rPr>
              <a:t>privokzal_syo@mail.ru</a:t>
            </a:r>
            <a:r>
              <a:rPr lang="en-US" sz="1000" dirty="0" smtClean="0"/>
              <a:t> – C</a:t>
            </a:r>
            <a:r>
              <a:rPr lang="ru-RU" sz="1000" dirty="0" smtClean="0"/>
              <a:t>УО Привокзального р-на</a:t>
            </a:r>
          </a:p>
          <a:p>
            <a:pPr>
              <a:buNone/>
            </a:pPr>
            <a:r>
              <a:rPr lang="en-US" sz="1000" dirty="0" smtClean="0">
                <a:hlinkClick r:id="rId37"/>
              </a:rPr>
              <a:t>Ipk-tula@rambler.ru</a:t>
            </a:r>
            <a:r>
              <a:rPr lang="en-US" sz="1000" dirty="0" smtClean="0"/>
              <a:t> – </a:t>
            </a:r>
            <a:r>
              <a:rPr lang="ru-RU" sz="1000" dirty="0" smtClean="0"/>
              <a:t>ИПК и ППРОТО г. Тулы</a:t>
            </a:r>
          </a:p>
          <a:p>
            <a:pPr>
              <a:buNone/>
            </a:pPr>
            <a:endParaRPr lang="ru-RU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71546"/>
          </a:xfrm>
        </p:spPr>
        <p:txBody>
          <a:bodyPr/>
          <a:lstStyle/>
          <a:p>
            <a:r>
              <a:rPr lang="ru-RU" sz="4000" dirty="0" smtClean="0"/>
              <a:t>Управляющие функции по внедрению ФГОС НОО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5072098"/>
          </a:xfrm>
        </p:spPr>
        <p:txBody>
          <a:bodyPr numCol="2"/>
          <a:lstStyle/>
          <a:p>
            <a:endParaRPr lang="en-US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1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dirty="0" smtClean="0">
                <a:solidFill>
                  <a:srgbClr val="FF0000"/>
                </a:solidFill>
                <a:latin typeface="Cambria" pitchFamily="18" charset="0"/>
              </a:rPr>
              <a:t>Управление школой  в условиях реализации ФГОС – это  управление инновациями</a:t>
            </a:r>
          </a:p>
          <a:p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Контроль деятельности учителя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осуществляется в  ОУ №13 в соответствии с определённой  системой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внутришкольного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контроля на основе реализуемой в нём системы оценочной деятельности.</a:t>
            </a: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       В связи с введением ФГОС система оценочной деятельности  и система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внутришкольного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контроля 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переориентированы  на оценку качества образования в соответствии с требованиями ФГОС. Это  зафиксировано в основной образовательной программе школы в разделе «Система оценки достижения планируемых результатов освоения основной образовательной программы».</a:t>
            </a:r>
          </a:p>
          <a:p>
            <a:pPr>
              <a:buNone/>
            </a:pPr>
            <a:r>
              <a:rPr lang="en-US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приведения нормативно-правовой базы  ОУ в соответствие с ФГОС НОО   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рассмотрена и утверждена ООП НОО ОУ;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внесены изменения и дополнения в Устав школы №13;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приведены в соответствие с требованиями стандарта и тарифно-квалификационными характеристиками должностные инструкции  педагогических работников;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утверждены формы договора о предоставлении общего образования ;</a:t>
            </a:r>
          </a:p>
          <a:p>
            <a:pPr lvl="0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определён режим</a:t>
            </a:r>
            <a:r>
              <a:rPr lang="en-US" sz="1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занятий, обеспечивающий выполнение учебного плана и санитарно-гигиенических требований стандарта.</a:t>
            </a:r>
          </a:p>
          <a:p>
            <a:pPr>
              <a:buNone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MEETI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0800000" flipV="1">
            <a:off x="571468" y="1285860"/>
            <a:ext cx="2857521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</p:pic>
      <p:pic>
        <p:nvPicPr>
          <p:cNvPr id="5" name="Picture 2" descr="C:\Users\Public\Pictures\Sample Pictures\Новый рисунок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071546"/>
            <a:ext cx="3571900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1300" y="454358"/>
            <a:ext cx="8229600" cy="928694"/>
          </a:xfrm>
        </p:spPr>
        <p:txBody>
          <a:bodyPr/>
          <a:lstStyle/>
          <a:p>
            <a:r>
              <a:rPr lang="ru-RU" sz="4000" dirty="0" smtClean="0"/>
              <a:t>Управляющие функции по внедрению ФГОС НОО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12776"/>
            <a:ext cx="8372476" cy="5302372"/>
          </a:xfrm>
        </p:spPr>
        <p:txBody>
          <a:bodyPr anchor="b"/>
          <a:lstStyle/>
          <a:p>
            <a:pPr algn="just">
              <a:buNone/>
            </a:pP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1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*Устав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ОУ</a:t>
            </a:r>
            <a:endParaRPr lang="ru-RU" sz="16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*ОСНОВНАЯ ОБРАЗОВАТЕЛЬНАЯ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ПРОГРАММА  </a:t>
            </a:r>
            <a:r>
              <a:rPr lang="ru-RU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НАЧАЛЬНОГО ОБЩЕГО ОБРАЗОВАНИЯ </a:t>
            </a:r>
          </a:p>
          <a:p>
            <a:pPr algn="just">
              <a:buNone/>
            </a:pPr>
            <a:r>
              <a:rPr lang="ru-RU" sz="1800" dirty="0" smtClean="0"/>
              <a:t>*</a:t>
            </a:r>
            <a:r>
              <a:rPr lang="ru-RU" sz="1600" b="1" dirty="0" smtClean="0"/>
              <a:t>Положение «О Совете по введению ФГОС»</a:t>
            </a:r>
          </a:p>
          <a:p>
            <a:pPr algn="just">
              <a:buNone/>
            </a:pPr>
            <a:r>
              <a:rPr lang="ru-RU" sz="1600" b="1" dirty="0" smtClean="0"/>
              <a:t>*Положение «О рабочей  программе учебного курса»</a:t>
            </a:r>
          </a:p>
          <a:p>
            <a:pPr algn="just">
              <a:buNone/>
            </a:pPr>
            <a:r>
              <a:rPr lang="ru-RU" sz="1600" b="1" dirty="0" smtClean="0"/>
              <a:t>*Положение«Об оплате труда»</a:t>
            </a:r>
          </a:p>
          <a:p>
            <a:pPr algn="just">
              <a:buNone/>
            </a:pPr>
            <a:r>
              <a:rPr lang="ru-RU" sz="1600" b="1" dirty="0" smtClean="0"/>
              <a:t>*Положение«Об информационной среде ОУ», Положение «Об информационном сайте»</a:t>
            </a:r>
          </a:p>
          <a:p>
            <a:pPr algn="just">
              <a:buNone/>
            </a:pPr>
            <a:r>
              <a:rPr lang="ru-RU" sz="1600" b="1" dirty="0" smtClean="0"/>
              <a:t>*Положение«Об учебном кабинете»</a:t>
            </a:r>
          </a:p>
          <a:p>
            <a:pPr algn="just">
              <a:buNone/>
            </a:pPr>
            <a:r>
              <a:rPr lang="ru-RU" sz="1600" b="1" dirty="0" smtClean="0"/>
              <a:t>*Положение«Об осуществлении текущего контроля успеваемости и                                      промежуточной аттестации обучающихся»</a:t>
            </a:r>
          </a:p>
          <a:p>
            <a:pPr algn="just">
              <a:buNone/>
            </a:pPr>
            <a:r>
              <a:rPr lang="ru-RU" sz="1600" b="1" dirty="0" smtClean="0"/>
              <a:t>*Положение«Об  информационно-библиотечном центре ОУ»</a:t>
            </a:r>
          </a:p>
          <a:p>
            <a:pPr algn="just">
              <a:buNone/>
            </a:pPr>
            <a:r>
              <a:rPr lang="ru-RU" sz="1600" b="1" dirty="0" smtClean="0"/>
              <a:t>*Положение«Об организации и проведении  публичного доклада»</a:t>
            </a:r>
          </a:p>
          <a:p>
            <a:pPr algn="just">
              <a:buNone/>
            </a:pPr>
            <a:r>
              <a:rPr lang="ru-RU" sz="1600" b="1" dirty="0" smtClean="0"/>
              <a:t> *Положение «О школьной документации и ведении электронных</a:t>
            </a:r>
          </a:p>
          <a:p>
            <a:pPr algn="just">
              <a:buNone/>
            </a:pPr>
            <a:r>
              <a:rPr lang="ru-RU" sz="1600" b="1" dirty="0" smtClean="0"/>
              <a:t> документов»</a:t>
            </a:r>
          </a:p>
          <a:p>
            <a:pPr algn="just">
              <a:buNone/>
            </a:pPr>
            <a:r>
              <a:rPr lang="ru-RU" sz="1600" b="1" dirty="0" smtClean="0"/>
              <a:t> *Положение «О формах получения образования»</a:t>
            </a:r>
          </a:p>
          <a:p>
            <a:pPr algn="just">
              <a:buNone/>
            </a:pPr>
            <a:r>
              <a:rPr lang="ru-RU" sz="1600" b="1" dirty="0" smtClean="0"/>
              <a:t>* Регламент системы оценки качества в ОУ                                                       </a:t>
            </a:r>
          </a:p>
          <a:p>
            <a:pPr algn="just"/>
            <a:r>
              <a:rPr lang="ru-RU" sz="1600" b="1" dirty="0" smtClean="0"/>
              <a:t>Дополнительное соглашение к трудовому договору с </a:t>
            </a:r>
          </a:p>
          <a:p>
            <a:pPr algn="just"/>
            <a:r>
              <a:rPr lang="ru-RU" sz="1600" b="1" dirty="0" err="1" smtClean="0"/>
              <a:t>педработникам</a:t>
            </a:r>
            <a:r>
              <a:rPr lang="ru-RU" sz="2000" b="1" dirty="0" err="1" smtClean="0"/>
              <a:t>и</a:t>
            </a:r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 dirty="0" smtClean="0"/>
              <a:t>Управляющие функции по внедрению ФГОС НОО 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571612"/>
            <a:ext cx="8372476" cy="5072098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*План методической работы. Модель организации образовательного процесса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 «Об утверждении Плана подготовки к введению в образовательный процесс   ФГОС НОО»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 создании и полномочиях Совета по введению ФГОС»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 разработке основной образовательной программы»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Приказ«Об утверждении основной образовательной программы»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 создании и полномочиях Рабочей группы по введению  ФГОС»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Приказ«Об введении новой должностной инструкции учителя начальных классов»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Приказ«Об изменении должностной инструкции                                                   заместителя директора по УВР»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Приказ«Об утверждении Рабочей программы учебного курса» 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Приказ«Об утверждении списка учебников и учебных пособий»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Приказ«Об утверждении плана-графика повышения квалификации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just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Должностные инструкции работников школы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2857488" y="857232"/>
            <a:ext cx="3500462" cy="1714512"/>
          </a:xfrm>
          <a:prstGeom prst="roundRect">
            <a:avLst/>
          </a:prstGeom>
          <a:solidFill>
            <a:srgbClr val="D195C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chemeClr val="tx1"/>
                </a:solidFill>
              </a:rPr>
              <a:t>   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Административный совет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b="1" dirty="0">
                <a:solidFill>
                  <a:schemeClr val="tx1"/>
                </a:solidFill>
              </a:rPr>
              <a:t> </a:t>
            </a:r>
            <a:r>
              <a:rPr lang="ru-RU" sz="1000" dirty="0">
                <a:solidFill>
                  <a:schemeClr val="tx1"/>
                </a:solidFill>
              </a:rPr>
              <a:t>О</a:t>
            </a:r>
            <a:r>
              <a:rPr lang="ru-RU" sz="1000" dirty="0" smtClean="0">
                <a:solidFill>
                  <a:schemeClr val="tx1"/>
                </a:solidFill>
              </a:rPr>
              <a:t>существляет текущее планирование деятельности;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1"/>
                </a:solidFill>
              </a:rPr>
              <a:t> Осуществляет  оперативный анализ деятельности;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b="1" dirty="0">
                <a:solidFill>
                  <a:schemeClr val="tx1"/>
                </a:solidFill>
              </a:rPr>
              <a:t> </a:t>
            </a:r>
            <a:r>
              <a:rPr lang="ru-RU" sz="1000" b="1" dirty="0" smtClean="0">
                <a:solidFill>
                  <a:schemeClr val="tx1"/>
                </a:solidFill>
              </a:rPr>
              <a:t>Организует выполнение решений педсовета;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b="1" dirty="0">
                <a:solidFill>
                  <a:schemeClr val="tx1"/>
                </a:solidFill>
              </a:rPr>
              <a:t> </a:t>
            </a:r>
            <a:r>
              <a:rPr lang="ru-RU" sz="1000" b="1" dirty="0" smtClean="0">
                <a:solidFill>
                  <a:schemeClr val="tx1"/>
                </a:solidFill>
              </a:rPr>
              <a:t>Выносит предложения на Совет школы по развитию </a:t>
            </a:r>
            <a:r>
              <a:rPr lang="ru-RU" sz="1000" b="1" dirty="0" err="1" smtClean="0">
                <a:solidFill>
                  <a:schemeClr val="tx1"/>
                </a:solidFill>
              </a:rPr>
              <a:t>учебно</a:t>
            </a:r>
            <a:r>
              <a:rPr lang="ru-RU" sz="1000" b="1" dirty="0" smtClean="0">
                <a:solidFill>
                  <a:schemeClr val="tx1"/>
                </a:solidFill>
              </a:rPr>
              <a:t>–воспитательного процесса;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b="1" dirty="0">
                <a:solidFill>
                  <a:schemeClr val="tx1"/>
                </a:solidFill>
              </a:rPr>
              <a:t> </a:t>
            </a:r>
            <a:r>
              <a:rPr lang="ru-RU" sz="1000" b="1" dirty="0" smtClean="0">
                <a:solidFill>
                  <a:schemeClr val="tx1"/>
                </a:solidFill>
              </a:rPr>
              <a:t>Делегирует своих представителей в Совет школы.</a:t>
            </a:r>
          </a:p>
          <a:p>
            <a:pPr algn="just"/>
            <a:endParaRPr lang="ru-RU" b="1" dirty="0">
              <a:solidFill>
                <a:schemeClr val="tx1"/>
              </a:solidFill>
            </a:endParaRPr>
          </a:p>
          <a:p>
            <a:pPr algn="just"/>
            <a:endParaRPr lang="ru-RU" b="1" dirty="0" smtClean="0">
              <a:solidFill>
                <a:schemeClr val="tx1"/>
              </a:solidFill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214282" y="2643182"/>
            <a:ext cx="3000396" cy="178595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</a:rPr>
              <a:t>Педагогический совет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азрабатывает основные направления педагогической деятельности;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Утверждает учебные планы и программы;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Анализирует УВР и вносит свои 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предложения  по ее развитию на Совет 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школы;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Делегирует  своих представителей в</a:t>
            </a:r>
          </a:p>
          <a:p>
            <a:pPr algn="just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Совет школы.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6000760" y="2643182"/>
            <a:ext cx="2928958" cy="1857388"/>
          </a:xfrm>
          <a:prstGeom prst="roundRect">
            <a:avLst/>
          </a:prstGeom>
          <a:solidFill>
            <a:srgbClr val="8D45D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Научно-методический совет</a:t>
            </a:r>
          </a:p>
          <a:p>
            <a:pPr algn="just">
              <a:buFont typeface="Arial" pitchFamily="34" charset="0"/>
              <a:buChar char="•"/>
            </a:pPr>
            <a:r>
              <a:rPr lang="ru-RU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 разработкой новых                      педагогических технологий;</a:t>
            </a:r>
          </a:p>
          <a:p>
            <a:pPr algn="ctr"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Обобщает, систематизирует и распространяет передовой педагогический</a:t>
            </a:r>
          </a:p>
          <a:p>
            <a:pPr algn="just"/>
            <a:r>
              <a:rPr lang="ru-RU" sz="10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пыт;</a:t>
            </a:r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>
              <a:buFont typeface="Arial" pitchFamily="34" charset="0"/>
              <a:buChar char="•"/>
            </a:pPr>
            <a:r>
              <a:rPr lang="ru-RU" sz="1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Готовит свои предложения в Совет школы.</a:t>
            </a:r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357290" y="5000636"/>
            <a:ext cx="3143272" cy="1643074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Ученический совет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Помогает формировать у учащихся навыки самоорганизации и самоуправления;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Участвует в совершенствовании учебно-воспитательной и досуговой деятельности учащихся;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Организует дежурство в классах и школе;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Делегирует своих представителей в совет школы.</a:t>
            </a:r>
          </a:p>
          <a:p>
            <a:pPr algn="just">
              <a:buFont typeface="Arial" pitchFamily="34" charset="0"/>
              <a:buChar char="•"/>
            </a:pPr>
            <a:endParaRPr lang="ru-RU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714876" y="4929198"/>
            <a:ext cx="3143272" cy="1714512"/>
          </a:xfrm>
          <a:prstGeom prst="roundRect">
            <a:avLst/>
          </a:prstGeom>
          <a:solidFill>
            <a:srgbClr val="F4977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Родительский комитет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Аккумулирует и представляет интересы родительской общественности;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Участвует в независимых экспертизах жизнедеятельности школы;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Вносит предложения в Совет школы по совершенствованию УВР;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Делегирует своих представителей в Совет школы.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авильный пятиугольник 6"/>
          <p:cNvSpPr/>
          <p:nvPr/>
        </p:nvSpPr>
        <p:spPr>
          <a:xfrm>
            <a:off x="2928926" y="2500306"/>
            <a:ext cx="3286148" cy="2643206"/>
          </a:xfrm>
          <a:prstGeom prst="pentago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Совет школы - </a:t>
            </a:r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 стратегического управления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Проводит публичные слушания и общественные экспертизы по проектам и программам развития школы;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Утверждает проекты;</a:t>
            </a:r>
          </a:p>
          <a:p>
            <a:pPr algn="just">
              <a:buFont typeface="Arial" pitchFamily="34" charset="0"/>
              <a:buChar char="•"/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Принимает решения о стратегическом развитии школы.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928926" y="428604"/>
            <a:ext cx="37147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latin typeface="Comic Sans MS" pitchFamily="66" charset="0"/>
              </a:rPr>
              <a:t>МОДЕЛЬ УПРАВЛЕНИЯ </a:t>
            </a:r>
            <a:r>
              <a:rPr lang="ru-RU" sz="1400" b="1" dirty="0" smtClean="0">
                <a:latin typeface="Comic Sans MS" pitchFamily="66" charset="0"/>
              </a:rPr>
              <a:t>структурным подразделением</a:t>
            </a:r>
            <a:endParaRPr lang="ru-RU" sz="1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357166"/>
            <a:ext cx="8229600" cy="785818"/>
          </a:xfrm>
        </p:spPr>
        <p:txBody>
          <a:bodyPr/>
          <a:lstStyle/>
          <a:p>
            <a:r>
              <a:rPr lang="ru-RU" dirty="0" smtClean="0"/>
              <a:t>ПОРТФОЛИО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054617"/>
          </a:xfrm>
        </p:spPr>
        <p:txBody>
          <a:bodyPr/>
          <a:lstStyle/>
          <a:p>
            <a:pPr>
              <a:buNone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Эффективной формой оценивания  динамики учебных достижений учащихся начальных классов является </a:t>
            </a:r>
            <a:r>
              <a:rPr lang="ru-RU" sz="2400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– коллекция работ и результатов учащегося, которая демонстрирует его усилия, прогресс и достижения в различных областях.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состав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включены результаты, достигнутые учеником не только в ходе учебной деятельности, но и в иных формах активности: творческой, социальной, коммуникативной, физкультурно-оздоровительной, трудовой деятельности, протекающей как в рамках повседневной школьной жизни, так и за её пределами. 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учеников начальной школы, которое используется для оценки достижения планируемых результатов, входят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следующие материалы:</a:t>
            </a: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+mj-lt"/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Выборки детских работ – формальных и творческих, выполненных в ходе обязательных учебных занятий по всем изучаемым предметам, а также в ходе факультативных занятий, реализуемых в рамках образовательной программы школы.</a:t>
            </a:r>
          </a:p>
          <a:p>
            <a:pPr algn="just">
              <a:buFont typeface="+mj-lt"/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Материалы стартовой диагностики, промежуточных и итоговых стандартизированных работ по отдельным предметам.</a:t>
            </a:r>
          </a:p>
          <a:p>
            <a:pPr algn="just">
              <a:buFont typeface="+mj-lt"/>
              <a:buAutoNum type="arabicPeriod"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Систематизированные материалы наблюдений( оценочные листы, материалы и листы наблюдений за процессом овладения УУД, которые ведёт учитель начальных классов, 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школьный психолог, организатор воспитательной работы и другие 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непосредственные участники образовательного процесса).</a:t>
            </a:r>
          </a:p>
          <a:p>
            <a:pPr algn="just">
              <a:buNone/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4. Материалы, характеризующие достижения учащихся во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внеучебной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досу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 algn="just">
              <a:buNone/>
            </a:pPr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говой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деятельности.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школа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2647</TotalTime>
  <Words>2377</Words>
  <Application>Microsoft Office PowerPoint</Application>
  <PresentationFormat>Экран (4:3)</PresentationFormat>
  <Paragraphs>543</Paragraphs>
  <Slides>36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45" baseType="lpstr">
      <vt:lpstr>Arial</vt:lpstr>
      <vt:lpstr>Calibri</vt:lpstr>
      <vt:lpstr>Cambria</vt:lpstr>
      <vt:lpstr>Comic Sans MS</vt:lpstr>
      <vt:lpstr>Georgia</vt:lpstr>
      <vt:lpstr>Times New Roman</vt:lpstr>
      <vt:lpstr>Verdana</vt:lpstr>
      <vt:lpstr>Wingdings</vt:lpstr>
      <vt:lpstr>школа</vt:lpstr>
      <vt:lpstr>Работа по  ФГОС в  муниципальном общеобразовательном учреждении « Центре образования №32 имени генерала   И.В.Болдина»</vt:lpstr>
      <vt:lpstr>Методическое сопровождение ФГОС НОО  </vt:lpstr>
      <vt:lpstr>Информационно-образовательная среда МБОУ «ЦО №32»  включает в себя :</vt:lpstr>
      <vt:lpstr>Информационно-образовательная среда  «ЦО №32»</vt:lpstr>
      <vt:lpstr>Управляющие функции по внедрению ФГОС НОО </vt:lpstr>
      <vt:lpstr>Управляющие функции по внедрению ФГОС НОО</vt:lpstr>
      <vt:lpstr>Управляющие функции по внедрению ФГОС НОО </vt:lpstr>
      <vt:lpstr>Презентация PowerPoint</vt:lpstr>
      <vt:lpstr>ПОРТФОЛИО</vt:lpstr>
      <vt:lpstr>Варианты портфолио</vt:lpstr>
      <vt:lpstr>Презентация PowerPoint</vt:lpstr>
      <vt:lpstr>  Анкета по теме родительского собрания «Федеральный государственный образовательный стандарт начального общего образования» </vt:lpstr>
      <vt:lpstr>  Воспитание всестороннего и гармонически развитого человека невозможно без решения задач  духовно-нравственного развития личности.  </vt:lpstr>
      <vt:lpstr>Концепция духовно-нравственного воспитания и развития в МБОУ «ЦО №32»</vt:lpstr>
      <vt:lpstr>Презентация PowerPoint</vt:lpstr>
      <vt:lpstr>Презентация PowerPoint</vt:lpstr>
      <vt:lpstr>Спортивно-оздоровительное  направление</vt:lpstr>
      <vt:lpstr>Спортивно-оздоровительное направление</vt:lpstr>
      <vt:lpstr>Художественно - эстетическое направление</vt:lpstr>
      <vt:lpstr>Научно-познавательное направление</vt:lpstr>
      <vt:lpstr>Общественно-полезная деятельность</vt:lpstr>
      <vt:lpstr>Военно-патриотическое направление</vt:lpstr>
      <vt:lpstr>Религиозное просвещение</vt:lpstr>
      <vt:lpstr>Цели проектной деятельности</vt:lpstr>
      <vt:lpstr>Презентация PowerPoint</vt:lpstr>
      <vt:lpstr>Портрет выпускника начальной школы </vt:lpstr>
      <vt:lpstr>Государственно-общественное управление </vt:lpstr>
      <vt:lpstr>Презентация PowerPoint</vt:lpstr>
      <vt:lpstr> </vt:lpstr>
      <vt:lpstr> Объектами общественного наблюдения являются: </vt:lpstr>
      <vt:lpstr>Государственно-общественное управление</vt:lpstr>
      <vt:lpstr> Общественное участие в управлении образованием </vt:lpstr>
      <vt:lpstr>Пока в реализации направления ГОУ сохраняются следующие проблемы: </vt:lpstr>
      <vt:lpstr>Материально-техническое обеспечение   ФГОС</vt:lpstr>
      <vt:lpstr>Материально-техническое обеспечение   ФГОС</vt:lpstr>
      <vt:lpstr>Материально-техническое обеспечение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Введение ФГОС в  муниципальном общеобразовательном учреждении  средней общеобразовательной школе №13 им. И.В.Болдина</dc:title>
  <dc:creator>User</dc:creator>
  <cp:lastModifiedBy>Завуч</cp:lastModifiedBy>
  <cp:revision>249</cp:revision>
  <dcterms:created xsi:type="dcterms:W3CDTF">2011-11-24T10:25:40Z</dcterms:created>
  <dcterms:modified xsi:type="dcterms:W3CDTF">2018-05-14T09:22:53Z</dcterms:modified>
</cp:coreProperties>
</file>