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7"/>
  </p:notesMasterIdLst>
  <p:sldIdLst>
    <p:sldId id="300" r:id="rId3"/>
    <p:sldId id="256" r:id="rId4"/>
    <p:sldId id="302" r:id="rId5"/>
    <p:sldId id="303" r:id="rId6"/>
    <p:sldId id="304" r:id="rId7"/>
    <p:sldId id="305" r:id="rId8"/>
    <p:sldId id="333" r:id="rId9"/>
    <p:sldId id="329" r:id="rId10"/>
    <p:sldId id="308" r:id="rId11"/>
    <p:sldId id="309" r:id="rId12"/>
    <p:sldId id="310" r:id="rId13"/>
    <p:sldId id="311" r:id="rId14"/>
    <p:sldId id="331" r:id="rId15"/>
    <p:sldId id="312" r:id="rId16"/>
    <p:sldId id="334" r:id="rId17"/>
    <p:sldId id="326" r:id="rId18"/>
    <p:sldId id="289" r:id="rId19"/>
    <p:sldId id="313" r:id="rId20"/>
    <p:sldId id="338" r:id="rId21"/>
    <p:sldId id="314" r:id="rId22"/>
    <p:sldId id="315" r:id="rId23"/>
    <p:sldId id="316" r:id="rId24"/>
    <p:sldId id="332" r:id="rId25"/>
    <p:sldId id="324" r:id="rId26"/>
    <p:sldId id="321" r:id="rId27"/>
    <p:sldId id="327" r:id="rId28"/>
    <p:sldId id="328" r:id="rId29"/>
    <p:sldId id="323" r:id="rId30"/>
    <p:sldId id="318" r:id="rId31"/>
    <p:sldId id="335" r:id="rId32"/>
    <p:sldId id="336" r:id="rId33"/>
    <p:sldId id="330" r:id="rId34"/>
    <p:sldId id="290" r:id="rId35"/>
    <p:sldId id="291" r:id="rId36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HGｺﾞｼｯｸE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HGｺﾞｼｯｸE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HGｺﾞｼｯｸE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HGｺﾞｼｯｸE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ill Sans MT" pitchFamily="34" charset="0"/>
        <a:ea typeface="HGｺﾞｼｯｸE"/>
        <a:cs typeface="Arial" pitchFamily="34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HGｺﾞｼｯｸE"/>
        <a:cs typeface="Arial" pitchFamily="34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HGｺﾞｼｯｸE"/>
        <a:cs typeface="Arial" pitchFamily="34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HGｺﾞｼｯｸE"/>
        <a:cs typeface="Arial" pitchFamily="34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ill Sans MT" pitchFamily="34" charset="0"/>
        <a:ea typeface="HGｺﾞｼｯｸE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4578"/>
    <a:srgbClr val="FB81A4"/>
    <a:srgbClr val="E30746"/>
    <a:srgbClr val="8D052C"/>
    <a:srgbClr val="4A452A"/>
    <a:srgbClr val="383420"/>
    <a:srgbClr val="655E39"/>
    <a:srgbClr val="948A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70" y="72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>
          <a:solidFill>
            <a:schemeClr val="tx1"/>
          </a:solidFill>
        </a:ln>
      </c:spPr>
    </c:sideWall>
    <c:backWall>
      <c:thickness val="0"/>
      <c:spPr>
        <a:noFill/>
        <a:ln>
          <a:solidFill>
            <a:schemeClr val="tx1"/>
          </a:solidFill>
        </a:ln>
      </c:spPr>
    </c:backWall>
    <c:plotArea>
      <c:layout>
        <c:manualLayout>
          <c:layoutTarget val="inner"/>
          <c:xMode val="edge"/>
          <c:yMode val="edge"/>
          <c:x val="6.4967191601050037E-2"/>
          <c:y val="2.4216347956505496E-2"/>
          <c:w val="0.70237186497521142"/>
          <c:h val="0.865281214848145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delete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2014-2015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delete val="1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latin typeface="Monotype Corsiva" pitchFamily="66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 formatCode="0.00%">
                  <c:v>0.35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2015-2016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dLbl>
              <c:idx val="0"/>
              <c:layout>
                <c:manualLayout>
                  <c:x val="0.69290123456790154"/>
                  <c:y val="0.383333333333333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latin typeface="Monotype Corsiva" pitchFamily="66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 formatCode="0.00%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4439040"/>
        <c:axId val="84440576"/>
        <c:axId val="0"/>
      </c:bar3DChart>
      <c:catAx>
        <c:axId val="84439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4440576"/>
        <c:crosses val="autoZero"/>
        <c:auto val="1"/>
        <c:lblAlgn val="ctr"/>
        <c:lblOffset val="100"/>
        <c:noMultiLvlLbl val="0"/>
      </c:catAx>
      <c:valAx>
        <c:axId val="84440576"/>
        <c:scaling>
          <c:orientation val="minMax"/>
        </c:scaling>
        <c:delete val="0"/>
        <c:axPos val="l"/>
        <c:majorGridlines>
          <c:spPr>
            <a:ln>
              <a:solidFill>
                <a:schemeClr val="tx1"/>
              </a:solidFill>
            </a:ln>
          </c:spPr>
        </c:majorGridlines>
        <c:numFmt formatCode="0%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2000" baseline="0">
                <a:solidFill>
                  <a:schemeClr val="bg1"/>
                </a:solidFill>
                <a:latin typeface="Monotype Corsiva" pitchFamily="66" charset="0"/>
              </a:defRPr>
            </a:pPr>
            <a:endParaRPr lang="ru-RU"/>
          </a:p>
        </c:txPr>
        <c:crossAx val="84439040"/>
        <c:crosses val="autoZero"/>
        <c:crossBetween val="between"/>
      </c:valAx>
      <c:spPr>
        <a:noFill/>
        <a:ln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2000" b="1" baseline="0">
                <a:solidFill>
                  <a:schemeClr val="tx1"/>
                </a:solidFill>
                <a:latin typeface="Monotype Corsiva" pitchFamily="66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 b="1" baseline="0">
                <a:solidFill>
                  <a:schemeClr val="tx1"/>
                </a:solidFill>
                <a:latin typeface="Monotype Corsiva" pitchFamily="66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000" b="1" baseline="0">
                <a:solidFill>
                  <a:schemeClr val="tx1"/>
                </a:solidFill>
                <a:latin typeface="Monotype Corsiva" pitchFamily="66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2621986487800161"/>
          <c:y val="0.24409886264216996"/>
          <c:w val="0.26452087586273992"/>
          <c:h val="0.33124650043744575"/>
        </c:manualLayout>
      </c:layout>
      <c:overlay val="0"/>
      <c:txPr>
        <a:bodyPr/>
        <a:lstStyle/>
        <a:p>
          <a:pPr>
            <a:defRPr sz="2000" baseline="0">
              <a:latin typeface="Monotype Corsiva" pitchFamily="66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>
          <a:solidFill>
            <a:schemeClr val="tx1"/>
          </a:solidFill>
        </a:ln>
      </c:spPr>
    </c:sideWall>
    <c:backWall>
      <c:thickness val="0"/>
      <c:spPr>
        <a:noFill/>
        <a:ln>
          <a:solidFill>
            <a:schemeClr val="tx1"/>
          </a:solidFill>
        </a:ln>
      </c:spPr>
    </c:backWall>
    <c:plotArea>
      <c:layout>
        <c:manualLayout>
          <c:layoutTarget val="inner"/>
          <c:xMode val="edge"/>
          <c:yMode val="edge"/>
          <c:x val="6.4967191601050037E-2"/>
          <c:y val="2.4216347956505496E-2"/>
          <c:w val="0.70237186497521142"/>
          <c:h val="0.865281214848145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2013-2014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-4.3209876543209812E-2"/>
                  <c:y val="1.6666666666666687E-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  <a:latin typeface="Monotype Corsiva" pitchFamily="66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2014-2015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 formatCode="0.00%">
                  <c:v>0.35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2015-2016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dLbl>
              <c:idx val="0"/>
              <c:layout>
                <c:manualLayout>
                  <c:x val="0.69290123456790154"/>
                  <c:y val="0.383333333333333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latin typeface="Monotype Corsiva" pitchFamily="66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 formatCode="0.00%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9946496"/>
        <c:axId val="39956480"/>
        <c:axId val="0"/>
      </c:bar3DChart>
      <c:catAx>
        <c:axId val="39946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9956480"/>
        <c:crosses val="autoZero"/>
        <c:auto val="1"/>
        <c:lblAlgn val="ctr"/>
        <c:lblOffset val="100"/>
        <c:noMultiLvlLbl val="0"/>
      </c:catAx>
      <c:valAx>
        <c:axId val="39956480"/>
        <c:scaling>
          <c:orientation val="minMax"/>
        </c:scaling>
        <c:delete val="0"/>
        <c:axPos val="l"/>
        <c:majorGridlines>
          <c:spPr>
            <a:ln>
              <a:solidFill>
                <a:schemeClr val="tx1"/>
              </a:solidFill>
            </a:ln>
          </c:spPr>
        </c:majorGridlines>
        <c:numFmt formatCode="0%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2000" baseline="0">
                <a:solidFill>
                  <a:schemeClr val="bg1"/>
                </a:solidFill>
                <a:latin typeface="Monotype Corsiva" pitchFamily="66" charset="0"/>
              </a:defRPr>
            </a:pPr>
            <a:endParaRPr lang="ru-RU"/>
          </a:p>
        </c:txPr>
        <c:crossAx val="39946496"/>
        <c:crosses val="autoZero"/>
        <c:crossBetween val="between"/>
      </c:valAx>
      <c:spPr>
        <a:noFill/>
        <a:ln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2000" b="1" baseline="0">
                <a:solidFill>
                  <a:schemeClr val="tx1"/>
                </a:solidFill>
                <a:latin typeface="Monotype Corsiva" pitchFamily="66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 b="1" baseline="0">
                <a:solidFill>
                  <a:schemeClr val="tx1"/>
                </a:solidFill>
                <a:latin typeface="Monotype Corsiva" pitchFamily="66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2000" b="1" baseline="0">
                <a:solidFill>
                  <a:schemeClr val="tx1"/>
                </a:solidFill>
                <a:latin typeface="Monotype Corsiva" pitchFamily="66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2621986487800161"/>
          <c:y val="0.24409886264216996"/>
          <c:w val="0.26452087586273992"/>
          <c:h val="0.33124650043744575"/>
        </c:manualLayout>
      </c:layout>
      <c:overlay val="0"/>
      <c:txPr>
        <a:bodyPr/>
        <a:lstStyle/>
        <a:p>
          <a:pPr>
            <a:defRPr sz="2000" baseline="0">
              <a:latin typeface="Monotype Corsiva" pitchFamily="66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chemeClr val="accent1"/>
      </a:solidFill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33C47D7-2859-42A3-8471-08D7F041AD62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5653D96-6AED-45EC-9258-2FF00341E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5281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Gill Sans MT" pitchFamily="34" charset="0"/>
                <a:ea typeface="HGｺﾞｼｯｸE"/>
                <a:cs typeface="HGｺﾞｼｯｸE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Gill Sans MT" pitchFamily="34" charset="0"/>
                <a:ea typeface="HGｺﾞｼｯｸE"/>
                <a:cs typeface="HGｺﾞｼｯｸE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Gill Sans MT" pitchFamily="34" charset="0"/>
                <a:ea typeface="HGｺﾞｼｯｸE"/>
                <a:cs typeface="HGｺﾞｼｯｸE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Gill Sans MT" pitchFamily="34" charset="0"/>
                <a:ea typeface="HGｺﾞｼｯｸE"/>
                <a:cs typeface="HGｺﾞｼｯｸE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Gill Sans MT" pitchFamily="34" charset="0"/>
                <a:ea typeface="HGｺﾞｼｯｸE"/>
                <a:cs typeface="HGｺﾞｼｯｸE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ill Sans MT" pitchFamily="34" charset="0"/>
                <a:ea typeface="HGｺﾞｼｯｸE"/>
                <a:cs typeface="HGｺﾞｼｯｸE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ill Sans MT" pitchFamily="34" charset="0"/>
                <a:ea typeface="HGｺﾞｼｯｸE"/>
                <a:cs typeface="HGｺﾞｼｯｸE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ill Sans MT" pitchFamily="34" charset="0"/>
                <a:ea typeface="HGｺﾞｼｯｸE"/>
                <a:cs typeface="HGｺﾞｼｯｸE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ill Sans MT" pitchFamily="34" charset="0"/>
                <a:ea typeface="HGｺﾞｼｯｸE"/>
                <a:cs typeface="HGｺﾞｼｯｸE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24E0C90-0BE9-4D7A-8EAF-7C1FB66A8C3C}" type="slidenum">
              <a:rPr lang="ru-RU" altLang="ru-RU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5653D96-6AED-45EC-9258-2FF00341E245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350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655E39"/>
                </a:solidFill>
                <a:effectLst>
                  <a:outerShdw blurRad="50800" dist="38100" dir="2700000" algn="tl" rotWithShape="0">
                    <a:schemeClr val="bg1">
                      <a:alpha val="8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fld id="{CC764B37-217F-4C3E-967A-63090152F793}" type="datetimeFigureOut">
              <a:rPr lang="ja-JP" altLang="en-US"/>
              <a:pPr>
                <a:defRPr/>
              </a:pPr>
              <a:t>2017/5/16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fld id="{1825BEAF-00A1-448D-97EA-547EB7D589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6792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614AA-5378-4180-A6FE-1276A81E3FA3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EE4CA-3B9A-4FCA-AC35-A24623C4F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38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45E8D-0EFB-4816-8F04-A5930B7E2A35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D0D4-774B-4AD5-9A90-490707B00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504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CB2AA-31CF-410D-A518-67B06F626651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FD80F-44F3-45AA-8FED-BF3DFDE83B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72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948A54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BC30A-51E2-4939-AD39-0FB7F5D35F13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9DFC7-0C7A-4A53-A208-66344E6752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156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D69473"/>
                </a:solidFill>
              </a:defRPr>
            </a:lvl1pPr>
            <a:lvl2pPr>
              <a:defRPr sz="2400">
                <a:solidFill>
                  <a:srgbClr val="D69473"/>
                </a:solidFill>
              </a:defRPr>
            </a:lvl2pPr>
            <a:lvl3pPr>
              <a:defRPr sz="2000">
                <a:solidFill>
                  <a:srgbClr val="D69473"/>
                </a:solidFill>
              </a:defRPr>
            </a:lvl3pPr>
            <a:lvl4pPr>
              <a:defRPr sz="1800">
                <a:solidFill>
                  <a:srgbClr val="D69473"/>
                </a:solidFill>
              </a:defRPr>
            </a:lvl4pPr>
            <a:lvl5pPr>
              <a:defRPr sz="1800">
                <a:solidFill>
                  <a:srgbClr val="D6947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ADE1C-93D7-48CB-91AB-45D48AF52351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717DD-7658-41D0-A68B-D7EB7CE95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957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B81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B81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D69473"/>
                </a:solidFill>
              </a:defRPr>
            </a:lvl1pPr>
            <a:lvl2pPr>
              <a:defRPr sz="2000">
                <a:solidFill>
                  <a:srgbClr val="D69473"/>
                </a:solidFill>
              </a:defRPr>
            </a:lvl2pPr>
            <a:lvl3pPr>
              <a:defRPr sz="1800">
                <a:solidFill>
                  <a:srgbClr val="D69473"/>
                </a:solidFill>
              </a:defRPr>
            </a:lvl3pPr>
            <a:lvl4pPr>
              <a:defRPr sz="1600">
                <a:solidFill>
                  <a:srgbClr val="D69473"/>
                </a:solidFill>
              </a:defRPr>
            </a:lvl4pPr>
            <a:lvl5pPr>
              <a:defRPr sz="1600">
                <a:solidFill>
                  <a:srgbClr val="D6947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89721-4ED2-426D-9ED0-1F752C91D0D6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C1812-2DE1-4279-887D-0BD649C00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846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6AE96-AA3A-4995-937C-B9B7C4AA6C6C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6443C-F0DB-406E-B2E1-86C691088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273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C12E2-8778-4BA8-A39C-9B7362BE4F73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04D7F-0851-4B07-B607-A883E69915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0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31521-9439-4F15-8531-D072D2AC7C22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F7B83-A78E-4F38-9ADA-5F63EF8CCF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209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C956B-0729-42F6-8425-25A226D5CC73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EE51D-6D0F-45FA-B2FA-E8A0465D1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561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Centaur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A3B78EF-4F54-4A3A-89A2-C655D7729780}" type="datetimeFigureOut">
              <a:rPr lang="ja-JP" altLang="en-US"/>
              <a:pPr>
                <a:defRPr/>
              </a:pPr>
              <a:t>2017/5/16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Centaur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Centaur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9C221E3-2D25-4159-88F0-01793E87D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 b="1" kern="1200" spc="50">
          <a:ln w="13500">
            <a:noFill/>
            <a:prstDash val="solid"/>
          </a:ln>
          <a:solidFill>
            <a:srgbClr val="E30746"/>
          </a:solidFill>
          <a:effectLst>
            <a:outerShdw blurRad="50800" dist="38100" dir="2700000" algn="tl" rotWithShape="0">
              <a:schemeClr val="bg1">
                <a:alpha val="80000"/>
              </a:schemeClr>
            </a:outerShdw>
          </a:effectLst>
          <a:latin typeface="+mj-lt"/>
          <a:ea typeface="+mj-ea"/>
          <a:cs typeface="HGｺﾞｼｯｸE"/>
        </a:defRPr>
      </a:lvl1pPr>
      <a:lvl2pPr algn="ctr" rtl="0" fontAlgn="base">
        <a:spcBef>
          <a:spcPct val="0"/>
        </a:spcBef>
        <a:spcAft>
          <a:spcPct val="0"/>
        </a:spcAft>
        <a:defRPr kumimoji="1" sz="4400" b="1">
          <a:solidFill>
            <a:srgbClr val="E30746"/>
          </a:solidFill>
          <a:latin typeface="Gill Sans MT" pitchFamily="34" charset="0"/>
          <a:ea typeface="HGｺﾞｼｯｸE"/>
          <a:cs typeface="HGｺﾞｼｯｸE"/>
        </a:defRPr>
      </a:lvl2pPr>
      <a:lvl3pPr algn="ctr" rtl="0" fontAlgn="base">
        <a:spcBef>
          <a:spcPct val="0"/>
        </a:spcBef>
        <a:spcAft>
          <a:spcPct val="0"/>
        </a:spcAft>
        <a:defRPr kumimoji="1" sz="4400" b="1">
          <a:solidFill>
            <a:srgbClr val="E30746"/>
          </a:solidFill>
          <a:latin typeface="Gill Sans MT" pitchFamily="34" charset="0"/>
          <a:ea typeface="HGｺﾞｼｯｸE"/>
          <a:cs typeface="HGｺﾞｼｯｸE"/>
        </a:defRPr>
      </a:lvl3pPr>
      <a:lvl4pPr algn="ctr" rtl="0" fontAlgn="base">
        <a:spcBef>
          <a:spcPct val="0"/>
        </a:spcBef>
        <a:spcAft>
          <a:spcPct val="0"/>
        </a:spcAft>
        <a:defRPr kumimoji="1" sz="4400" b="1">
          <a:solidFill>
            <a:srgbClr val="E30746"/>
          </a:solidFill>
          <a:latin typeface="Gill Sans MT" pitchFamily="34" charset="0"/>
          <a:ea typeface="HGｺﾞｼｯｸE"/>
          <a:cs typeface="HGｺﾞｼｯｸE"/>
        </a:defRPr>
      </a:lvl4pPr>
      <a:lvl5pPr algn="ctr" rtl="0" fontAlgn="base">
        <a:spcBef>
          <a:spcPct val="0"/>
        </a:spcBef>
        <a:spcAft>
          <a:spcPct val="0"/>
        </a:spcAft>
        <a:defRPr kumimoji="1" sz="4400" b="1">
          <a:solidFill>
            <a:srgbClr val="E30746"/>
          </a:solidFill>
          <a:latin typeface="Gill Sans MT" pitchFamily="34" charset="0"/>
          <a:ea typeface="HGｺﾞｼｯｸE"/>
          <a:cs typeface="HGｺﾞｼｯｸE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rgbClr val="E30746"/>
          </a:solidFill>
          <a:latin typeface="Gill Sans MT" pitchFamily="34" charset="0"/>
          <a:ea typeface="HGｺﾞｼｯｸE"/>
          <a:cs typeface="HGｺﾞｼｯｸE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rgbClr val="E30746"/>
          </a:solidFill>
          <a:latin typeface="Gill Sans MT" pitchFamily="34" charset="0"/>
          <a:ea typeface="HGｺﾞｼｯｸE"/>
          <a:cs typeface="HGｺﾞｼｯｸE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rgbClr val="E30746"/>
          </a:solidFill>
          <a:latin typeface="Gill Sans MT" pitchFamily="34" charset="0"/>
          <a:ea typeface="HGｺﾞｼｯｸE"/>
          <a:cs typeface="HGｺﾞｼｯｸE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rgbClr val="E30746"/>
          </a:solidFill>
          <a:latin typeface="Gill Sans MT" pitchFamily="34" charset="0"/>
          <a:ea typeface="HGｺﾞｼｯｸE"/>
          <a:cs typeface="HGｺﾞｼｯｸE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kumimoji="1" sz="3200" b="1" kern="1200">
          <a:solidFill>
            <a:srgbClr val="4A452A"/>
          </a:solidFill>
          <a:latin typeface="+mn-lt"/>
          <a:ea typeface="+mn-ea"/>
          <a:cs typeface="HGｺﾞｼｯｸE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5"/>
        </a:buBlip>
        <a:defRPr kumimoji="1" sz="2800" kern="1200">
          <a:solidFill>
            <a:srgbClr val="4A452A"/>
          </a:solidFill>
          <a:latin typeface="+mn-lt"/>
          <a:ea typeface="+mn-ea"/>
          <a:cs typeface="HGｺﾞｼｯｸE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kumimoji="1" sz="2400" kern="1200">
          <a:solidFill>
            <a:srgbClr val="4A452A"/>
          </a:solidFill>
          <a:latin typeface="+mn-lt"/>
          <a:ea typeface="+mn-ea"/>
          <a:cs typeface="HGｺﾞｼｯｸE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7"/>
        </a:buBlip>
        <a:defRPr kumimoji="1" sz="2000" kern="1200">
          <a:solidFill>
            <a:srgbClr val="4A452A"/>
          </a:solidFill>
          <a:latin typeface="+mn-lt"/>
          <a:ea typeface="+mn-ea"/>
          <a:cs typeface="HGｺﾞｼｯｸE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kumimoji="1" sz="2000" kern="1200">
          <a:solidFill>
            <a:srgbClr val="4A452A"/>
          </a:solidFill>
          <a:latin typeface="+mn-lt"/>
          <a:ea typeface="+mn-ea"/>
          <a:cs typeface="HGｺﾞｼｯｸE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kumimoji="1" sz="1800" kern="1200">
          <a:solidFill>
            <a:srgbClr val="4A452A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kumimoji="1" sz="1800" kern="1200">
          <a:solidFill>
            <a:srgbClr val="4A452A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6"/>
        </a:buBlip>
        <a:defRPr kumimoji="1" sz="1600" kern="1200">
          <a:solidFill>
            <a:srgbClr val="4A452A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7"/>
        </a:buBlip>
        <a:defRPr kumimoji="1" sz="1600" kern="1200">
          <a:solidFill>
            <a:srgbClr val="4A452A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03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857364"/>
            <a:ext cx="3286148" cy="35719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 ДЕТСКИЙ САД ОБЩЕРАЗВИВАЮЩЕГО ВИДА С ПРИОРИТЕТНЫМ ОСУЩЕСТВЛЕНИЕМ ХУДОЖЕСТВЕННО-ЭСТЕТИЧЕСКОГО РАЗВИТИЯ ДЕТЕЙ № 8 «МАТРЁШКА»</a:t>
            </a:r>
            <a:r>
              <a:rPr lang="ru-RU" dirty="0" smtClean="0">
                <a:solidFill>
                  <a:srgbClr val="7E207E"/>
                </a:solidFill>
              </a:rPr>
              <a:t/>
            </a:r>
            <a:br>
              <a:rPr lang="ru-RU" dirty="0" smtClean="0">
                <a:solidFill>
                  <a:srgbClr val="7E207E"/>
                </a:solidFill>
              </a:rPr>
            </a:br>
            <a:endParaRPr lang="ru-RU" dirty="0">
              <a:solidFill>
                <a:srgbClr val="7E207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2517686"/>
            <a:ext cx="35283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Воспитатель </a:t>
            </a:r>
            <a:r>
              <a:rPr lang="ru-RU" sz="3600" b="1" dirty="0" err="1" smtClean="0">
                <a:solidFill>
                  <a:srgbClr val="C0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Радулева</a:t>
            </a:r>
            <a:endParaRPr lang="ru-RU" sz="3600" b="1" dirty="0" smtClean="0">
              <a:solidFill>
                <a:srgbClr val="C0000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Надежда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Ивановна</a:t>
            </a:r>
            <a:endParaRPr lang="ru-RU" sz="36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Конституция Российской Федерации;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Закон РФ «Об образовании в Российской Федерации»;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Конвенция ООН о правах ребёнка;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Санитарно–эпидемиологические правила и нормативы СанПиН </a:t>
            </a:r>
            <a:r>
              <a:rPr lang="ru-RU" sz="28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2.4.1.3049-13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Порядок организации и осуществления образовательной деятельности по основным образовательным программам – образовательным программам дошкольного образования (утв. приказом министерства образования и науки РФ от 30 августа 2013 г. №1014)</a:t>
            </a:r>
            <a:endParaRPr lang="ru-RU" sz="20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175895" indent="0">
              <a:spcAft>
                <a:spcPts val="0"/>
              </a:spcAft>
              <a:buNone/>
            </a:pPr>
            <a:r>
              <a:rPr lang="ru-RU" sz="2800" dirty="0" smtClean="0"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НОРМАТИВНО-ПРАВОВЫЕ ДОКУМЕНТЫ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8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0224"/>
            <a:ext cx="1944216" cy="30705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996952"/>
            <a:ext cx="2158527" cy="31836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938" y="1276049"/>
            <a:ext cx="1944216" cy="291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2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62041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Monotype Corsiva" pitchFamily="66" charset="0"/>
              </a:rPr>
              <a:t>Предметно-пространственная среда, способствующая  развитию театрализованной деятельности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P1070324.JPG"/>
          <p:cNvPicPr>
            <a:picLocks noChangeAspect="1"/>
          </p:cNvPicPr>
          <p:nvPr/>
        </p:nvPicPr>
        <p:blipFill>
          <a:blip r:embed="rId2" cstate="print"/>
          <a:srcRect r="781" b="15606"/>
          <a:stretch>
            <a:fillRect/>
          </a:stretch>
        </p:blipFill>
        <p:spPr>
          <a:xfrm>
            <a:off x="357158" y="2000240"/>
            <a:ext cx="4143404" cy="3357586"/>
          </a:xfrm>
          <a:prstGeom prst="rect">
            <a:avLst/>
          </a:prstGeom>
        </p:spPr>
      </p:pic>
      <p:pic>
        <p:nvPicPr>
          <p:cNvPr id="6" name="Содержимое 5" descr="P1070326.JPG"/>
          <p:cNvPicPr>
            <a:picLocks noChangeAspect="1"/>
          </p:cNvPicPr>
          <p:nvPr/>
        </p:nvPicPr>
        <p:blipFill>
          <a:blip r:embed="rId3" cstate="print"/>
          <a:srcRect r="8018" b="15094"/>
          <a:stretch>
            <a:fillRect/>
          </a:stretch>
        </p:blipFill>
        <p:spPr>
          <a:xfrm>
            <a:off x="4786314" y="2000240"/>
            <a:ext cx="3929090" cy="335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1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21" y="340153"/>
            <a:ext cx="3926441" cy="2944831"/>
          </a:xfrm>
          <a:prstGeom prst="rect">
            <a:avLst/>
          </a:prstGeom>
        </p:spPr>
      </p:pic>
      <p:pic>
        <p:nvPicPr>
          <p:cNvPr id="6" name="Содержимое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645" y="352562"/>
            <a:ext cx="3909896" cy="29324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3808" y="3644105"/>
            <a:ext cx="3926417" cy="294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3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организация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совместной деятельности вне НОД </a:t>
            </a: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(театрализованная деятельность, игры-драматизации, изобразительная деятельность, речевые игры);</a:t>
            </a:r>
            <a:endParaRPr lang="ru-RU" sz="2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организация работы кружка </a:t>
            </a: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«Солнечный лучик»;</a:t>
            </a:r>
            <a:endParaRPr lang="ru-RU" sz="24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организация работы с родителями по </a:t>
            </a: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формированию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художественно – эстетической личности  дошкольника  через театрализованную  деятельность</a:t>
            </a: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</a:t>
            </a:r>
            <a:r>
              <a:rPr lang="ru-RU" sz="2400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>оказ театральных постановок</a:t>
            </a:r>
            <a:endParaRPr lang="ru-RU" sz="24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19256" cy="177281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Основной этап: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•  метод моделирования ситуаций (предполагает создание вместе с детьми сюжетов-моделей, ситуаций-моделей, этюдов, в которых они будут осваивать способы художественно-творческой деятельности);</a:t>
            </a:r>
            <a:endParaRPr lang="ru-RU" sz="7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•  метод творческой беседы (предполагает введение детей в художественный образ путем специальной постановки вопроса, тактики ведения диалога);</a:t>
            </a:r>
            <a:endParaRPr lang="ru-RU" sz="7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•  метод </a:t>
            </a:r>
            <a:r>
              <a:rPr lang="ru-RU" sz="7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ассоциаций;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•</a:t>
            </a:r>
            <a:r>
              <a:rPr lang="ru-RU" sz="7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  рассказывание </a:t>
            </a:r>
            <a:r>
              <a:rPr lang="ru-RU" sz="7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театральных героев о себе</a:t>
            </a:r>
            <a:r>
              <a:rPr lang="ru-RU" sz="7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• </a:t>
            </a:r>
            <a:r>
              <a:rPr lang="ru-RU" sz="7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 </a:t>
            </a:r>
            <a:r>
              <a:rPr lang="ru-RU" sz="7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рассматривание </a:t>
            </a:r>
            <a:r>
              <a:rPr lang="ru-RU" sz="7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театральных атрибутов и действия с ними;</a:t>
            </a:r>
            <a:endParaRPr lang="ru-RU" sz="7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• </a:t>
            </a:r>
            <a:r>
              <a:rPr lang="ru-RU" sz="7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  </a:t>
            </a:r>
            <a:r>
              <a:rPr lang="ru-RU" sz="7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разыгрывание </a:t>
            </a:r>
            <a:r>
              <a:rPr lang="ru-RU" sz="7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театральных этюдов с атрибутами и без них;</a:t>
            </a:r>
            <a:endParaRPr lang="ru-RU" sz="7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•</a:t>
            </a:r>
            <a:r>
              <a:rPr lang="ru-RU" sz="7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 творческое задание;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7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• </a:t>
            </a:r>
            <a:r>
              <a:rPr lang="ru-RU" sz="7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постановка </a:t>
            </a:r>
            <a:r>
              <a:rPr lang="ru-RU" sz="72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проблемы или создание проблемной </a:t>
            </a:r>
            <a:r>
              <a:rPr lang="ru-RU" sz="72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ситуации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91264" cy="71438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Формы  и  методы работы с детьми:</a:t>
            </a:r>
            <a:b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endParaRPr lang="ru-RU" sz="5400" dirty="0">
              <a:solidFill>
                <a:srgbClr val="FDBB17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89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Занятия кружка  «Солнечный лучик»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Содержимое 3" descr="P10206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9" y="214291"/>
            <a:ext cx="3000396" cy="2428892"/>
          </a:xfrm>
          <a:prstGeom prst="rect">
            <a:avLst/>
          </a:prstGeom>
        </p:spPr>
      </p:pic>
      <p:pic>
        <p:nvPicPr>
          <p:cNvPr id="9" name="Picture 2" descr="C:\Documents and Settings\админ\Рабочий стол\Новая папка\P10205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214686"/>
            <a:ext cx="3429024" cy="2643206"/>
          </a:xfrm>
          <a:prstGeom prst="rect">
            <a:avLst/>
          </a:prstGeom>
          <a:noFill/>
        </p:spPr>
      </p:pic>
      <p:pic>
        <p:nvPicPr>
          <p:cNvPr id="16" name="Picture 2" descr="D:\Группа Василёк\игры\P1030998.JPG"/>
          <p:cNvPicPr>
            <a:picLocks noChangeAspect="1" noChangeArrowheads="1"/>
          </p:cNvPicPr>
          <p:nvPr/>
        </p:nvPicPr>
        <p:blipFill>
          <a:blip r:embed="rId4" cstate="print"/>
          <a:srcRect r="13636" b="4688"/>
          <a:stretch>
            <a:fillRect/>
          </a:stretch>
        </p:blipFill>
        <p:spPr bwMode="auto">
          <a:xfrm>
            <a:off x="5143504" y="214291"/>
            <a:ext cx="2928958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43504" y="428604"/>
            <a:ext cx="2931586" cy="2198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037436" y="402080"/>
            <a:ext cx="2988136" cy="224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71538" y="3357562"/>
            <a:ext cx="3035761" cy="235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214942" y="3286124"/>
            <a:ext cx="2928958" cy="235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Спектакль «Волшебная бусинка»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43504" y="428604"/>
            <a:ext cx="2931585" cy="2198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037436" y="402080"/>
            <a:ext cx="2988136" cy="224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71538" y="3397879"/>
            <a:ext cx="3035761" cy="2276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214942" y="3366492"/>
            <a:ext cx="2928958" cy="219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Спектакль «Муха-цокотуха»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3504" y="428604"/>
            <a:ext cx="2931584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2976" y="535761"/>
            <a:ext cx="2857518" cy="214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3397878"/>
            <a:ext cx="2736304" cy="276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НАШИ АФИШИ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272625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1125538"/>
            <a:ext cx="7772400" cy="4017974"/>
          </a:xfrm>
        </p:spPr>
        <p:txBody>
          <a:bodyPr>
            <a:normAutofit fontScale="90000"/>
          </a:bodyPr>
          <a:lstStyle/>
          <a:p>
            <a:pPr algn="r"/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«Что такое театр? </a:t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лучшее средство для общения людей, для понимания их сокровенных чувств. Вы никогда не думали, как было бы хорошо начать создание детского театра с детского возраста? Ведь инстинкт игры с перевоплощением есть у каждого ребёнка»</a:t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К.С. Станиславский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538" y="357166"/>
            <a:ext cx="3035761" cy="235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071538" y="3397879"/>
            <a:ext cx="3035761" cy="2276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214942" y="3366492"/>
            <a:ext cx="2928958" cy="219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Спектакль «Грибок-теремок»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Содержимое 3" descr="DSC026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357166"/>
            <a:ext cx="2928958" cy="235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43504" y="428604"/>
            <a:ext cx="2931585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42976" y="500042"/>
            <a:ext cx="2857519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71538" y="3397879"/>
            <a:ext cx="3035760" cy="2276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214942" y="3366492"/>
            <a:ext cx="2928958" cy="219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Спектакль «Почемучка»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43504" y="428604"/>
            <a:ext cx="2931584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42976" y="535761"/>
            <a:ext cx="2857519" cy="214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71538" y="3397879"/>
            <a:ext cx="3035760" cy="2276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214942" y="3366492"/>
            <a:ext cx="2928957" cy="2196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Спектакль «</a:t>
            </a:r>
            <a:r>
              <a:rPr kumimoji="0" lang="ru-RU" sz="2000" b="1" cap="small" dirty="0" err="1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Али-баба</a:t>
            </a: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и разбойники»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0112" y="654247"/>
            <a:ext cx="1865040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8058" y="535761"/>
            <a:ext cx="2083862" cy="231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75412" y="3500439"/>
            <a:ext cx="2928957" cy="2196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852935"/>
            <a:ext cx="8785225" cy="647503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endParaRPr kumimoji="0" lang="ru-RU" sz="2000" b="1" cap="small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kumimoji="0" lang="ru-RU" sz="2000" b="1" cap="small" dirty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Спектакль «Три поросёнка»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362053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3131840" y="2708920"/>
            <a:ext cx="2880320" cy="1368152"/>
          </a:xfrm>
          <a:prstGeom prst="flowChartAlternateProcess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Формы работы с родителями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331640" y="332656"/>
            <a:ext cx="2880320" cy="1152128"/>
          </a:xfrm>
          <a:prstGeom prst="wedgeRoundRectCallout">
            <a:avLst>
              <a:gd name="adj1" fmla="val 37850"/>
              <a:gd name="adj2" fmla="val 156296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Консультации, анкетирование, беседы, встречи в  театральной  гостиной</a:t>
            </a:r>
            <a:endParaRPr lang="ru-RU" sz="2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076056" y="332656"/>
            <a:ext cx="2880320" cy="1008112"/>
          </a:xfrm>
          <a:prstGeom prst="wedgeRoundRectCallout">
            <a:avLst>
              <a:gd name="adj1" fmla="val -51136"/>
              <a:gd name="adj2" fmla="val 18618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Наглядно – стендовая информация, памятки, советы для родителей</a:t>
            </a:r>
            <a:endParaRPr lang="ru-RU" sz="2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372200" y="2564904"/>
            <a:ext cx="2520280" cy="1512168"/>
          </a:xfrm>
          <a:prstGeom prst="wedgeRoundRectCallout">
            <a:avLst>
              <a:gd name="adj1" fmla="val -62493"/>
              <a:gd name="adj2" fmla="val 3863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Организация совместного творчества родителей с детьми</a:t>
            </a:r>
            <a:endParaRPr lang="ru-RU" sz="2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179512" y="2492896"/>
            <a:ext cx="2664296" cy="1512168"/>
          </a:xfrm>
          <a:prstGeom prst="wedgeRoundRectCallout">
            <a:avLst>
              <a:gd name="adj1" fmla="val 61328"/>
              <a:gd name="adj2" fmla="val 1485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Семинары-практикумы, практические занятия</a:t>
            </a:r>
            <a:endParaRPr lang="ru-RU" sz="2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1691680" y="5301208"/>
            <a:ext cx="3456384" cy="1224136"/>
          </a:xfrm>
          <a:prstGeom prst="wedgeRoundRectCallout">
            <a:avLst>
              <a:gd name="adj1" fmla="val 8829"/>
              <a:gd name="adj2" fmla="val -150275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Презентация  видеороликов  о театре</a:t>
            </a:r>
            <a:endParaRPr lang="ru-RU" sz="2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796136" y="5229200"/>
            <a:ext cx="2880320" cy="1224136"/>
          </a:xfrm>
          <a:prstGeom prst="wedgeRoundRectCallout">
            <a:avLst>
              <a:gd name="adj1" fmla="val -59314"/>
              <a:gd name="adj2" fmla="val -14574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Участие  родителей в театральных постановках</a:t>
            </a:r>
            <a:endParaRPr lang="ru-RU" sz="2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142976" y="571480"/>
            <a:ext cx="2786082" cy="2321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072066" y="571480"/>
            <a:ext cx="3035760" cy="2177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214414" y="3500438"/>
            <a:ext cx="2714643" cy="235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Мастер-классы  по изготовлению атрибутов для театрализации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072066" y="3571876"/>
            <a:ext cx="2928957" cy="228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928933"/>
            <a:ext cx="8785225" cy="714381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endParaRPr kumimoji="0" lang="ru-RU" sz="2000" b="1" cap="small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kumimoji="0" lang="ru-RU" sz="2000" b="1" cap="small" dirty="0" smtClean="0">
              <a:solidFill>
                <a:srgbClr val="C0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Практические занятия с родителями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Содержимое 7" descr="P10303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714356"/>
            <a:ext cx="3000395" cy="2286016"/>
          </a:xfrm>
          <a:prstGeom prst="rect">
            <a:avLst/>
          </a:prstGeom>
        </p:spPr>
      </p:pic>
      <p:pic>
        <p:nvPicPr>
          <p:cNvPr id="13" name="Содержимое 3" descr="P10203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7" y="714356"/>
            <a:ext cx="2928957" cy="2286016"/>
          </a:xfrm>
          <a:prstGeom prst="rect">
            <a:avLst/>
          </a:prstGeom>
        </p:spPr>
      </p:pic>
      <p:pic>
        <p:nvPicPr>
          <p:cNvPr id="16" name="Содержимое 6" descr="P10500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23725" y="3501008"/>
            <a:ext cx="2991084" cy="273630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3364" y="3501008"/>
            <a:ext cx="298767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072066" y="571480"/>
            <a:ext cx="3035760" cy="2177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214414" y="3500438"/>
            <a:ext cx="2714643" cy="235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Мастер-классы  по изготовлению атрибутов для театрализации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072066" y="3571876"/>
            <a:ext cx="2928957" cy="228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Содержимое 3" descr="P10203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5" y="571480"/>
            <a:ext cx="2786083" cy="221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143504" y="392885"/>
            <a:ext cx="2931584" cy="219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42976" y="357166"/>
            <a:ext cx="3000397" cy="2286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14942" y="3366492"/>
            <a:ext cx="2928957" cy="236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79388" y="2565401"/>
            <a:ext cx="8785225" cy="935038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Aft>
                <a:spcPts val="0"/>
              </a:spcAft>
              <a:defRPr/>
            </a:pPr>
            <a:r>
              <a:rPr kumimoji="0" lang="ru-RU" sz="2000" b="1" cap="small" dirty="0" smtClean="0">
                <a:solidFill>
                  <a:srgbClr val="C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Участие родителей в театрализованных представлениях</a:t>
            </a:r>
            <a: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cap="small" dirty="0">
                <a:solidFill>
                  <a:srgbClr val="0000CC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cap="small" dirty="0">
              <a:solidFill>
                <a:srgbClr val="0000CC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9" name="Содержимое 3" descr="P10305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2977" y="3357562"/>
            <a:ext cx="3000396" cy="237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5538"/>
      </p:ext>
    </p:extLst>
  </p:cSld>
  <p:clrMapOvr>
    <a:masterClrMapping/>
  </p:clrMapOvr>
  <p:transition advTm="15103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нализ качества </a:t>
            </a: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развития 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творческих способностей детей в театрализации;</a:t>
            </a:r>
            <a:endParaRPr lang="ru-RU" sz="3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мониторинг </a:t>
            </a: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родителей;</a:t>
            </a:r>
            <a:endParaRPr lang="ru-RU" sz="3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обобщение педагогического опыта 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работы </a:t>
            </a:r>
            <a:endParaRPr lang="ru-RU" sz="3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dirty="0" smtClean="0">
                <a:solidFill>
                  <a:srgbClr val="FF0000"/>
                </a:solidFill>
                <a:latin typeface="Monotype Corsiva" pitchFamily="66" charset="0"/>
              </a:rPr>
              <a:t>Заключительный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20688"/>
            <a:ext cx="7920880" cy="122413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 работы на тему: </a:t>
            </a:r>
            <a:b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«Формирование    творческой личности  дошкольника  через театрализованную  деятельность» </a:t>
            </a:r>
            <a:r>
              <a:rPr lang="ru-RU" sz="3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3600" b="1" dirty="0" smtClean="0">
                <a:solidFill>
                  <a:schemeClr val="bg1"/>
                </a:solidFill>
                <a:latin typeface="Monotype Corsiva" pitchFamily="66" charset="0"/>
              </a:rPr>
              <a:t>продуктивные виды деятельности» </a:t>
            </a:r>
            <a:endParaRPr lang="ru-RU" sz="36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1932" y="2132856"/>
            <a:ext cx="5788128" cy="4341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А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нализ результативности работы с детьми (2013-2016 г.)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201</a:t>
            </a:r>
            <a:r>
              <a:rPr lang="en-US" b="1" dirty="0" smtClean="0">
                <a:solidFill>
                  <a:schemeClr val="bg1"/>
                </a:solidFill>
                <a:latin typeface="Monotype Corsiva" pitchFamily="66" charset="0"/>
              </a:rPr>
              <a:t>3</a:t>
            </a: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-201</a:t>
            </a:r>
            <a:r>
              <a:rPr lang="en-US" b="1" dirty="0" smtClean="0">
                <a:solidFill>
                  <a:schemeClr val="bg1"/>
                </a:solidFill>
                <a:latin typeface="Monotype Corsiva" pitchFamily="66" charset="0"/>
              </a:rPr>
              <a:t>4</a:t>
            </a: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 год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5684230"/>
              </p:ext>
            </p:extLst>
          </p:nvPr>
        </p:nvGraphicFramePr>
        <p:xfrm>
          <a:off x="457200" y="1524000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947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А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нализ результативности работы с родителями (2013-2016 г.)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201</a:t>
            </a:r>
            <a:r>
              <a:rPr lang="en-US" b="1" dirty="0" smtClean="0">
                <a:solidFill>
                  <a:schemeClr val="bg1"/>
                </a:solidFill>
                <a:latin typeface="Monotype Corsiva" pitchFamily="66" charset="0"/>
              </a:rPr>
              <a:t>3</a:t>
            </a: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-201</a:t>
            </a:r>
            <a:r>
              <a:rPr lang="en-US" b="1" dirty="0" smtClean="0">
                <a:solidFill>
                  <a:schemeClr val="bg1"/>
                </a:solidFill>
                <a:latin typeface="Monotype Corsiva" pitchFamily="66" charset="0"/>
              </a:rPr>
              <a:t>4</a:t>
            </a: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 год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1163163"/>
              </p:ext>
            </p:extLst>
          </p:nvPr>
        </p:nvGraphicFramePr>
        <p:xfrm>
          <a:off x="457200" y="1524000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4112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15328" cy="2868610"/>
          </a:xfrm>
        </p:spPr>
        <p:txBody>
          <a:bodyPr>
            <a:normAutofit fontScale="90000"/>
          </a:bodyPr>
          <a:lstStyle/>
          <a:p>
            <a:pPr algn="l" fontAlgn="t"/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                                                                            </a:t>
            </a:r>
            <a:br>
              <a:rPr lang="ru-RU" sz="1400" b="1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1600" dirty="0" smtClean="0">
                <a:solidFill>
                  <a:srgbClr val="C00000"/>
                </a:solidFill>
                <a:latin typeface="+mn-lt"/>
              </a:rPr>
            </a:br>
            <a: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*Игры детей стали более разнообразными, повысилась активность и инициативность.</a:t>
            </a:r>
            <a:b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*Дети овладели в соответствии с возрастом техникой управления куклами различных видов театра.</a:t>
            </a:r>
            <a:b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*Через театрализованную  игру дети освоили невербальные средства общения: жесты, мимика, движения.</a:t>
            </a:r>
            <a:b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*Дети стали эмоциональнее и выразительнее исполнять песни, танцы, стихи.</a:t>
            </a:r>
            <a:b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*У детей появилось желание придумывать и рассказывать сказки, истории.</a:t>
            </a:r>
            <a:b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*Активизировался словарь детей, её  интонационный строй, улучшается диалогическая речь.</a:t>
            </a:r>
            <a:b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*Дети стали раскрепощаться и творить.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1600" dirty="0" smtClean="0">
                <a:solidFill>
                  <a:srgbClr val="C00000"/>
                </a:solidFill>
                <a:latin typeface="+mn-lt"/>
              </a:rPr>
            </a:br>
            <a:endParaRPr lang="ru-RU" sz="16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" name="Содержимое 3" descr="P1030601 - коп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28926" y="4143380"/>
            <a:ext cx="3357586" cy="2411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23F55F1-DC6A-4F7A-813F-4FF34A6A1626}" type="slidenum">
              <a:rPr lang="ru-RU" altLang="ru-RU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pic>
        <p:nvPicPr>
          <p:cNvPr id="23555" name="Picture 2" descr="1280x768 цветы, розы, фон картинки на рабочий стол обои фото скача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Прямоугольник 3"/>
          <p:cNvSpPr>
            <a:spLocks noChangeArrowheads="1"/>
          </p:cNvSpPr>
          <p:nvPr/>
        </p:nvSpPr>
        <p:spPr bwMode="auto">
          <a:xfrm rot="724133">
            <a:off x="3003550" y="2776538"/>
            <a:ext cx="589121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Monotype Corsiva" panose="03010101010201010101" pitchFamily="66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onotype Corsiva" panose="03010101010201010101" pitchFamily="66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  <a:t>Душою красивы и очень добры, </a:t>
            </a:r>
            <a:b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</a:br>
            <a: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  <a:t>Талантом сильны вы и сердцем щедры. </a:t>
            </a:r>
            <a:b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</a:br>
            <a: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  <a:t>Все ваши идеи, мечты о прекрасном, </a:t>
            </a:r>
            <a:b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</a:br>
            <a: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  <a:t>Уроки, затеи не будут напрасны! </a:t>
            </a:r>
            <a:b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</a:br>
            <a: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  <a:t>Вы к детям дорогу сумели найти, </a:t>
            </a:r>
            <a:b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</a:br>
            <a:r>
              <a:rPr kumimoji="0" lang="ru-RU" sz="3200" b="1" dirty="0" smtClean="0">
                <a:solidFill>
                  <a:srgbClr val="4BACC6">
                    <a:lumMod val="75000"/>
                  </a:srgbClr>
                </a:solidFill>
                <a:ea typeface="+mn-ea"/>
              </a:rPr>
              <a:t>Пусть ждут вас успехи на этом пути!</a:t>
            </a:r>
          </a:p>
        </p:txBody>
      </p:sp>
    </p:spTree>
    <p:extLst>
      <p:ext uri="{BB962C8B-B14F-4D97-AF65-F5344CB8AC3E}">
        <p14:creationId xmlns:p14="http://schemas.microsoft.com/office/powerpoint/2010/main" val="626091654"/>
      </p:ext>
    </p:extLst>
  </p:cSld>
  <p:clrMapOvr>
    <a:masterClrMapping/>
  </p:clrMapOvr>
  <p:transition advTm="15008"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G:\3595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24413" y="2997200"/>
            <a:ext cx="4319587" cy="36718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65097"/>
                  </a:srgbClr>
                </a:solidFill>
              </a14:hiddenFill>
            </a:ext>
          </a:extLst>
        </p:spPr>
      </p:pic>
      <p:sp>
        <p:nvSpPr>
          <p:cNvPr id="5" name="Выноска-облако 4"/>
          <p:cNvSpPr>
            <a:spLocks noChangeArrowheads="1"/>
          </p:cNvSpPr>
          <p:nvPr/>
        </p:nvSpPr>
        <p:spPr bwMode="auto">
          <a:xfrm rot="-336403">
            <a:off x="42863" y="504825"/>
            <a:ext cx="7667625" cy="3517900"/>
          </a:xfrm>
          <a:prstGeom prst="cloudCallout">
            <a:avLst>
              <a:gd name="adj1" fmla="val 6634"/>
              <a:gd name="adj2" fmla="val 80949"/>
            </a:avLst>
          </a:prstGeom>
          <a:solidFill>
            <a:srgbClr val="CBE1E7"/>
          </a:solidFill>
          <a:ln w="2540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0" lang="ru-RU" altLang="ru-RU" sz="5400" b="1" i="1" dirty="0">
                <a:solidFill>
                  <a:srgbClr val="7030A0"/>
                </a:solidFill>
                <a:latin typeface="Monotype Corsiva" pitchFamily="66" charset="0"/>
                <a:ea typeface="+mn-ea"/>
                <a:cs typeface="Arial" charset="0"/>
              </a:rPr>
              <a:t>ТВОРЧЕСКИХ  УСПЕХОВ!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kumimoji="0" lang="ru-RU" altLang="ru-RU" sz="5400" b="1" i="1" dirty="0">
                <a:solidFill>
                  <a:srgbClr val="7030A0"/>
                </a:solidFill>
                <a:latin typeface="Monotype Corsiva" pitchFamily="66" charset="0"/>
                <a:ea typeface="+mn-ea"/>
                <a:cs typeface="Arial" charset="0"/>
              </a:rPr>
              <a:t>Спасибо за </a:t>
            </a:r>
            <a:r>
              <a:rPr kumimoji="0" lang="ru-RU" altLang="ru-RU" sz="5400" b="1" i="1" dirty="0" smtClean="0">
                <a:solidFill>
                  <a:srgbClr val="7030A0"/>
                </a:solidFill>
                <a:latin typeface="Monotype Corsiva" pitchFamily="66" charset="0"/>
                <a:ea typeface="+mn-ea"/>
                <a:cs typeface="Arial" charset="0"/>
              </a:rPr>
              <a:t>внимание!</a:t>
            </a:r>
            <a:endParaRPr kumimoji="0" lang="ru-RU" altLang="ru-RU" sz="5400" b="1" i="1" dirty="0">
              <a:solidFill>
                <a:srgbClr val="7030A0"/>
              </a:solidFill>
              <a:latin typeface="Monotype Corsiva" pitchFamily="66" charset="0"/>
              <a:ea typeface="+mn-ea"/>
              <a:cs typeface="Arial" charset="0"/>
            </a:endParaRPr>
          </a:p>
        </p:txBody>
      </p:sp>
      <p:sp>
        <p:nvSpPr>
          <p:cNvPr id="24580" name="Заголовок 2"/>
          <p:cNvSpPr>
            <a:spLocks/>
          </p:cNvSpPr>
          <p:nvPr/>
        </p:nvSpPr>
        <p:spPr bwMode="auto">
          <a:xfrm>
            <a:off x="250825" y="3284538"/>
            <a:ext cx="424973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0" lang="ru-RU" altLang="ru-RU" sz="3600" b="1">
              <a:solidFill>
                <a:srgbClr val="1168AF"/>
              </a:solidFill>
              <a:latin typeface="Monotype Corsiva" pitchFamily="66" charset="0"/>
              <a:ea typeface="+mn-ea"/>
              <a:cs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149291"/>
      </p:ext>
    </p:extLst>
  </p:cSld>
  <p:clrMapOvr>
    <a:masterClrMapping/>
  </p:clrMapOvr>
  <p:transition advTm="9861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60848"/>
            <a:ext cx="8329642" cy="403515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FFFF00"/>
                </a:solidFill>
              </a:rPr>
              <a:t>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 - самый доступный вид искусства для детей, он помогает решить проблемы педагогики и психологии, способствует развитию памяти, воображения, коммуникативных качеств, инициативности, создаёт положительный настрой, снимает напряжение и раскрывает творческий потенциал ребёнка!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268488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Актуальность</a:t>
            </a:r>
            <a:r>
              <a:rPr lang="ru-RU" sz="6000" dirty="0" smtClean="0">
                <a:solidFill>
                  <a:srgbClr val="0070C0"/>
                </a:solidFill>
                <a:latin typeface="Monotype Corsiva" pitchFamily="66" charset="0"/>
              </a:rPr>
              <a:t/>
            </a:r>
            <a:br>
              <a:rPr lang="ru-RU" sz="6000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6000" dirty="0" smtClean="0">
                <a:solidFill>
                  <a:srgbClr val="0070C0"/>
                </a:solidFill>
                <a:latin typeface="Monotype Corsiva" pitchFamily="66" charset="0"/>
              </a:rPr>
              <a:t>  </a:t>
            </a:r>
            <a:endParaRPr lang="ru-RU" sz="6000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916832"/>
            <a:ext cx="8358246" cy="4179168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творческой личности дошкольника через театрализованную деятельность</a:t>
            </a:r>
          </a:p>
          <a:p>
            <a:pPr marL="514350" indent="-514350">
              <a:buNone/>
            </a:pPr>
            <a:r>
              <a:rPr lang="ru-RU" sz="3200" dirty="0" smtClean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Цель:</a:t>
            </a: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Пробуждать в душе каждого ребёнка чувство прекрасного и прививать любовь к искусству.</a:t>
            </a:r>
          </a:p>
          <a:p>
            <a:pPr lvl="0"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 детей с различными видами театра.</a:t>
            </a:r>
          </a:p>
          <a:p>
            <a:pPr lvl="0"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Прививать детям первичные навыки в области театрального искусства (использование мимики, жестов, голоса).</a:t>
            </a:r>
          </a:p>
          <a:p>
            <a:pPr lvl="0"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Обучать приёмам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кукловождения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 различных видов кукол.</a:t>
            </a:r>
          </a:p>
          <a:p>
            <a:pPr lvl="0"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Учить детей разыгрывать несложные представления по знакомым литературным произведениям.</a:t>
            </a:r>
          </a:p>
          <a:p>
            <a:pPr lvl="0"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Развивать эмоциональность и выразительность речи у дошкольников.</a:t>
            </a:r>
          </a:p>
          <a:p>
            <a:pPr lvl="0" fontAlgn="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Воспитывать дружеские взаимоотношения во время театрализации.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91264" cy="714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Задачи:</a:t>
            </a: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endParaRPr lang="ru-RU" sz="5400" dirty="0">
              <a:solidFill>
                <a:srgbClr val="FDBB17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Для детей:</a:t>
            </a:r>
            <a:endParaRPr lang="ru-RU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-Решение основных задач образовательных областей в соответствии с ФГОС (любая задача любой образовательной деятельности решается детьми легче, проще и быстрее, если дети ее обыгрывают).</a:t>
            </a:r>
            <a:endParaRPr lang="ru-RU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-Развитие личности каждого ребенка, его творческого потенциала, способностей, интересов. </a:t>
            </a:r>
            <a:endParaRPr lang="ru-RU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-Дети овладеют навыками выразительной речи, правилами хорошего тона, этикета общения, способами передачи различных чувств, образов характерными движениями, мимикой, жестами, интонацией. </a:t>
            </a:r>
            <a:endParaRPr lang="ru-RU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-Научатся взаимодействовать коллективно и согласованно, проявляя свою индивидуальность </a:t>
            </a:r>
            <a:endParaRPr lang="ru-RU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endParaRPr lang="ru-RU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Для родителей:</a:t>
            </a:r>
            <a:endParaRPr lang="ru-RU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-Будут сформированы представления о создании игровой среды для полноценного творческого развития ребенка</a:t>
            </a:r>
            <a:endParaRPr lang="ru-RU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-Будут укреплены взаимоотношения между детьми и родителями, укреплена связь между детским садом и семьей, родители станут активными участниками образовательного процесса</a:t>
            </a:r>
            <a:endParaRPr lang="ru-RU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-Самореализация</a:t>
            </a:r>
            <a:endParaRPr lang="ru-RU" sz="28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91264" cy="71438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Ожидаемые  результаты:</a:t>
            </a: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FDBB17"/>
                </a:solidFill>
                <a:latin typeface="Monotype Corsiva" pitchFamily="66" charset="0"/>
              </a:rPr>
            </a:br>
            <a:endParaRPr lang="ru-RU" sz="5400" dirty="0">
              <a:solidFill>
                <a:srgbClr val="FDBB17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56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1552"/>
          </a:xfrm>
        </p:spPr>
        <p:txBody>
          <a:bodyPr>
            <a:noAutofit/>
          </a:bodyPr>
          <a:lstStyle/>
          <a:p>
            <a:pPr algn="l" fontAlgn="t"/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b="1" i="1" dirty="0" smtClean="0">
                <a:latin typeface="+mn-lt"/>
              </a:rPr>
              <a:t/>
            </a:r>
            <a:br>
              <a:rPr lang="ru-RU" sz="1400" b="1" i="1" dirty="0" smtClean="0">
                <a:latin typeface="+mn-lt"/>
              </a:rPr>
            </a:br>
            <a:r>
              <a:rPr lang="ru-RU" sz="1400" dirty="0" smtClean="0">
                <a:latin typeface="+mn-lt"/>
              </a:rPr>
              <a:t/>
            </a:r>
            <a:br>
              <a:rPr lang="ru-RU" sz="1400" dirty="0" smtClean="0">
                <a:latin typeface="+mn-lt"/>
              </a:rPr>
            </a:b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 Принципы достижения цели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Принцип организации личностно-ориентированного взаимодействия с учетом индивидуальных возможностей. Принятие и поддержка его, индивидуальности, интересов и потребностей, развитие творческих способностей, забота о его эмоциональном благополучии.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Принцип системности. Работа проводится систематически весь учебный год, начиная с раннего дошкольного возраста.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Принцип доступности. Учитываются  возрастные особенности, потребности, интересы, уровень  подготовленности детей, их небольшой жизненный опыт.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Принцип интеграции образовательных областей. Содержание театрализованных игр взаимосвязаны с другими разделами программы воспитания и обучения детей в детском саду.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Принцип преемственности взаимодействия с ребенком в условиях детского сада и семьи. Родители поддерживают формы работы с детьми и продолжают их в семье.</a:t>
            </a:r>
            <a:r>
              <a:rPr lang="ru-RU" sz="1400" dirty="0" smtClean="0">
                <a:latin typeface="+mn-lt"/>
              </a:rPr>
              <a:t/>
            </a:r>
            <a:br>
              <a:rPr lang="ru-RU" sz="1400" dirty="0" smtClean="0">
                <a:latin typeface="+mn-lt"/>
              </a:rPr>
            </a:br>
            <a:endParaRPr lang="ru-RU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Подготовительный этап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изучение передового педагогического опыта по данной теме;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подбор методической литературы;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изучение родительских запросов, их компетентности по данной теме;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развития творческих способностей у детей;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разработка рабочей программы, перспективного плана и составление конспектов совместной деятельности педагога с детьми, а также с родителями;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развивающей среды, способствующей развитию театрализованной деятельности.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3818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  <a:t>Этапы углубленной работы по формированию  творческой личности ребёнка в театрализованной деятельности</a:t>
            </a:r>
            <a:br>
              <a:rPr lang="ru-RU" sz="3200" b="1" dirty="0" smtClean="0">
                <a:solidFill>
                  <a:srgbClr val="C00000"/>
                </a:solidFill>
                <a:latin typeface="Monotype Corsiva" pitchFamily="66" charset="0"/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TS010362657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Hunting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5506D75-8B5A-4F6B-8116-D8C9F8D076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747</TotalTime>
  <Words>533</Words>
  <Application>Microsoft Office PowerPoint</Application>
  <PresentationFormat>Экран (4:3)</PresentationFormat>
  <Paragraphs>103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TS010362657</vt:lpstr>
      <vt:lpstr>МУНИЦИПАЛЬНОЕ КАЗЕННОЕ ДОШКОЛЬНОЕ ОБРАЗОВАТЕЛЬНОЕ УЧРЕЖДЕНИЕ ДЕТСКИЙ САД ОБЩЕРАЗВИВАЮЩЕГО ВИДА С ПРИОРИТЕТНЫМ ОСУЩЕСТВЛЕНИЕМ ХУДОЖЕСТВЕННО-ЭСТЕТИЧЕСКОГО РАЗВИТИЯ ДЕТЕЙ № 8 «МАТРЁШКА» </vt:lpstr>
      <vt:lpstr>«Что такое театр?  Это лучшее средство для общения людей, для понимания их сокровенных чувств. Вы никогда не думали, как было бы хорошо начать создание детского театра с детского возраста? Ведь инстинкт игры с перевоплощением есть у каждого ребёнка»  К.С. Станиславский</vt:lpstr>
      <vt:lpstr>Опыт работы на тему:  «Формирование    творческой личности  дошкольника  через театрализованную  деятельность» через продуктивные виды деятельности» </vt:lpstr>
      <vt:lpstr>Актуальность   </vt:lpstr>
      <vt:lpstr>Цель:</vt:lpstr>
      <vt:lpstr>   Задачи:  </vt:lpstr>
      <vt:lpstr>   Ожидаемые  результаты:  </vt:lpstr>
      <vt:lpstr>                Принципы достижения цели:  * Принцип организации личностно-ориентированного взаимодействия с учетом индивидуальных возможностей. Принятие и поддержка его, индивидуальности, интересов и потребностей, развитие творческих способностей, забота о его эмоциональном благополучии.  * Принцип системности. Работа проводится систематически весь учебный год, начиная с раннего дошкольного возраста.  * Принцип доступности. Учитываются  возрастные особенности, потребности, интересы, уровень  подготовленности детей, их небольшой жизненный опыт.  * Принцип интеграции образовательных областей. Содержание театрализованных игр взаимосвязаны с другими разделами программы воспитания и обучения детей в детском саду.  * Принцип преемственности взаимодействия с ребенком в условиях детского сада и семьи. Родители поддерживают формы работы с детьми и продолжают их в семье. </vt:lpstr>
      <vt:lpstr>Этапы углубленной работы по формированию  творческой личности ребёнка в театрализованной деятельности </vt:lpstr>
      <vt:lpstr>НОРМАТИВНО-ПРАВОВЫЕ ДОКУМЕНТЫ</vt:lpstr>
      <vt:lpstr>Презентация PowerPoint</vt:lpstr>
      <vt:lpstr>Предметно-пространственная среда, способствующая  развитию театрализованной деятельности</vt:lpstr>
      <vt:lpstr>Презентация PowerPoint</vt:lpstr>
      <vt:lpstr>  Основной этап: </vt:lpstr>
      <vt:lpstr>   Формы  и  методы работы с детьми: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Заключительный </vt:lpstr>
      <vt:lpstr>Анализ результативности работы с детьми (2013-2016 г.)  2013-2014 год</vt:lpstr>
      <vt:lpstr>Анализ результативности работы с родителями (2013-2016 г.)  2013-2014 год</vt:lpstr>
      <vt:lpstr>                                                                                   Вывод *Игры детей стали более разнообразными, повысилась активность и инициативность. *Дети овладели в соответствии с возрастом техникой управления куклами различных видов театра. *Через театрализованную  игру дети освоили невербальные средства общения: жесты, мимика, движения. *Дети стали эмоциональнее и выразительнее исполнять песни, танцы, стихи. *У детей появилось желание придумывать и рассказывать сказки, истории. *Активизировался словарь детей, её  интонационный строй, улучшается диалогическая речь. *Дети стали раскрепощаться и творить.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«Быть готовым к школе – не значит уметь читать, писать и считать. Быть готовым к школе – значит быть готовым всему этому научиться». Доктор психологических наук Леонид Абрамович Венгер</dc:title>
  <dc:creator>HP</dc:creator>
  <cp:lastModifiedBy>Надежда</cp:lastModifiedBy>
  <cp:revision>58</cp:revision>
  <dcterms:created xsi:type="dcterms:W3CDTF">2014-02-23T07:45:13Z</dcterms:created>
  <dcterms:modified xsi:type="dcterms:W3CDTF">2017-05-16T17:25:19Z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TC103626579990</vt:lpwstr>
  </property>
</Properties>
</file>