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9" r:id="rId3"/>
    <p:sldId id="262" r:id="rId4"/>
    <p:sldId id="257" r:id="rId5"/>
    <p:sldId id="265" r:id="rId6"/>
    <p:sldId id="266" r:id="rId7"/>
    <p:sldId id="267" r:id="rId8"/>
    <p:sldId id="258" r:id="rId9"/>
    <p:sldId id="259" r:id="rId10"/>
    <p:sldId id="261" r:id="rId11"/>
    <p:sldId id="263" r:id="rId12"/>
    <p:sldId id="264" r:id="rId13"/>
  </p:sldIdLst>
  <p:sldSz cx="9144000" cy="6858000" type="screen4x3"/>
  <p:notesSz cx="9144000"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US"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showPr>
  <p:clrMru>
    <a:srgbClr val="0000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34615" autoAdjust="0"/>
    <p:restoredTop sz="86397" autoAdjust="0"/>
  </p:normalViewPr>
  <p:slideViewPr>
    <p:cSldViewPr>
      <p:cViewPr varScale="1">
        <p:scale>
          <a:sx n="79" d="100"/>
          <a:sy n="79" d="100"/>
        </p:scale>
        <p:origin x="-624" y="-90"/>
      </p:cViewPr>
      <p:guideLst>
        <p:guide orient="horz" pos="2160"/>
        <p:guide pos="2880"/>
      </p:guideLst>
    </p:cSldViewPr>
  </p:slideViewPr>
  <p:outlineViewPr>
    <p:cViewPr>
      <p:scale>
        <a:sx n="33" d="100"/>
        <a:sy n="33" d="100"/>
      </p:scale>
      <p:origin x="0" y="58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9-01-26T17:43:28.831"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20203250-85DF-4F3B-94DE-81A9C4E7FEA9}" type="datetimeFigureOut">
              <a:rPr lang="ru-RU" smtClean="0"/>
              <a:pPr/>
              <a:t>26.01.2009</a:t>
            </a:fld>
            <a:endParaRPr lang="ru-RU"/>
          </a:p>
        </p:txBody>
      </p:sp>
      <p:sp>
        <p:nvSpPr>
          <p:cNvPr id="4" name="Образ слайда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0DFCB89E-5CA3-4E22-BEE4-55078FC43EA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DFCB89E-5CA3-4E22-BEE4-55078FC43EA3}" type="slidenum">
              <a:rPr lang="ru-RU" smtClean="0"/>
              <a:pPr/>
              <a:t>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DFCB89E-5CA3-4E22-BEE4-55078FC43EA3}"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D5CA535-E412-4059-A6F4-3F46FF545259}" type="datetimeFigureOut">
              <a:rPr lang="ru-RU" smtClean="0"/>
              <a:pPr/>
              <a:t>26.01.2009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4E2BB1-78E0-43F8-B217-641EE04A049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5CA535-E412-4059-A6F4-3F46FF545259}" type="datetimeFigureOut">
              <a:rPr lang="ru-RU" smtClean="0"/>
              <a:pPr/>
              <a:t>26.01.2009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4E2BB1-78E0-43F8-B217-641EE04A049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file:///C:\Users\Public\Videos\Sample%20Videos\Bear.wmv" TargetMode="External"/><Relationship Id="rId1" Type="http://schemas.openxmlformats.org/officeDocument/2006/relationships/tags" Target="../tags/tag1.xml"/><Relationship Id="rId5" Type="http://schemas.openxmlformats.org/officeDocument/2006/relationships/image" Target="../media/image3.jpeg"/><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Public\Videos\Sample%20Videos\Butterfly.wmv" TargetMode="External"/><Relationship Id="rId1" Type="http://schemas.openxmlformats.org/officeDocument/2006/relationships/tags" Target="../tags/tag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file:///C:\Users\Public\Videos\Sample%20Videos\Lake.wmv" TargetMode="External"/><Relationship Id="rId1" Type="http://schemas.openxmlformats.org/officeDocument/2006/relationships/tags" Target="../tags/tag3.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descr="nature_243"/>
          <p:cNvPicPr>
            <a:picLocks noChangeAspect="1" noChangeArrowheads="1"/>
          </p:cNvPicPr>
          <p:nvPr/>
        </p:nvPicPr>
        <p:blipFill>
          <a:blip r:embed="rId2"/>
          <a:srcRect/>
          <a:stretch>
            <a:fillRect/>
          </a:stretch>
        </p:blipFill>
        <p:spPr bwMode="auto">
          <a:xfrm>
            <a:off x="0" y="0"/>
            <a:ext cx="9144000" cy="6859588"/>
          </a:xfrm>
          <a:prstGeom prst="rect">
            <a:avLst/>
          </a:prstGeom>
          <a:noFill/>
          <a:ln w="9525">
            <a:noFill/>
            <a:miter lim="800000"/>
            <a:headEnd/>
            <a:tailEnd/>
          </a:ln>
        </p:spPr>
      </p:pic>
      <p:sp>
        <p:nvSpPr>
          <p:cNvPr id="5" name="Заголовок 4"/>
          <p:cNvSpPr>
            <a:spLocks noGrp="1"/>
          </p:cNvSpPr>
          <p:nvPr>
            <p:ph type="title"/>
          </p:nvPr>
        </p:nvSpPr>
        <p:spPr>
          <a:xfrm>
            <a:off x="2786050" y="5572140"/>
            <a:ext cx="6143668" cy="1000132"/>
          </a:xfrm>
        </p:spPr>
        <p:txBody>
          <a:bodyPr>
            <a:normAutofit/>
          </a:bodyPr>
          <a:lstStyle/>
          <a:p>
            <a:r>
              <a:rPr lang="en-US" dirty="0" smtClean="0"/>
              <a:t>The Protection of Nature</a:t>
            </a:r>
            <a:endParaRPr lang="ru-RU" dirty="0"/>
          </a:p>
        </p:txBody>
      </p:sp>
      <p:sp>
        <p:nvSpPr>
          <p:cNvPr id="6" name="Содержимое 5"/>
          <p:cNvSpPr>
            <a:spLocks noGrp="1"/>
          </p:cNvSpPr>
          <p:nvPr>
            <p:ph idx="1"/>
          </p:nvPr>
        </p:nvSpPr>
        <p:spPr/>
        <p:txBody>
          <a:bodyPr/>
          <a:lstStyle/>
          <a:p>
            <a:endParaRPr lang="en-US" dirty="0" smtClean="0"/>
          </a:p>
          <a:p>
            <a:endParaRPr lang="en-US" dirty="0" smtClean="0"/>
          </a:p>
          <a:p>
            <a:endParaRPr lang="en-US" dirty="0" smtClean="0"/>
          </a:p>
          <a:p>
            <a:r>
              <a:rPr lang="en-US" dirty="0" smtClean="0"/>
              <a:t>                                       </a:t>
            </a:r>
          </a:p>
          <a:p>
            <a:r>
              <a:rPr lang="en-US" dirty="0" smtClean="0"/>
              <a:t>                                     </a:t>
            </a:r>
            <a:endParaRPr lang="ru-RU" dirty="0"/>
          </a:p>
        </p:txBody>
      </p:sp>
      <p:pic>
        <p:nvPicPr>
          <p:cNvPr id="1026" name="Picture 2" descr="C:\Users\Public\Pictures\Sample Pictures\Autumn Leaves.jpg"/>
          <p:cNvPicPr>
            <a:picLocks noChangeAspect="1" noChangeArrowheads="1"/>
          </p:cNvPicPr>
          <p:nvPr/>
        </p:nvPicPr>
        <p:blipFill>
          <a:blip r:embed="rId3"/>
          <a:srcRect/>
          <a:stretch>
            <a:fillRect/>
          </a:stretch>
        </p:blipFill>
        <p:spPr bwMode="auto">
          <a:xfrm>
            <a:off x="0" y="0"/>
            <a:ext cx="9144000" cy="6858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advTm="8424"/>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Photos\BaikalDima\IMG_1456.JPG"/>
          <p:cNvPicPr>
            <a:picLocks noChangeAspect="1" noChangeArrowheads="1"/>
          </p:cNvPicPr>
          <p:nvPr/>
        </p:nvPicPr>
        <p:blipFill>
          <a:blip r:embed="rId2"/>
          <a:stretch>
            <a:fillRect/>
          </a:stretch>
        </p:blipFill>
        <p:spPr bwMode="auto">
          <a:xfrm>
            <a:off x="-1928858" y="-1571660"/>
            <a:ext cx="13167360" cy="9875520"/>
          </a:xfrm>
          <a:prstGeom prst="rect">
            <a:avLst/>
          </a:prstGeom>
          <a:noFill/>
        </p:spPr>
      </p:pic>
      <p:sp>
        <p:nvSpPr>
          <p:cNvPr id="5" name="Заголовок 4"/>
          <p:cNvSpPr>
            <a:spLocks noGrp="1"/>
          </p:cNvSpPr>
          <p:nvPr>
            <p:ph type="title"/>
          </p:nvPr>
        </p:nvSpPr>
        <p:spPr/>
        <p:txBody>
          <a:bodyPr>
            <a:normAutofit/>
          </a:bodyPr>
          <a:lstStyle/>
          <a:p>
            <a:r>
              <a:rPr lang="en-US" sz="5400" dirty="0" smtClean="0"/>
              <a:t>The problem of Lake Baikal</a:t>
            </a:r>
            <a:endParaRPr lang="ru-RU" sz="5400" dirty="0"/>
          </a:p>
        </p:txBody>
      </p:sp>
      <p:sp>
        <p:nvSpPr>
          <p:cNvPr id="6" name="Содержимое 5"/>
          <p:cNvSpPr>
            <a:spLocks noGrp="1"/>
          </p:cNvSpPr>
          <p:nvPr>
            <p:ph idx="1"/>
          </p:nvPr>
        </p:nvSpPr>
        <p:spPr>
          <a:xfrm>
            <a:off x="-285784" y="4214818"/>
            <a:ext cx="9572692" cy="2857520"/>
          </a:xfrm>
        </p:spPr>
        <p:txBody>
          <a:bodyPr>
            <a:noAutofit/>
          </a:bodyPr>
          <a:lstStyle/>
          <a:p>
            <a:r>
              <a:rPr lang="en-US" sz="2800" dirty="0" smtClean="0"/>
              <a:t>Lake Baikal and its shores have been declared</a:t>
            </a:r>
            <a:r>
              <a:rPr lang="ru-RU" sz="2800" dirty="0" smtClean="0"/>
              <a:t> </a:t>
            </a:r>
            <a:r>
              <a:rPr lang="en-US" sz="2800" dirty="0" smtClean="0"/>
              <a:t>a specially protected zone of our country.  </a:t>
            </a:r>
          </a:p>
          <a:p>
            <a:r>
              <a:rPr lang="en-US" sz="2800" dirty="0" smtClean="0"/>
              <a:t>Because of the water pollution more than 50 percent of the world’s purest water have been ruined. The whole</a:t>
            </a:r>
            <a:r>
              <a:rPr lang="ru-RU" sz="2800" dirty="0" smtClean="0"/>
              <a:t> </a:t>
            </a:r>
            <a:r>
              <a:rPr lang="en-US" sz="2800" dirty="0" smtClean="0"/>
              <a:t>ecological system of the lake  has changed greatly. Some organisms that can</a:t>
            </a:r>
            <a:r>
              <a:rPr lang="ru-RU" sz="2800" dirty="0" smtClean="0"/>
              <a:t> </a:t>
            </a:r>
            <a:r>
              <a:rPr lang="en-US" sz="2800" dirty="0" smtClean="0"/>
              <a:t>be found only in Lake Baikal are disappearing.</a:t>
            </a:r>
          </a:p>
        </p:txBody>
      </p:sp>
    </p:spTree>
  </p:cSld>
  <p:clrMapOvr>
    <a:masterClrMapping/>
  </p:clrMapOvr>
  <p:transition advTm="234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Aral Sea is dying</a:t>
            </a:r>
            <a:endParaRPr lang="ru-RU" dirty="0"/>
          </a:p>
        </p:txBody>
      </p:sp>
      <p:pic>
        <p:nvPicPr>
          <p:cNvPr id="1026" name="Picture 2" descr="C:\Users\ASUS\Documents\ecology4[1].jpg"/>
          <p:cNvPicPr>
            <a:picLocks noGrp="1" noChangeAspect="1" noChangeArrowheads="1"/>
          </p:cNvPicPr>
          <p:nvPr>
            <p:ph idx="1"/>
          </p:nvPr>
        </p:nvPicPr>
        <p:blipFill>
          <a:blip r:embed="rId2"/>
          <a:srcRect/>
          <a:stretch>
            <a:fillRect/>
          </a:stretch>
        </p:blipFill>
        <p:spPr bwMode="auto">
          <a:xfrm>
            <a:off x="285720" y="4643446"/>
            <a:ext cx="8387554" cy="2071702"/>
          </a:xfrm>
          <a:prstGeom prst="rect">
            <a:avLst/>
          </a:prstGeom>
          <a:noFill/>
        </p:spPr>
      </p:pic>
      <p:pic>
        <p:nvPicPr>
          <p:cNvPr id="1027" name="Picture 3" descr="C:\Users\ASUS\Documents\SOCAV2DFCTCA80Z8S2CAYUJ67WCA15C5P9CAS5L506CAHZ0ZXMCAWZXS67CA10C6DJCAZ16PRTCAXB9096CA6BYR1ICADAHOTNCAGHZTFNCA0JM1NBCAC5E3RACAZRL2O2CAITO0C5CAW9NNPHCAXFINCW.jpg"/>
          <p:cNvPicPr>
            <a:picLocks noChangeAspect="1" noChangeArrowheads="1"/>
          </p:cNvPicPr>
          <p:nvPr/>
        </p:nvPicPr>
        <p:blipFill>
          <a:blip r:embed="rId3"/>
          <a:srcRect/>
          <a:stretch>
            <a:fillRect/>
          </a:stretch>
        </p:blipFill>
        <p:spPr bwMode="auto">
          <a:xfrm>
            <a:off x="285720" y="1357298"/>
            <a:ext cx="3929090" cy="2959010"/>
          </a:xfrm>
          <a:prstGeom prst="rect">
            <a:avLst/>
          </a:prstGeom>
          <a:noFill/>
        </p:spPr>
      </p:pic>
      <p:pic>
        <p:nvPicPr>
          <p:cNvPr id="3" name="Picture 2" descr="C:\Users\ASUS\Documents\S1CABNJ1QXCASAXDBWCAOXMPN5CAVCV03ACAGW6AOUCAOXYZTUCABFTPP2CA32OP8WCAYJ4GIOCA3P0TTECAY3WY6PCA5L7JQICAZX8VWUCAUKFBSUCA67AK1GCA7AUB2ECALVCWIKCAY9AX7LCAUMZ81I.jpg"/>
          <p:cNvPicPr>
            <a:picLocks noChangeAspect="1" noChangeArrowheads="1"/>
          </p:cNvPicPr>
          <p:nvPr/>
        </p:nvPicPr>
        <p:blipFill>
          <a:blip r:embed="rId4"/>
          <a:srcRect/>
          <a:stretch>
            <a:fillRect/>
          </a:stretch>
        </p:blipFill>
        <p:spPr bwMode="auto">
          <a:xfrm>
            <a:off x="4786314" y="1357298"/>
            <a:ext cx="4000528" cy="2928958"/>
          </a:xfrm>
          <a:prstGeom prst="rect">
            <a:avLst/>
          </a:prstGeom>
          <a:noFill/>
        </p:spPr>
      </p:pic>
    </p:spTree>
  </p:cSld>
  <p:clrMapOvr>
    <a:masterClrMapping/>
  </p:clrMapOvr>
  <p:transition advTm="25303"/>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Forests are in danger</a:t>
            </a:r>
            <a:endParaRPr lang="ru-RU" dirty="0"/>
          </a:p>
        </p:txBody>
      </p:sp>
      <p:pic>
        <p:nvPicPr>
          <p:cNvPr id="2050" name="Picture 2" descr="C:\Users\ASUS\Documents\out-on-a-limb-global-warm_1[1].jpg"/>
          <p:cNvPicPr>
            <a:picLocks noGrp="1" noChangeAspect="1" noChangeArrowheads="1"/>
          </p:cNvPicPr>
          <p:nvPr>
            <p:ph idx="1"/>
          </p:nvPr>
        </p:nvPicPr>
        <p:blipFill>
          <a:blip r:embed="rId2"/>
          <a:stretch>
            <a:fillRect/>
          </a:stretch>
        </p:blipFill>
        <p:spPr>
          <a:xfrm>
            <a:off x="142844" y="1214422"/>
            <a:ext cx="8858312" cy="4143404"/>
          </a:xfrm>
        </p:spPr>
      </p:pic>
      <p:sp>
        <p:nvSpPr>
          <p:cNvPr id="8" name="Текст 7"/>
          <p:cNvSpPr>
            <a:spLocks noGrp="1"/>
          </p:cNvSpPr>
          <p:nvPr>
            <p:ph type="body" sz="half" idx="4294967295"/>
          </p:nvPr>
        </p:nvSpPr>
        <p:spPr>
          <a:xfrm>
            <a:off x="0" y="5357813"/>
            <a:ext cx="8786813" cy="1285875"/>
          </a:xfrm>
        </p:spPr>
        <p:txBody>
          <a:bodyPr>
            <a:noAutofit/>
          </a:bodyPr>
          <a:lstStyle/>
          <a:p>
            <a:pPr>
              <a:buNone/>
            </a:pPr>
            <a:r>
              <a:rPr lang="en-US" sz="2800" dirty="0" smtClean="0"/>
              <a:t>     Old-growth forests in western North America are dying twice as fast as they once did. Scientists are beginning to think global warming</a:t>
            </a:r>
            <a:r>
              <a:rPr lang="ru-RU" sz="2800" dirty="0" smtClean="0"/>
              <a:t> </a:t>
            </a:r>
            <a:r>
              <a:rPr lang="en-US" sz="2800" dirty="0" smtClean="0"/>
              <a:t>might be to blame. </a:t>
            </a:r>
            <a:endParaRPr lang="ru-RU" sz="2800" dirty="0"/>
          </a:p>
        </p:txBody>
      </p:sp>
    </p:spTree>
  </p:cSld>
  <p:clrMapOvr>
    <a:masterClrMapping/>
  </p:clrMapOvr>
  <p:transition advTm="6521"/>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The Environmental Problems:</a:t>
            </a:r>
            <a:endParaRPr lang="ru-RU" dirty="0"/>
          </a:p>
        </p:txBody>
      </p:sp>
      <p:sp>
        <p:nvSpPr>
          <p:cNvPr id="3" name="Содержимое 2"/>
          <p:cNvSpPr>
            <a:spLocks noGrp="1"/>
          </p:cNvSpPr>
          <p:nvPr>
            <p:ph idx="1"/>
          </p:nvPr>
        </p:nvSpPr>
        <p:spPr/>
        <p:txBody>
          <a:bodyPr/>
          <a:lstStyle/>
          <a:p>
            <a:r>
              <a:rPr lang="en-US" dirty="0" smtClean="0"/>
              <a:t>Air pollution</a:t>
            </a:r>
          </a:p>
          <a:p>
            <a:r>
              <a:rPr lang="en-US" dirty="0" smtClean="0"/>
              <a:t>Water pollution</a:t>
            </a:r>
          </a:p>
          <a:p>
            <a:r>
              <a:rPr lang="en-US" dirty="0" smtClean="0"/>
              <a:t>Overpopulation</a:t>
            </a:r>
          </a:p>
          <a:p>
            <a:r>
              <a:rPr lang="en-US" dirty="0" smtClean="0"/>
              <a:t>Destruction of wildlife</a:t>
            </a:r>
          </a:p>
          <a:p>
            <a:r>
              <a:rPr lang="en-US" dirty="0" smtClean="0"/>
              <a:t>Endangered species, animals which are almost extinct</a:t>
            </a:r>
          </a:p>
          <a:p>
            <a:r>
              <a:rPr lang="en-US" dirty="0" smtClean="0"/>
              <a:t>Global warming</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Wild Life</a:t>
            </a:r>
            <a:endParaRPr lang="ru-RU" dirty="0"/>
          </a:p>
        </p:txBody>
      </p:sp>
      <p:sp>
        <p:nvSpPr>
          <p:cNvPr id="3" name="Содержимое 2"/>
          <p:cNvSpPr>
            <a:spLocks noGrp="1"/>
          </p:cNvSpPr>
          <p:nvPr>
            <p:ph idx="1"/>
          </p:nvPr>
        </p:nvSpPr>
        <p:spPr>
          <a:xfrm>
            <a:off x="357158" y="1214422"/>
            <a:ext cx="8429684" cy="5643578"/>
          </a:xfrm>
          <a:solidFill>
            <a:schemeClr val="accent3"/>
          </a:solidFill>
        </p:spPr>
        <p:txBody>
          <a:bodyPr>
            <a:noAutofit/>
          </a:bodyPr>
          <a:lstStyle/>
          <a:p>
            <a:pPr>
              <a:buNone/>
            </a:pPr>
            <a:r>
              <a:rPr lang="en-US" dirty="0" smtClean="0"/>
              <a:t>   </a:t>
            </a:r>
            <a:r>
              <a:rPr lang="en-US" sz="3600" dirty="0" smtClean="0"/>
              <a:t>“ Wildlife is something which man cannot construct.   Once it is gone,  it is gone forever.  Man can rebuild a pyramid, but he can’t rebuilt ecology or giraffe.”</a:t>
            </a:r>
          </a:p>
          <a:p>
            <a:pPr>
              <a:buNone/>
            </a:pPr>
            <a:r>
              <a:rPr lang="en-US" sz="3600" dirty="0" smtClean="0"/>
              <a:t>  The naturalist Joy Adamson made this comment  after she has observed the senseless slaughter of African wildlife.</a:t>
            </a:r>
            <a:endParaRPr lang="ru-RU" sz="3600" dirty="0"/>
          </a:p>
        </p:txBody>
      </p:sp>
    </p:spTree>
  </p:cSld>
  <p:clrMapOvr>
    <a:masterClrMapping/>
  </p:clrMapOvr>
  <p:transition advTm="1373"/>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786050" y="4714884"/>
            <a:ext cx="5214974" cy="785818"/>
          </a:xfrm>
        </p:spPr>
        <p:txBody>
          <a:bodyPr>
            <a:noAutofit/>
          </a:bodyPr>
          <a:lstStyle/>
          <a:p>
            <a:r>
              <a:rPr lang="en-US" sz="3200" dirty="0" smtClean="0"/>
              <a:t>Wildlife in danger</a:t>
            </a:r>
            <a:endParaRPr lang="ru-RU" sz="3200" dirty="0"/>
          </a:p>
        </p:txBody>
      </p:sp>
      <p:pic>
        <p:nvPicPr>
          <p:cNvPr id="4" name="Bear.wmv">
            <a:hlinkClick r:id="" action="ppaction://media"/>
          </p:cNvPr>
          <p:cNvPicPr>
            <a:picLocks noGrp="1" noRot="1" noChangeAspect="1"/>
          </p:cNvPicPr>
          <p:nvPr>
            <p:ph type="pic" idx="1"/>
            <a:videoFile r:link="rId2"/>
          </p:nvPr>
        </p:nvPicPr>
        <p:blipFill>
          <a:blip r:embed="rId5"/>
          <a:srcRect l="5556" r="5556"/>
          <a:stretch>
            <a:fillRect/>
          </a:stretch>
        </p:blipFill>
        <p:spPr>
          <a:xfrm>
            <a:off x="500034" y="0"/>
            <a:ext cx="8215370" cy="5048284"/>
          </a:xfrm>
          <a:prstGeom prst="rect">
            <a:avLst/>
          </a:prstGeom>
        </p:spPr>
      </p:pic>
      <p:sp>
        <p:nvSpPr>
          <p:cNvPr id="6" name="Текст 5"/>
          <p:cNvSpPr>
            <a:spLocks noGrp="1"/>
          </p:cNvSpPr>
          <p:nvPr>
            <p:ph type="body" sz="half" idx="2"/>
          </p:nvPr>
        </p:nvSpPr>
        <p:spPr>
          <a:xfrm>
            <a:off x="1214414" y="5357826"/>
            <a:ext cx="7286676" cy="1133496"/>
          </a:xfrm>
        </p:spPr>
        <p:txBody>
          <a:bodyPr>
            <a:noAutofit/>
          </a:bodyPr>
          <a:lstStyle/>
          <a:p>
            <a:r>
              <a:rPr lang="en-US" sz="2800" dirty="0" smtClean="0"/>
              <a:t>Some species of animals , birds and fish have disappeared and keep disappearing because of men’s activity. </a:t>
            </a:r>
            <a:endParaRPr lang="ru-RU" sz="2800" dirty="0"/>
          </a:p>
        </p:txBody>
      </p:sp>
    </p:spTree>
    <p:custDataLst>
      <p:tags r:id="rId1"/>
    </p:custDataLst>
  </p:cSld>
  <p:clrMapOvr>
    <a:masterClrMapping/>
  </p:clrMapOvr>
  <p:transition advTm="1201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6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Рисунок 5"/>
          <p:cNvSpPr>
            <a:spLocks noGrp="1"/>
          </p:cNvSpPr>
          <p:nvPr>
            <p:ph type="pic" idx="1"/>
          </p:nvPr>
        </p:nvSpPr>
        <p:spPr/>
      </p:sp>
      <p:sp>
        <p:nvSpPr>
          <p:cNvPr id="7" name="Текст 6"/>
          <p:cNvSpPr>
            <a:spLocks noGrp="1"/>
          </p:cNvSpPr>
          <p:nvPr>
            <p:ph type="body" sz="half" idx="2"/>
          </p:nvPr>
        </p:nvSpPr>
        <p:spPr>
          <a:xfrm>
            <a:off x="428596" y="5429264"/>
            <a:ext cx="8286808" cy="1214446"/>
          </a:xfrm>
        </p:spPr>
        <p:txBody>
          <a:bodyPr>
            <a:normAutofit fontScale="92500" lnSpcReduction="10000"/>
          </a:bodyPr>
          <a:lstStyle/>
          <a:p>
            <a:r>
              <a:rPr lang="en-US" sz="2400" dirty="0" smtClean="0"/>
              <a:t>1% of animals disappear from the earth every year.</a:t>
            </a:r>
          </a:p>
          <a:p>
            <a:r>
              <a:rPr lang="en-US" sz="2400" dirty="0" smtClean="0"/>
              <a:t>A Green Sea Turtle and a Humpback Whale are at the very brink </a:t>
            </a:r>
          </a:p>
          <a:p>
            <a:r>
              <a:rPr lang="en-US" sz="2400" dirty="0" smtClean="0"/>
              <a:t>of their disappearance </a:t>
            </a:r>
            <a:endParaRPr lang="ru-RU" sz="2400" dirty="0"/>
          </a:p>
        </p:txBody>
      </p:sp>
      <p:pic>
        <p:nvPicPr>
          <p:cNvPr id="1026" name="Picture 2" descr="C:\Users\Public\Pictures\Sample Pictures\Green Sea Turtle.jpg"/>
          <p:cNvPicPr>
            <a:picLocks noChangeAspect="1" noChangeArrowheads="1"/>
          </p:cNvPicPr>
          <p:nvPr/>
        </p:nvPicPr>
        <p:blipFill>
          <a:blip r:embed="rId2"/>
          <a:srcRect/>
          <a:stretch>
            <a:fillRect/>
          </a:stretch>
        </p:blipFill>
        <p:spPr bwMode="auto">
          <a:xfrm>
            <a:off x="357158" y="1"/>
            <a:ext cx="8501122" cy="542926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2050" name="Picture 2" descr="C:\Users\Public\Pictures\Sample Pictures\Humpback Whale.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42844" y="142852"/>
            <a:ext cx="8858312" cy="1143008"/>
          </a:xfrm>
        </p:spPr>
        <p:txBody>
          <a:bodyPr>
            <a:noAutofit/>
          </a:bodyPr>
          <a:lstStyle/>
          <a:p>
            <a:r>
              <a:rPr lang="en-US" sz="3200" dirty="0" smtClean="0"/>
              <a:t>There are many animals and birds on our planet which need  immediate help</a:t>
            </a:r>
            <a:endParaRPr lang="ru-RU" sz="3200" dirty="0"/>
          </a:p>
        </p:txBody>
      </p:sp>
      <p:pic>
        <p:nvPicPr>
          <p:cNvPr id="3074" name="Picture 2" descr="C:\Users\Public\Pictures\Sample Pictures\Toco Toucan.jpg"/>
          <p:cNvPicPr>
            <a:picLocks noGrp="1" noChangeAspect="1" noChangeArrowheads="1"/>
          </p:cNvPicPr>
          <p:nvPr>
            <p:ph sz="half" idx="1"/>
          </p:nvPr>
        </p:nvPicPr>
        <p:blipFill>
          <a:blip r:embed="rId2"/>
          <a:srcRect/>
          <a:stretch>
            <a:fillRect/>
          </a:stretch>
        </p:blipFill>
        <p:spPr bwMode="auto">
          <a:xfrm>
            <a:off x="0" y="1785926"/>
            <a:ext cx="4527002" cy="4214842"/>
          </a:xfrm>
          <a:prstGeom prst="rect">
            <a:avLst/>
          </a:prstGeom>
          <a:noFill/>
        </p:spPr>
      </p:pic>
      <p:pic>
        <p:nvPicPr>
          <p:cNvPr id="3075" name="Picture 3" descr="C:\Users\Public\Pictures\Sample Pictures\Oryx Antelope.jpg"/>
          <p:cNvPicPr>
            <a:picLocks noGrp="1" noChangeAspect="1" noChangeArrowheads="1"/>
          </p:cNvPicPr>
          <p:nvPr>
            <p:ph sz="half" idx="2"/>
          </p:nvPr>
        </p:nvPicPr>
        <p:blipFill>
          <a:blip r:embed="rId3" cstate="print"/>
          <a:srcRect/>
          <a:stretch>
            <a:fillRect/>
          </a:stretch>
        </p:blipFill>
        <p:spPr bwMode="auto">
          <a:xfrm>
            <a:off x="4736029" y="1785926"/>
            <a:ext cx="4407971" cy="421484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515352" cy="1785926"/>
          </a:xfrm>
        </p:spPr>
        <p:txBody>
          <a:bodyPr>
            <a:normAutofit fontScale="90000"/>
          </a:bodyPr>
          <a:lstStyle/>
          <a:p>
            <a:pPr algn="l"/>
            <a:r>
              <a:rPr lang="en-US" sz="2800" dirty="0" smtClean="0"/>
              <a:t>Insects and plants are also in danger. Every ten minutes one kind of animal, plant or insect dies out for ever. If nothing is done about it, one million species that are alive  will become extinct.</a:t>
            </a:r>
            <a:br>
              <a:rPr lang="en-US" sz="2800" dirty="0" smtClean="0"/>
            </a:br>
            <a:endParaRPr lang="ru-RU" sz="2800" dirty="0"/>
          </a:p>
        </p:txBody>
      </p:sp>
      <p:pic>
        <p:nvPicPr>
          <p:cNvPr id="4" name="Butterfly.wmv">
            <a:hlinkClick r:id="" action="ppaction://media"/>
          </p:cNvPr>
          <p:cNvPicPr>
            <a:picLocks noGrp="1" noRot="1" noChangeAspect="1"/>
          </p:cNvPicPr>
          <p:nvPr>
            <p:ph idx="1"/>
            <a:videoFile r:link="rId2"/>
          </p:nvPr>
        </p:nvPicPr>
        <p:blipFill>
          <a:blip r:embed="rId4"/>
          <a:stretch>
            <a:fillRect/>
          </a:stretch>
        </p:blipFill>
        <p:spPr>
          <a:xfrm>
            <a:off x="428595" y="1357298"/>
            <a:ext cx="8143933" cy="5429288"/>
          </a:xfrm>
          <a:prstGeom prst="rect">
            <a:avLst/>
          </a:prstGeom>
        </p:spPr>
      </p:pic>
    </p:spTree>
    <p:custDataLst>
      <p:tags r:id="rId1"/>
    </p:custDataLst>
  </p:cSld>
  <p:clrMapOvr>
    <a:masterClrMapping/>
  </p:clrMapOvr>
  <p:transition advTm="1112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7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dirty="0"/>
          </a:p>
        </p:txBody>
      </p:sp>
      <p:pic>
        <p:nvPicPr>
          <p:cNvPr id="4" name="Lake.wmv">
            <a:hlinkClick r:id="" action="ppaction://media"/>
          </p:cNvPr>
          <p:cNvPicPr>
            <a:picLocks noGrp="1" noRot="1" noChangeAspect="1"/>
          </p:cNvPicPr>
          <p:nvPr>
            <p:ph type="pic" idx="1"/>
            <a:videoFile r:link="rId2"/>
          </p:nvPr>
        </p:nvPicPr>
        <p:blipFill>
          <a:blip r:embed="rId4"/>
          <a:srcRect l="5556" r="5556"/>
          <a:stretch>
            <a:fillRect/>
          </a:stretch>
        </p:blipFill>
        <p:spPr>
          <a:xfrm>
            <a:off x="142844" y="0"/>
            <a:ext cx="8501122" cy="5667414"/>
          </a:xfrm>
          <a:prstGeom prst="rect">
            <a:avLst/>
          </a:prstGeom>
        </p:spPr>
      </p:pic>
      <p:sp>
        <p:nvSpPr>
          <p:cNvPr id="6" name="Текст 5"/>
          <p:cNvSpPr>
            <a:spLocks noGrp="1"/>
          </p:cNvSpPr>
          <p:nvPr>
            <p:ph type="body" sz="half" idx="2"/>
          </p:nvPr>
        </p:nvSpPr>
        <p:spPr>
          <a:xfrm>
            <a:off x="0" y="5500702"/>
            <a:ext cx="9144000" cy="2571744"/>
          </a:xfrm>
        </p:spPr>
        <p:txBody>
          <a:bodyPr>
            <a:noAutofit/>
          </a:bodyPr>
          <a:lstStyle/>
          <a:p>
            <a:r>
              <a:rPr lang="en-US" sz="2800" dirty="0" smtClean="0"/>
              <a:t>Water pollution is one of the problems. There is much water on our planet and at the same time there is little water on it safe for using. </a:t>
            </a:r>
            <a:endParaRPr lang="ru-RU" sz="2800" dirty="0"/>
          </a:p>
        </p:txBody>
      </p:sp>
    </p:spTree>
    <p:custDataLst>
      <p:tags r:id="rId1"/>
    </p:custDataLst>
  </p:cSld>
  <p:clrMapOvr>
    <a:masterClrMapping/>
  </p:clrMapOvr>
  <p:transition advTm="776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5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8"/>
</p:tagLst>
</file>

<file path=ppt/tags/tag2.xml><?xml version="1.0" encoding="utf-8"?>
<p:tagLst xmlns:a="http://schemas.openxmlformats.org/drawingml/2006/main" xmlns:r="http://schemas.openxmlformats.org/officeDocument/2006/relationships" xmlns:p="http://schemas.openxmlformats.org/presentationml/2006/main">
  <p:tag name="TIMING" val="|7.7"/>
</p:tagLst>
</file>

<file path=ppt/tags/tag3.xml><?xml version="1.0" encoding="utf-8"?>
<p:tagLst xmlns:a="http://schemas.openxmlformats.org/drawingml/2006/main" xmlns:r="http://schemas.openxmlformats.org/officeDocument/2006/relationships" xmlns:p="http://schemas.openxmlformats.org/presentationml/2006/main">
  <p:tag name="TIMING" val="|5.8"/>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TotalTime>
  <Words>318</Words>
  <Application>Microsoft Office PowerPoint</Application>
  <PresentationFormat>Экран (4:3)</PresentationFormat>
  <Paragraphs>32</Paragraphs>
  <Slides>12</Slides>
  <Notes>2</Notes>
  <HiddenSlides>0</HiddenSlides>
  <MMClips>3</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The Protection of Nature</vt:lpstr>
      <vt:lpstr>The Environmental Problems:</vt:lpstr>
      <vt:lpstr>Wild Life</vt:lpstr>
      <vt:lpstr>Wildlife in danger</vt:lpstr>
      <vt:lpstr>Слайд 5</vt:lpstr>
      <vt:lpstr>Слайд 6</vt:lpstr>
      <vt:lpstr>There are many animals and birds on our planet which need  immediate help</vt:lpstr>
      <vt:lpstr>Insects and plants are also in danger. Every ten minutes one kind of animal, plant or insect dies out for ever. If nothing is done about it, one million species that are alive  will become extinct. </vt:lpstr>
      <vt:lpstr>Слайд 9</vt:lpstr>
      <vt:lpstr>The problem of Lake Baikal</vt:lpstr>
      <vt:lpstr>The Aral Sea is dying</vt:lpstr>
      <vt:lpstr>Forests are in danger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ASUS</dc:creator>
  <cp:lastModifiedBy>ASUS</cp:lastModifiedBy>
  <cp:revision>74</cp:revision>
  <dcterms:created xsi:type="dcterms:W3CDTF">2009-01-23T14:23:32Z</dcterms:created>
  <dcterms:modified xsi:type="dcterms:W3CDTF">2009-01-26T15:40:45Z</dcterms:modified>
</cp:coreProperties>
</file>