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7" r:id="rId4"/>
    <p:sldId id="258" r:id="rId5"/>
    <p:sldId id="260" r:id="rId6"/>
    <p:sldId id="262" r:id="rId7"/>
    <p:sldId id="261" r:id="rId8"/>
    <p:sldId id="264" r:id="rId9"/>
    <p:sldId id="270" r:id="rId10"/>
    <p:sldId id="269" r:id="rId11"/>
    <p:sldId id="268" r:id="rId12"/>
    <p:sldId id="267" r:id="rId13"/>
    <p:sldId id="272" r:id="rId14"/>
    <p:sldId id="266" r:id="rId15"/>
    <p:sldId id="265" r:id="rId16"/>
    <p:sldId id="271" r:id="rId17"/>
    <p:sldId id="277" r:id="rId18"/>
    <p:sldId id="274" r:id="rId19"/>
    <p:sldId id="276" r:id="rId20"/>
    <p:sldId id="278" r:id="rId21"/>
    <p:sldId id="275" r:id="rId22"/>
    <p:sldId id="273" r:id="rId23"/>
    <p:sldId id="279" r:id="rId24"/>
    <p:sldId id="259" r:id="rId25"/>
    <p:sldId id="280" r:id="rId26"/>
    <p:sldId id="289" r:id="rId27"/>
    <p:sldId id="288" r:id="rId28"/>
    <p:sldId id="290" r:id="rId29"/>
    <p:sldId id="291" r:id="rId30"/>
    <p:sldId id="283" r:id="rId31"/>
    <p:sldId id="282" r:id="rId32"/>
    <p:sldId id="292" r:id="rId33"/>
    <p:sldId id="263" r:id="rId34"/>
    <p:sldId id="281" r:id="rId35"/>
    <p:sldId id="286" r:id="rId36"/>
    <p:sldId id="285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3300"/>
    <a:srgbClr val="08566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BF211-195C-48E0-A2FE-016834534CA1}" type="datetimeFigureOut">
              <a:rPr lang="ru-RU"/>
              <a:pPr>
                <a:defRPr/>
              </a:pPr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9C5FB-C243-4533-ADAF-5244C103A3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333F8-54F8-4F16-8BF0-9E65A23072EE}" type="datetimeFigureOut">
              <a:rPr lang="ru-RU"/>
              <a:pPr>
                <a:defRPr/>
              </a:pPr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2250C-44C2-4427-B681-15146EFCCE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730D8-F2CB-458D-BD71-4960BA72F38B}" type="datetimeFigureOut">
              <a:rPr lang="ru-RU"/>
              <a:pPr>
                <a:defRPr/>
              </a:pPr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C2A1A-5E96-4423-979B-6682FCE19C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C1265-727B-41D6-B081-67B19D310ECC}" type="datetimeFigureOut">
              <a:rPr lang="ru-RU"/>
              <a:pPr>
                <a:defRPr/>
              </a:pPr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A5A00-8B53-4D1D-A5AA-886FC4C20C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7FF7B-16A9-49FA-9AA2-E286F619A27F}" type="datetimeFigureOut">
              <a:rPr lang="ru-RU"/>
              <a:pPr>
                <a:defRPr/>
              </a:pPr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E2F7A-74BA-473E-B653-07BD42E24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AB54B-F2A1-47B6-9C69-1943A981A5A6}" type="datetimeFigureOut">
              <a:rPr lang="ru-RU"/>
              <a:pPr>
                <a:defRPr/>
              </a:pPr>
              <a:t>24.11.2017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B9CFF-BFE7-4DCE-8C36-2B4DA934C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A9010-8F71-40D8-9FB2-93F722E85ADA}" type="datetimeFigureOut">
              <a:rPr lang="ru-RU"/>
              <a:pPr>
                <a:defRPr/>
              </a:pPr>
              <a:t>24.11.2017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C0347-E491-4020-B264-F30F5EAC87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42404-9971-4E60-BA3D-A378D001EDDA}" type="datetimeFigureOut">
              <a:rPr lang="ru-RU"/>
              <a:pPr>
                <a:defRPr/>
              </a:pPr>
              <a:t>24.11.2017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B4FAE-09F8-4F79-A7F4-2970B1851F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AD5B5-C791-4484-B947-C66918DB03E1}" type="datetimeFigureOut">
              <a:rPr lang="ru-RU"/>
              <a:pPr>
                <a:defRPr/>
              </a:pPr>
              <a:t>24.11.2017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8B313-F83E-4E05-AD12-C44ECD15F4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D65EC-5A7F-47FA-94C6-D83E80BAC16A}" type="datetimeFigureOut">
              <a:rPr lang="ru-RU"/>
              <a:pPr>
                <a:defRPr/>
              </a:pPr>
              <a:t>24.11.2017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37DEA-211D-4545-BDC6-B5A5C26623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F7B05-6A30-4B2F-A3C3-5666F349435B}" type="datetimeFigureOut">
              <a:rPr lang="ru-RU"/>
              <a:pPr>
                <a:defRPr/>
              </a:pPr>
              <a:t>24.11.2017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8EF37-07AF-473F-A6E2-6F64CB861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DEA4BE-BB1B-4423-B495-E46A49D9D3C7}" type="datetimeFigureOut">
              <a:rPr lang="ru-RU"/>
              <a:pPr>
                <a:defRPr/>
              </a:pPr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63D1455-3B4C-47FF-AA44-6A07EDF5B6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-214338"/>
            <a:ext cx="5807091" cy="1189038"/>
          </a:xfrm>
          <a:prstGeom prst="rect">
            <a:avLst/>
          </a:prstGeom>
          <a:noFill/>
        </p:spPr>
      </p:pic>
      <p:sp>
        <p:nvSpPr>
          <p:cNvPr id="13315" name="Прямоугольник 4"/>
          <p:cNvSpPr>
            <a:spLocks noChangeArrowheads="1"/>
          </p:cNvSpPr>
          <p:nvPr/>
        </p:nvSpPr>
        <p:spPr bwMode="auto">
          <a:xfrm>
            <a:off x="2071670" y="5657671"/>
            <a:ext cx="485778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latin typeface="Calibri" pitchFamily="34" charset="0"/>
              </a:rPr>
              <a:t>Погодаева Людмила Сергеевна</a:t>
            </a:r>
            <a:endParaRPr lang="ru-RU" sz="2400" b="1" dirty="0">
              <a:solidFill>
                <a:srgbClr val="0000CC"/>
              </a:solidFill>
              <a:latin typeface="Calibri" pitchFamily="34" charset="0"/>
            </a:endParaRPr>
          </a:p>
          <a:p>
            <a:pPr algn="ctr"/>
            <a:r>
              <a:rPr lang="ru-RU" sz="2400" b="1" dirty="0">
                <a:solidFill>
                  <a:srgbClr val="0000CC"/>
                </a:solidFill>
                <a:latin typeface="Calibri" pitchFamily="34" charset="0"/>
              </a:rPr>
              <a:t>учитель информатики </a:t>
            </a:r>
          </a:p>
          <a:p>
            <a:pPr algn="ctr"/>
            <a:r>
              <a:rPr lang="ru-RU" sz="2400" b="1" dirty="0" smtClean="0">
                <a:solidFill>
                  <a:srgbClr val="0000CC"/>
                </a:solidFill>
                <a:latin typeface="Calibri" pitchFamily="34" charset="0"/>
              </a:rPr>
              <a:t>МКОУ «</a:t>
            </a:r>
            <a:r>
              <a:rPr lang="ru-RU" sz="2400" b="1" dirty="0" err="1" smtClean="0">
                <a:solidFill>
                  <a:srgbClr val="0000CC"/>
                </a:solidFill>
                <a:latin typeface="Calibri" pitchFamily="34" charset="0"/>
              </a:rPr>
              <a:t>Харанжинская</a:t>
            </a:r>
            <a:r>
              <a:rPr lang="ru-RU" sz="2400" b="1" dirty="0" smtClean="0">
                <a:solidFill>
                  <a:srgbClr val="0000CC"/>
                </a:solidFill>
                <a:latin typeface="Calibri" pitchFamily="34" charset="0"/>
              </a:rPr>
              <a:t> СОШ»</a:t>
            </a:r>
            <a:endParaRPr lang="ru-RU" sz="2400" b="1" dirty="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13316" name="Прямоугольник 5"/>
          <p:cNvSpPr>
            <a:spLocks noChangeArrowheads="1"/>
          </p:cNvSpPr>
          <p:nvPr/>
        </p:nvSpPr>
        <p:spPr bwMode="auto">
          <a:xfrm>
            <a:off x="714348" y="0"/>
            <a:ext cx="785815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00CC"/>
                </a:solidFill>
                <a:latin typeface="Calibri" pitchFamily="34" charset="0"/>
              </a:rPr>
              <a:t>Подготовка к ЕГЭ по теме: «Способы </a:t>
            </a:r>
            <a:r>
              <a:rPr lang="ru-RU" sz="3200" b="1" dirty="0">
                <a:solidFill>
                  <a:srgbClr val="0000CC"/>
                </a:solidFill>
                <a:latin typeface="Calibri" pitchFamily="34" charset="0"/>
              </a:rPr>
              <a:t>кодирования числовой </a:t>
            </a:r>
            <a:r>
              <a:rPr lang="ru-RU" sz="3200" b="1" dirty="0" smtClean="0">
                <a:solidFill>
                  <a:srgbClr val="0000CC"/>
                </a:solidFill>
                <a:latin typeface="Calibri" pitchFamily="34" charset="0"/>
              </a:rPr>
              <a:t>информации</a:t>
            </a:r>
            <a:r>
              <a:rPr lang="ru-RU" sz="3200" dirty="0" smtClean="0">
                <a:solidFill>
                  <a:srgbClr val="0000CC"/>
                </a:solidFill>
              </a:rPr>
              <a:t> : </a:t>
            </a:r>
            <a:r>
              <a:rPr lang="ru-RU" sz="3200" b="1" dirty="0" smtClean="0">
                <a:solidFill>
                  <a:srgbClr val="0000CC"/>
                </a:solidFill>
                <a:latin typeface="+mj-lt"/>
              </a:rPr>
              <a:t>двоичная и десятеричная СИСТЕМЫ СЧИСЛЕНИЯ</a:t>
            </a:r>
            <a:endParaRPr lang="ru-RU" sz="3200" b="1" dirty="0">
              <a:solidFill>
                <a:srgbClr val="0000CC"/>
              </a:solidFill>
              <a:latin typeface="+mj-lt"/>
            </a:endParaRPr>
          </a:p>
        </p:txBody>
      </p:sp>
      <p:pic>
        <p:nvPicPr>
          <p:cNvPr id="1026" name="Picture 2" descr="C:\Users\Администратор\Desktop\DCIM\100APPLE\IMG_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928934"/>
            <a:ext cx="2466220" cy="2801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1" descr="DSC07130-2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642938"/>
            <a:ext cx="5143500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 1 (с границей) 2"/>
          <p:cNvSpPr/>
          <p:nvPr/>
        </p:nvSpPr>
        <p:spPr>
          <a:xfrm rot="12181276" flipV="1">
            <a:off x="1911350" y="1828800"/>
            <a:ext cx="666750" cy="414338"/>
          </a:xfrm>
          <a:prstGeom prst="accentCallout1">
            <a:avLst>
              <a:gd name="adj1" fmla="val 22928"/>
              <a:gd name="adj2" fmla="val 2466"/>
              <a:gd name="adj3" fmla="val 112500"/>
              <a:gd name="adj4" fmla="val -3833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/>
                </a:solidFill>
              </a:rPr>
              <a:t>1</a:t>
            </a:r>
          </a:p>
        </p:txBody>
      </p:sp>
      <p:pic>
        <p:nvPicPr>
          <p:cNvPr id="4" name="Выноска 1 (с границей)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8288" y="347663"/>
            <a:ext cx="963612" cy="1212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 descr="DSC07131-2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500063"/>
            <a:ext cx="5143500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Выноска 1 (с границей)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0950" y="347663"/>
            <a:ext cx="963613" cy="1212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Выноска 1 (с границей)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1675" y="133350"/>
            <a:ext cx="962025" cy="1214438"/>
          </a:xfrm>
          <a:prstGeom prst="rect">
            <a:avLst/>
          </a:prstGeom>
          <a:noFill/>
        </p:spPr>
      </p:pic>
      <p:sp>
        <p:nvSpPr>
          <p:cNvPr id="4" name="Выноска 1 (с границей) 3"/>
          <p:cNvSpPr/>
          <p:nvPr/>
        </p:nvSpPr>
        <p:spPr>
          <a:xfrm rot="12181276" flipV="1">
            <a:off x="2268538" y="1328738"/>
            <a:ext cx="666750" cy="414337"/>
          </a:xfrm>
          <a:prstGeom prst="accentCallout1">
            <a:avLst>
              <a:gd name="adj1" fmla="val 22928"/>
              <a:gd name="adj2" fmla="val 2466"/>
              <a:gd name="adj3" fmla="val 112500"/>
              <a:gd name="adj4" fmla="val -3833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/>
                </a:solidFill>
              </a:rPr>
              <a:t>1</a:t>
            </a:r>
          </a:p>
        </p:txBody>
      </p:sp>
      <p:pic>
        <p:nvPicPr>
          <p:cNvPr id="23555" name="Рисунок 4" descr="DSC07132-2.t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0" y="0"/>
            <a:ext cx="5675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1" descr="DSC07133-2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95250"/>
            <a:ext cx="5286375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Выноска 1 (с границей)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5563" y="-6350"/>
            <a:ext cx="962025" cy="1182688"/>
          </a:xfrm>
          <a:prstGeom prst="rect">
            <a:avLst/>
          </a:prstGeom>
          <a:noFill/>
        </p:spPr>
      </p:pic>
      <p:pic>
        <p:nvPicPr>
          <p:cNvPr id="5" name="Выноска 1 (с границей)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24150" y="-6350"/>
            <a:ext cx="963613" cy="1255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1" descr="DSC07134-2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500063"/>
            <a:ext cx="5143500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Выноска 1 (с границей)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1550" y="347663"/>
            <a:ext cx="963613" cy="1212850"/>
          </a:xfrm>
          <a:prstGeom prst="rect">
            <a:avLst/>
          </a:prstGeom>
          <a:noFill/>
        </p:spPr>
      </p:pic>
      <p:pic>
        <p:nvPicPr>
          <p:cNvPr id="4" name="Выноска 1 (с границей) 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8650" y="133350"/>
            <a:ext cx="962025" cy="1214438"/>
          </a:xfrm>
          <a:prstGeom prst="rect">
            <a:avLst/>
          </a:prstGeom>
          <a:noFill/>
        </p:spPr>
      </p:pic>
      <p:sp>
        <p:nvSpPr>
          <p:cNvPr id="5" name="Выноска 1 (с границей) 4"/>
          <p:cNvSpPr/>
          <p:nvPr/>
        </p:nvSpPr>
        <p:spPr>
          <a:xfrm rot="12181276" flipV="1">
            <a:off x="1768475" y="1828800"/>
            <a:ext cx="666750" cy="414338"/>
          </a:xfrm>
          <a:prstGeom prst="accentCallout1">
            <a:avLst>
              <a:gd name="adj1" fmla="val 22928"/>
              <a:gd name="adj2" fmla="val 2466"/>
              <a:gd name="adj3" fmla="val 108249"/>
              <a:gd name="adj4" fmla="val -44569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" descr="DSC07135-2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0"/>
            <a:ext cx="554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Выноска 1 (с границей)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2300" y="268288"/>
            <a:ext cx="998538" cy="1243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1" descr="DSC07142-2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38" y="1000125"/>
            <a:ext cx="5802312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Выноска 1 (с границей)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29413" y="2706688"/>
            <a:ext cx="1171575" cy="121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 descr="DSC07126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785813"/>
            <a:ext cx="514350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Выноска 1 (с границей)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8413" y="2955925"/>
            <a:ext cx="1120775" cy="1189038"/>
          </a:xfrm>
          <a:prstGeom prst="rect">
            <a:avLst/>
          </a:prstGeom>
          <a:noFill/>
        </p:spPr>
      </p:pic>
      <p:pic>
        <p:nvPicPr>
          <p:cNvPr id="5" name="Выноска 1 (с границей)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4350" y="523875"/>
            <a:ext cx="1120775" cy="1195388"/>
          </a:xfrm>
          <a:prstGeom prst="rect">
            <a:avLst/>
          </a:prstGeom>
          <a:noFill/>
        </p:spPr>
      </p:pic>
      <p:pic>
        <p:nvPicPr>
          <p:cNvPr id="6" name="Выноска 1 (с границей) 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56113" y="401638"/>
            <a:ext cx="1054100" cy="1025525"/>
          </a:xfrm>
          <a:prstGeom prst="rect">
            <a:avLst/>
          </a:prstGeom>
          <a:noFill/>
        </p:spPr>
      </p:pic>
      <p:pic>
        <p:nvPicPr>
          <p:cNvPr id="7" name="Выноска 1 (с границей) 6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59425" y="731838"/>
            <a:ext cx="1152525" cy="1084262"/>
          </a:xfrm>
          <a:prstGeom prst="rect">
            <a:avLst/>
          </a:prstGeom>
          <a:noFill/>
        </p:spPr>
      </p:pic>
      <p:pic>
        <p:nvPicPr>
          <p:cNvPr id="8" name="Выноска 1 (с границей) 7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50038" y="2073275"/>
            <a:ext cx="1177925" cy="1090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 descr="DSC07128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285750"/>
            <a:ext cx="5770563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Выноска 1 (с границей)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6175" y="835025"/>
            <a:ext cx="1054100" cy="1023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" descr="DSC07130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571500"/>
            <a:ext cx="514350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 1 (с границей) 2"/>
          <p:cNvSpPr/>
          <p:nvPr/>
        </p:nvSpPr>
        <p:spPr>
          <a:xfrm rot="16200000" flipV="1">
            <a:off x="5886679" y="1471381"/>
            <a:ext cx="634934" cy="692523"/>
          </a:xfrm>
          <a:prstGeom prst="accentCallout1">
            <a:avLst>
              <a:gd name="adj1" fmla="val 67884"/>
              <a:gd name="adj2" fmla="val 3442"/>
              <a:gd name="adj3" fmla="val 66264"/>
              <a:gd name="adj4" fmla="val -46039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512</a:t>
            </a:r>
          </a:p>
        </p:txBody>
      </p:sp>
      <p:pic>
        <p:nvPicPr>
          <p:cNvPr id="4" name="Выноска 1 (с границей)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3325" y="476250"/>
            <a:ext cx="1054100" cy="1023938"/>
          </a:xfrm>
          <a:prstGeom prst="rect">
            <a:avLst/>
          </a:prstGeom>
          <a:noFill/>
        </p:spPr>
      </p:pic>
      <p:sp>
        <p:nvSpPr>
          <p:cNvPr id="5" name="Плюс 4"/>
          <p:cNvSpPr/>
          <p:nvPr/>
        </p:nvSpPr>
        <p:spPr>
          <a:xfrm>
            <a:off x="5000625" y="928688"/>
            <a:ext cx="500063" cy="5715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Равно 5"/>
          <p:cNvSpPr/>
          <p:nvPr/>
        </p:nvSpPr>
        <p:spPr>
          <a:xfrm>
            <a:off x="6858000" y="2357438"/>
            <a:ext cx="571500" cy="50006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Выноска 1 (с границей) 6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7925" y="2901950"/>
            <a:ext cx="1055688" cy="73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2" descr="220px-Pierre-Simon_Laplace.jpg"/>
          <p:cNvPicPr>
            <a:picLocks noChangeAspect="1"/>
          </p:cNvPicPr>
          <p:nvPr/>
        </p:nvPicPr>
        <p:blipFill>
          <a:blip r:embed="rId2" cstate="print">
            <a:lum bright="2000"/>
          </a:blip>
          <a:srcRect/>
          <a:stretch>
            <a:fillRect/>
          </a:stretch>
        </p:blipFill>
        <p:spPr bwMode="auto">
          <a:xfrm>
            <a:off x="3071802" y="3429000"/>
            <a:ext cx="209550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5"/>
          <p:cNvSpPr txBox="1">
            <a:spLocks noChangeArrowheads="1"/>
          </p:cNvSpPr>
          <p:nvPr/>
        </p:nvSpPr>
        <p:spPr bwMode="auto">
          <a:xfrm>
            <a:off x="571500" y="857250"/>
            <a:ext cx="8048625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i="1" dirty="0">
                <a:solidFill>
                  <a:srgbClr val="0000CC"/>
                </a:solidFill>
                <a:latin typeface="Calibri" pitchFamily="34" charset="0"/>
              </a:rPr>
              <a:t>"Мысль выражать все числа немногими знаками, </a:t>
            </a:r>
          </a:p>
          <a:p>
            <a:pPr>
              <a:lnSpc>
                <a:spcPct val="150000"/>
              </a:lnSpc>
            </a:pPr>
            <a:r>
              <a:rPr lang="ru-RU" sz="2400" b="1" i="1" dirty="0">
                <a:solidFill>
                  <a:srgbClr val="0000CC"/>
                </a:solidFill>
                <a:latin typeface="Calibri" pitchFamily="34" charset="0"/>
              </a:rPr>
              <a:t>придавая им значение по форме, еще значение по месту,</a:t>
            </a:r>
          </a:p>
          <a:p>
            <a:pPr>
              <a:lnSpc>
                <a:spcPct val="150000"/>
              </a:lnSpc>
            </a:pPr>
            <a:r>
              <a:rPr lang="ru-RU" sz="2400" b="1" i="1" dirty="0">
                <a:solidFill>
                  <a:srgbClr val="0000CC"/>
                </a:solidFill>
                <a:latin typeface="Calibri" pitchFamily="34" charset="0"/>
              </a:rPr>
              <a:t> настолько проста, что именно из-за этой простоты</a:t>
            </a:r>
          </a:p>
          <a:p>
            <a:pPr>
              <a:lnSpc>
                <a:spcPct val="150000"/>
              </a:lnSpc>
            </a:pPr>
            <a:r>
              <a:rPr lang="ru-RU" sz="2400" b="1" i="1" dirty="0">
                <a:solidFill>
                  <a:srgbClr val="0000CC"/>
                </a:solidFill>
                <a:latin typeface="Calibri" pitchFamily="34" charset="0"/>
              </a:rPr>
              <a:t> трудно оценить, насколько она удивительна..." </a:t>
            </a:r>
          </a:p>
          <a:p>
            <a:pPr>
              <a:lnSpc>
                <a:spcPct val="150000"/>
              </a:lnSpc>
            </a:pPr>
            <a:r>
              <a:rPr lang="ru-RU" sz="2400" b="1" i="1" dirty="0">
                <a:solidFill>
                  <a:srgbClr val="0000CC"/>
                </a:solidFill>
                <a:latin typeface="Calibri" pitchFamily="34" charset="0"/>
              </a:rPr>
              <a:t>                                                                        </a:t>
            </a:r>
          </a:p>
          <a:p>
            <a:pPr>
              <a:lnSpc>
                <a:spcPct val="150000"/>
              </a:lnSpc>
            </a:pPr>
            <a:r>
              <a:rPr lang="ru-RU" sz="2400" b="1" i="1" dirty="0">
                <a:solidFill>
                  <a:srgbClr val="0000CC"/>
                </a:solidFill>
                <a:latin typeface="Calibri" pitchFamily="34" charset="0"/>
              </a:rPr>
              <a:t>                                                                           </a:t>
            </a:r>
            <a:endParaRPr lang="ru-RU" sz="2400" b="1" i="1" dirty="0" smtClean="0">
              <a:solidFill>
                <a:srgbClr val="0000CC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endParaRPr lang="ru-RU" sz="2400" b="1" i="1" dirty="0" smtClean="0">
              <a:solidFill>
                <a:srgbClr val="0000CC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endParaRPr lang="ru-RU" sz="2400" b="1" i="1" dirty="0" smtClean="0">
              <a:solidFill>
                <a:srgbClr val="0000CC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endParaRPr lang="ru-RU" sz="2400" b="1" i="1" dirty="0" smtClean="0">
              <a:solidFill>
                <a:srgbClr val="0000CC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endParaRPr lang="ru-RU" sz="2400" b="1" i="1" dirty="0" smtClean="0">
              <a:solidFill>
                <a:srgbClr val="0000CC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400" b="1" i="1" dirty="0" smtClean="0">
                <a:solidFill>
                  <a:srgbClr val="0000CC"/>
                </a:solidFill>
                <a:latin typeface="Calibri" pitchFamily="34" charset="0"/>
              </a:rPr>
              <a:t>                                Пьер </a:t>
            </a:r>
            <a:r>
              <a:rPr lang="ru-RU" sz="2400" b="1" i="1" dirty="0" err="1">
                <a:solidFill>
                  <a:srgbClr val="0000CC"/>
                </a:solidFill>
                <a:latin typeface="Calibri" pitchFamily="34" charset="0"/>
              </a:rPr>
              <a:t>Симон</a:t>
            </a:r>
            <a:r>
              <a:rPr lang="ru-RU" sz="2400" b="1" i="1" dirty="0">
                <a:solidFill>
                  <a:srgbClr val="0000CC"/>
                </a:solidFill>
                <a:latin typeface="Calibri" pitchFamily="34" charset="0"/>
              </a:rPr>
              <a:t> Лаплас</a:t>
            </a:r>
            <a:endParaRPr lang="ru-RU" sz="2400" b="1" dirty="0">
              <a:solidFill>
                <a:srgbClr val="0000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" descr="DSC07134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571500"/>
            <a:ext cx="514350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Выноска 1 (с границей)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6288" y="334963"/>
            <a:ext cx="1054100" cy="1023937"/>
          </a:xfrm>
          <a:prstGeom prst="rect">
            <a:avLst/>
          </a:prstGeom>
          <a:noFill/>
        </p:spPr>
      </p:pic>
      <p:pic>
        <p:nvPicPr>
          <p:cNvPr id="4" name="Выноска 1 (с границей) 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9138" y="549275"/>
            <a:ext cx="1054100" cy="1103313"/>
          </a:xfrm>
          <a:prstGeom prst="rect">
            <a:avLst/>
          </a:prstGeom>
          <a:noFill/>
        </p:spPr>
      </p:pic>
      <p:sp>
        <p:nvSpPr>
          <p:cNvPr id="5" name="Выноска 1 (с границей) 4"/>
          <p:cNvSpPr/>
          <p:nvPr/>
        </p:nvSpPr>
        <p:spPr>
          <a:xfrm rot="16200000" flipV="1">
            <a:off x="5815241" y="1471381"/>
            <a:ext cx="634934" cy="692523"/>
          </a:xfrm>
          <a:prstGeom prst="accentCallout1">
            <a:avLst>
              <a:gd name="adj1" fmla="val 67884"/>
              <a:gd name="adj2" fmla="val 3442"/>
              <a:gd name="adj3" fmla="val 66264"/>
              <a:gd name="adj4" fmla="val -46039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512</a:t>
            </a:r>
          </a:p>
        </p:txBody>
      </p:sp>
      <p:sp>
        <p:nvSpPr>
          <p:cNvPr id="6" name="Плюс 5"/>
          <p:cNvSpPr/>
          <p:nvPr/>
        </p:nvSpPr>
        <p:spPr>
          <a:xfrm>
            <a:off x="4214813" y="500063"/>
            <a:ext cx="428625" cy="42862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люс 6"/>
          <p:cNvSpPr/>
          <p:nvPr/>
        </p:nvSpPr>
        <p:spPr>
          <a:xfrm>
            <a:off x="5643563" y="928688"/>
            <a:ext cx="428625" cy="42862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Равно 7"/>
          <p:cNvSpPr/>
          <p:nvPr/>
        </p:nvSpPr>
        <p:spPr>
          <a:xfrm>
            <a:off x="6786563" y="2428875"/>
            <a:ext cx="500062" cy="428625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Выноска 1 (с границей) 8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42175" y="3121025"/>
            <a:ext cx="1054100" cy="731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1" descr="DSC07155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714375"/>
            <a:ext cx="51435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Выноска 1 (с границей)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7613" y="974725"/>
            <a:ext cx="877887" cy="1025525"/>
          </a:xfrm>
          <a:prstGeom prst="rect">
            <a:avLst/>
          </a:prstGeom>
          <a:noFill/>
        </p:spPr>
      </p:pic>
      <p:sp>
        <p:nvSpPr>
          <p:cNvPr id="4" name="Выноска 1 (с границей) 3"/>
          <p:cNvSpPr/>
          <p:nvPr/>
        </p:nvSpPr>
        <p:spPr>
          <a:xfrm rot="16200000" flipV="1">
            <a:off x="3672100" y="399809"/>
            <a:ext cx="634934" cy="692523"/>
          </a:xfrm>
          <a:prstGeom prst="accentCallout1">
            <a:avLst>
              <a:gd name="adj1" fmla="val 67884"/>
              <a:gd name="adj2" fmla="val 3442"/>
              <a:gd name="adj3" fmla="val 74415"/>
              <a:gd name="adj4" fmla="val -6026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128</a:t>
            </a:r>
          </a:p>
        </p:txBody>
      </p:sp>
      <p:sp>
        <p:nvSpPr>
          <p:cNvPr id="5" name="Выноска 1 (с границей) 4"/>
          <p:cNvSpPr/>
          <p:nvPr/>
        </p:nvSpPr>
        <p:spPr>
          <a:xfrm rot="16200000" flipV="1">
            <a:off x="4743670" y="899875"/>
            <a:ext cx="634934" cy="692523"/>
          </a:xfrm>
          <a:prstGeom prst="accentCallout1">
            <a:avLst>
              <a:gd name="adj1" fmla="val 67884"/>
              <a:gd name="adj2" fmla="val 3442"/>
              <a:gd name="adj3" fmla="val 95607"/>
              <a:gd name="adj4" fmla="val -6559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256</a:t>
            </a:r>
          </a:p>
        </p:txBody>
      </p:sp>
      <p:pic>
        <p:nvPicPr>
          <p:cNvPr id="6" name="Выноска 1 (с границей) 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3" y="1762125"/>
            <a:ext cx="1085850" cy="1017588"/>
          </a:xfrm>
          <a:prstGeom prst="rect">
            <a:avLst/>
          </a:prstGeom>
          <a:noFill/>
        </p:spPr>
      </p:pic>
      <p:sp>
        <p:nvSpPr>
          <p:cNvPr id="8" name="Плюс 7"/>
          <p:cNvSpPr/>
          <p:nvPr/>
        </p:nvSpPr>
        <p:spPr>
          <a:xfrm>
            <a:off x="4429125" y="500063"/>
            <a:ext cx="357188" cy="357187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люс 8"/>
          <p:cNvSpPr/>
          <p:nvPr/>
        </p:nvSpPr>
        <p:spPr>
          <a:xfrm>
            <a:off x="3143250" y="500063"/>
            <a:ext cx="357188" cy="357187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люс 9"/>
          <p:cNvSpPr/>
          <p:nvPr/>
        </p:nvSpPr>
        <p:spPr>
          <a:xfrm>
            <a:off x="5572125" y="1214438"/>
            <a:ext cx="357188" cy="357187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Равно 10"/>
          <p:cNvSpPr/>
          <p:nvPr/>
        </p:nvSpPr>
        <p:spPr>
          <a:xfrm>
            <a:off x="6786563" y="2714625"/>
            <a:ext cx="357187" cy="35718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2" name="Выноска 1 (с границей) 11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42175" y="3121025"/>
            <a:ext cx="1054100" cy="731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1" descr="DSC07126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785813"/>
            <a:ext cx="514350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 1 (с границей) 3"/>
          <p:cNvSpPr/>
          <p:nvPr/>
        </p:nvSpPr>
        <p:spPr>
          <a:xfrm rot="16200000" flipV="1">
            <a:off x="4672233" y="399809"/>
            <a:ext cx="634934" cy="692523"/>
          </a:xfrm>
          <a:prstGeom prst="accentCallout1">
            <a:avLst>
              <a:gd name="adj1" fmla="val 67884"/>
              <a:gd name="adj2" fmla="val 3442"/>
              <a:gd name="adj3" fmla="val 74415"/>
              <a:gd name="adj4" fmla="val -6026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128</a:t>
            </a:r>
          </a:p>
        </p:txBody>
      </p:sp>
      <p:pic>
        <p:nvPicPr>
          <p:cNvPr id="5" name="Выноска 1 (с границей)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3750" y="688975"/>
            <a:ext cx="877888" cy="1158875"/>
          </a:xfrm>
          <a:prstGeom prst="rect">
            <a:avLst/>
          </a:prstGeom>
          <a:noFill/>
        </p:spPr>
      </p:pic>
      <p:sp>
        <p:nvSpPr>
          <p:cNvPr id="7" name="Выноска 1 (с границей) 6"/>
          <p:cNvSpPr/>
          <p:nvPr/>
        </p:nvSpPr>
        <p:spPr>
          <a:xfrm rot="16200000" flipV="1">
            <a:off x="5815241" y="828437"/>
            <a:ext cx="634934" cy="692523"/>
          </a:xfrm>
          <a:prstGeom prst="accentCallout1">
            <a:avLst>
              <a:gd name="adj1" fmla="val 67884"/>
              <a:gd name="adj2" fmla="val 3442"/>
              <a:gd name="adj3" fmla="val 95607"/>
              <a:gd name="adj4" fmla="val -6559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256</a:t>
            </a:r>
          </a:p>
        </p:txBody>
      </p:sp>
      <p:pic>
        <p:nvPicPr>
          <p:cNvPr id="8" name="Выноска 1 (с границей) 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75438" y="2047875"/>
            <a:ext cx="1054100" cy="1146175"/>
          </a:xfrm>
          <a:prstGeom prst="rect">
            <a:avLst/>
          </a:prstGeom>
          <a:noFill/>
        </p:spPr>
      </p:pic>
      <p:pic>
        <p:nvPicPr>
          <p:cNvPr id="9" name="Выноска 1 (с границей) 8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8113" y="2901950"/>
            <a:ext cx="877887" cy="1169988"/>
          </a:xfrm>
          <a:prstGeom prst="rect">
            <a:avLst/>
          </a:prstGeom>
          <a:noFill/>
        </p:spPr>
      </p:pic>
      <p:sp>
        <p:nvSpPr>
          <p:cNvPr id="10" name="Плюс 9"/>
          <p:cNvSpPr/>
          <p:nvPr/>
        </p:nvSpPr>
        <p:spPr>
          <a:xfrm>
            <a:off x="2500313" y="2286000"/>
            <a:ext cx="357187" cy="35718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люс 10"/>
          <p:cNvSpPr/>
          <p:nvPr/>
        </p:nvSpPr>
        <p:spPr>
          <a:xfrm>
            <a:off x="4143375" y="428625"/>
            <a:ext cx="357188" cy="35718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люс 11"/>
          <p:cNvSpPr/>
          <p:nvPr/>
        </p:nvSpPr>
        <p:spPr>
          <a:xfrm>
            <a:off x="5500688" y="428625"/>
            <a:ext cx="357187" cy="35718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люс 12"/>
          <p:cNvSpPr/>
          <p:nvPr/>
        </p:nvSpPr>
        <p:spPr>
          <a:xfrm>
            <a:off x="6786563" y="1357313"/>
            <a:ext cx="357187" cy="357187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Равно 13"/>
          <p:cNvSpPr/>
          <p:nvPr/>
        </p:nvSpPr>
        <p:spPr>
          <a:xfrm>
            <a:off x="7715250" y="2928938"/>
            <a:ext cx="357188" cy="357187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5" name="Выноска 1 (с границей) 14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00950" y="3687763"/>
            <a:ext cx="1055688" cy="738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1" descr="DSC07156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500188"/>
            <a:ext cx="8477250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 1 (с границей) 3"/>
          <p:cNvSpPr/>
          <p:nvPr/>
        </p:nvSpPr>
        <p:spPr>
          <a:xfrm rot="15105570" flipV="1">
            <a:off x="340199" y="3520764"/>
            <a:ext cx="492058" cy="621085"/>
          </a:xfrm>
          <a:prstGeom prst="accentCallout1">
            <a:avLst>
              <a:gd name="adj1" fmla="val 44255"/>
              <a:gd name="adj2" fmla="val 3442"/>
              <a:gd name="adj3" fmla="val -3036"/>
              <a:gd name="adj4" fmla="val -10137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Выноска 1 (с границей) 5"/>
          <p:cNvSpPr/>
          <p:nvPr/>
        </p:nvSpPr>
        <p:spPr>
          <a:xfrm rot="15105570" flipV="1">
            <a:off x="768828" y="2377756"/>
            <a:ext cx="492058" cy="621085"/>
          </a:xfrm>
          <a:prstGeom prst="accentCallout1">
            <a:avLst>
              <a:gd name="adj1" fmla="val 44255"/>
              <a:gd name="adj2" fmla="val 3442"/>
              <a:gd name="adj3" fmla="val 29725"/>
              <a:gd name="adj4" fmla="val -102238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2</a:t>
            </a:r>
          </a:p>
        </p:txBody>
      </p:sp>
      <p:pic>
        <p:nvPicPr>
          <p:cNvPr id="7" name="Выноска 1 (с границей) 6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0975" y="1841500"/>
            <a:ext cx="719138" cy="1193800"/>
          </a:xfrm>
          <a:prstGeom prst="rect">
            <a:avLst/>
          </a:prstGeom>
          <a:noFill/>
        </p:spPr>
      </p:pic>
      <p:pic>
        <p:nvPicPr>
          <p:cNvPr id="8" name="Выноска 1 (с границей) 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7150" y="1768475"/>
            <a:ext cx="755650" cy="1249363"/>
          </a:xfrm>
          <a:prstGeom prst="rect">
            <a:avLst/>
          </a:prstGeom>
          <a:noFill/>
        </p:spPr>
      </p:pic>
      <p:pic>
        <p:nvPicPr>
          <p:cNvPr id="9" name="Выноска 1 (с границей) 8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3121025"/>
            <a:ext cx="901700" cy="1249363"/>
          </a:xfrm>
          <a:prstGeom prst="rect">
            <a:avLst/>
          </a:prstGeom>
          <a:noFill/>
        </p:spPr>
      </p:pic>
      <p:pic>
        <p:nvPicPr>
          <p:cNvPr id="10" name="Выноска 1 (с границей) 9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43475" y="2835275"/>
            <a:ext cx="903288" cy="1206500"/>
          </a:xfrm>
          <a:prstGeom prst="rect">
            <a:avLst/>
          </a:prstGeom>
          <a:noFill/>
        </p:spPr>
      </p:pic>
      <p:pic>
        <p:nvPicPr>
          <p:cNvPr id="11" name="Выноска 1 (с границей) 10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6625" y="2335213"/>
            <a:ext cx="901700" cy="1249362"/>
          </a:xfrm>
          <a:prstGeom prst="rect">
            <a:avLst/>
          </a:prstGeom>
          <a:noFill/>
        </p:spPr>
      </p:pic>
      <p:pic>
        <p:nvPicPr>
          <p:cNvPr id="12" name="Выноска 1 (с границей) 11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38988" y="2444750"/>
            <a:ext cx="919162" cy="1157288"/>
          </a:xfrm>
          <a:prstGeom prst="rect">
            <a:avLst/>
          </a:prstGeom>
          <a:noFill/>
        </p:spPr>
      </p:pic>
      <p:pic>
        <p:nvPicPr>
          <p:cNvPr id="14" name="Выноска 1 (с границей) 13"/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00988" y="2968625"/>
            <a:ext cx="1035050" cy="1279525"/>
          </a:xfrm>
          <a:prstGeom prst="rect">
            <a:avLst/>
          </a:prstGeom>
          <a:noFill/>
        </p:spPr>
      </p:pic>
      <p:pic>
        <p:nvPicPr>
          <p:cNvPr id="15" name="Выноска 1 (с границей) 14"/>
          <p:cNvPicPr>
            <a:picLocks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15263" y="4370388"/>
            <a:ext cx="1127125" cy="798512"/>
          </a:xfrm>
          <a:prstGeom prst="rect">
            <a:avLst/>
          </a:prstGeom>
          <a:noFill/>
        </p:spPr>
      </p:pic>
      <p:sp>
        <p:nvSpPr>
          <p:cNvPr id="16" name="Равно 15"/>
          <p:cNvSpPr/>
          <p:nvPr/>
        </p:nvSpPr>
        <p:spPr>
          <a:xfrm>
            <a:off x="8001000" y="5429250"/>
            <a:ext cx="428625" cy="28575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7" name="Выноска 1 (с границей) 16"/>
          <p:cNvPicPr>
            <a:picLocks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753350" y="5834063"/>
            <a:ext cx="1092200" cy="738187"/>
          </a:xfrm>
          <a:prstGeom prst="rect">
            <a:avLst/>
          </a:prstGeom>
          <a:noFill/>
        </p:spPr>
      </p:pic>
      <p:sp>
        <p:nvSpPr>
          <p:cNvPr id="18" name="Плюс 17"/>
          <p:cNvSpPr/>
          <p:nvPr/>
        </p:nvSpPr>
        <p:spPr>
          <a:xfrm>
            <a:off x="2214563" y="1857375"/>
            <a:ext cx="357187" cy="35718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люс 18"/>
          <p:cNvSpPr/>
          <p:nvPr/>
        </p:nvSpPr>
        <p:spPr>
          <a:xfrm>
            <a:off x="3429000" y="2500313"/>
            <a:ext cx="357188" cy="357187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люс 19"/>
          <p:cNvSpPr/>
          <p:nvPr/>
        </p:nvSpPr>
        <p:spPr>
          <a:xfrm>
            <a:off x="4572000" y="3071813"/>
            <a:ext cx="357188" cy="357187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люс 20"/>
          <p:cNvSpPr/>
          <p:nvPr/>
        </p:nvSpPr>
        <p:spPr>
          <a:xfrm>
            <a:off x="5715000" y="2571750"/>
            <a:ext cx="357188" cy="35718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люс 21"/>
          <p:cNvSpPr/>
          <p:nvPr/>
        </p:nvSpPr>
        <p:spPr>
          <a:xfrm>
            <a:off x="6858000" y="2286000"/>
            <a:ext cx="357188" cy="35718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люс 22"/>
          <p:cNvSpPr/>
          <p:nvPr/>
        </p:nvSpPr>
        <p:spPr>
          <a:xfrm>
            <a:off x="8072438" y="2571750"/>
            <a:ext cx="357187" cy="35718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люс 23"/>
          <p:cNvSpPr/>
          <p:nvPr/>
        </p:nvSpPr>
        <p:spPr>
          <a:xfrm>
            <a:off x="8429625" y="3929063"/>
            <a:ext cx="357188" cy="357187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люс 25"/>
          <p:cNvSpPr/>
          <p:nvPr/>
        </p:nvSpPr>
        <p:spPr>
          <a:xfrm>
            <a:off x="1071563" y="1928813"/>
            <a:ext cx="357187" cy="357187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люс 26"/>
          <p:cNvSpPr/>
          <p:nvPr/>
        </p:nvSpPr>
        <p:spPr>
          <a:xfrm>
            <a:off x="285750" y="3071813"/>
            <a:ext cx="357188" cy="357187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1"/>
          <p:cNvSpPr txBox="1">
            <a:spLocks noChangeArrowheads="1"/>
          </p:cNvSpPr>
          <p:nvPr/>
        </p:nvSpPr>
        <p:spPr bwMode="auto">
          <a:xfrm>
            <a:off x="1785938" y="71437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0"/>
            <a:ext cx="8229600" cy="4525963"/>
          </a:xfrm>
        </p:spPr>
        <p:txBody>
          <a:bodyPr rtlCol="0">
            <a:noAutofit/>
          </a:bodyPr>
          <a:lstStyle/>
          <a:p>
            <a:pPr fontAlgn="auto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>
                <a:solidFill>
                  <a:srgbClr val="0000CC"/>
                </a:solidFill>
              </a:rPr>
              <a:t>Слон живет у нас в квартире, </a:t>
            </a:r>
          </a:p>
          <a:p>
            <a:pPr fontAlgn="auto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 smtClean="0">
                <a:solidFill>
                  <a:srgbClr val="0000CC"/>
                </a:solidFill>
              </a:rPr>
              <a:t>В </a:t>
            </a:r>
            <a:r>
              <a:rPr lang="ru-RU" sz="2000" b="1" i="1" dirty="0">
                <a:solidFill>
                  <a:srgbClr val="0000CC"/>
                </a:solidFill>
              </a:rPr>
              <a:t>доме 2, подъезд 4. </a:t>
            </a:r>
          </a:p>
          <a:p>
            <a:pPr fontAlgn="auto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>
                <a:solidFill>
                  <a:srgbClr val="0000CC"/>
                </a:solidFill>
              </a:rPr>
              <a:t>По часам привык питаться: </a:t>
            </a:r>
          </a:p>
          <a:p>
            <a:pPr fontAlgn="auto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>
                <a:solidFill>
                  <a:srgbClr val="0000CC"/>
                </a:solidFill>
              </a:rPr>
              <a:t>Утром в 8, днем в 16.</a:t>
            </a:r>
          </a:p>
          <a:p>
            <a:pPr fontAlgn="auto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>
                <a:solidFill>
                  <a:srgbClr val="0000CC"/>
                </a:solidFill>
              </a:rPr>
              <a:t>Ест на завтрак непременно 32 охапки сена. </a:t>
            </a:r>
          </a:p>
          <a:p>
            <a:pPr fontAlgn="auto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>
                <a:solidFill>
                  <a:srgbClr val="0000CC"/>
                </a:solidFill>
              </a:rPr>
              <a:t>После утренней прогулки — 64 булки.</a:t>
            </a:r>
          </a:p>
          <a:p>
            <a:pPr fontAlgn="auto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>
                <a:solidFill>
                  <a:srgbClr val="0000CC"/>
                </a:solidFill>
              </a:rPr>
              <a:t> На обед ему приносим огурцов 128. </a:t>
            </a:r>
          </a:p>
          <a:p>
            <a:pPr fontAlgn="auto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>
                <a:solidFill>
                  <a:srgbClr val="0000CC"/>
                </a:solidFill>
              </a:rPr>
              <a:t>Помидоров может съесть 256. </a:t>
            </a:r>
          </a:p>
          <a:p>
            <a:pPr fontAlgn="auto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>
                <a:solidFill>
                  <a:srgbClr val="0000CC"/>
                </a:solidFill>
              </a:rPr>
              <a:t>Съест блинов 512, это если не стараться. </a:t>
            </a:r>
          </a:p>
          <a:p>
            <a:pPr fontAlgn="auto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>
                <a:solidFill>
                  <a:srgbClr val="0000CC"/>
                </a:solidFill>
              </a:rPr>
              <a:t>  А замесишь на кефире — 1024.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Box 3"/>
          <p:cNvSpPr txBox="1">
            <a:spLocks noChangeArrowheads="1"/>
          </p:cNvSpPr>
          <p:nvPr/>
        </p:nvSpPr>
        <p:spPr bwMode="auto">
          <a:xfrm flipH="1">
            <a:off x="723900" y="938213"/>
            <a:ext cx="79295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solidFill>
                  <a:srgbClr val="0000CC"/>
                </a:solidFill>
                <a:latin typeface="Arial Black" pitchFamily="34" charset="0"/>
              </a:rPr>
              <a:t>12 = 1100</a:t>
            </a:r>
            <a:r>
              <a:rPr lang="ru-RU" sz="2800" b="1">
                <a:solidFill>
                  <a:srgbClr val="0000CC"/>
                </a:solidFill>
                <a:latin typeface="Arial Black" pitchFamily="34" charset="0"/>
              </a:rPr>
              <a:t>2</a:t>
            </a:r>
          </a:p>
        </p:txBody>
      </p:sp>
      <p:pic>
        <p:nvPicPr>
          <p:cNvPr id="36868" name="Рисунок 5" descr="DSC07136-2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0"/>
            <a:ext cx="155416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680504"/>
            <a:ext cx="6047592" cy="399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214422"/>
            <a:ext cx="838575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Calibri" pitchFamily="34" charset="0"/>
                <a:ea typeface="Times New Roman" pitchFamily="18" charset="0"/>
                <a:cs typeface="Book Antiqua" pitchFamily="18" charset="0"/>
              </a:rPr>
              <a:t> </a:t>
            </a:r>
            <a:r>
              <a:rPr lang="ru-RU" sz="3200" b="1" dirty="0" smtClean="0">
                <a:solidFill>
                  <a:srgbClr val="0000CC"/>
                </a:solidFill>
                <a:latin typeface="Calibri" pitchFamily="34" charset="0"/>
                <a:ea typeface="Times New Roman" pitchFamily="18" charset="0"/>
                <a:cs typeface="Book Antiqua" pitchFamily="18" charset="0"/>
              </a:rPr>
              <a:t>Переведите число 17 из десятичной системы </a:t>
            </a:r>
          </a:p>
          <a:p>
            <a:r>
              <a:rPr lang="ru-RU" sz="3200" b="1" dirty="0" smtClean="0">
                <a:solidFill>
                  <a:srgbClr val="0000CC"/>
                </a:solidFill>
                <a:latin typeface="Calibri" pitchFamily="34" charset="0"/>
                <a:ea typeface="Times New Roman" pitchFamily="18" charset="0"/>
                <a:cs typeface="Book Antiqua" pitchFamily="18" charset="0"/>
              </a:rPr>
              <a:t>счисления в двоичную систему счисления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3357562"/>
            <a:ext cx="838575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Calibri" pitchFamily="34" charset="0"/>
                <a:ea typeface="Times New Roman" pitchFamily="18" charset="0"/>
                <a:cs typeface="Book Antiqua" pitchFamily="18" charset="0"/>
              </a:rPr>
              <a:t> </a:t>
            </a:r>
            <a:r>
              <a:rPr lang="ru-RU" sz="3200" b="1" dirty="0" smtClean="0">
                <a:solidFill>
                  <a:srgbClr val="0000CC"/>
                </a:solidFill>
                <a:latin typeface="Calibri" pitchFamily="34" charset="0"/>
                <a:ea typeface="Times New Roman" pitchFamily="18" charset="0"/>
                <a:cs typeface="Book Antiqua" pitchFamily="18" charset="0"/>
              </a:rPr>
              <a:t>Переведите число 24 из десятичной системы </a:t>
            </a:r>
          </a:p>
          <a:p>
            <a:r>
              <a:rPr lang="ru-RU" sz="3200" b="1" dirty="0" smtClean="0">
                <a:solidFill>
                  <a:srgbClr val="0000CC"/>
                </a:solidFill>
                <a:latin typeface="Calibri" pitchFamily="34" charset="0"/>
                <a:ea typeface="Times New Roman" pitchFamily="18" charset="0"/>
                <a:cs typeface="Book Antiqua" pitchFamily="18" charset="0"/>
              </a:rPr>
              <a:t>счисления в двоичную систему счисления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 descr="DSC07152-2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2143125"/>
            <a:ext cx="1500188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7" descr="DSC07143-2.t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4071938"/>
            <a:ext cx="1571625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2"/>
          <p:cNvSpPr txBox="1">
            <a:spLocks noChangeArrowheads="1"/>
          </p:cNvSpPr>
          <p:nvPr/>
        </p:nvSpPr>
        <p:spPr bwMode="auto">
          <a:xfrm flipH="1">
            <a:off x="785813" y="2857500"/>
            <a:ext cx="792956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dirty="0">
                <a:solidFill>
                  <a:srgbClr val="0000CC"/>
                </a:solidFill>
                <a:latin typeface="Arial Black" pitchFamily="34" charset="0"/>
              </a:rPr>
              <a:t>17 = 10001</a:t>
            </a:r>
            <a:r>
              <a:rPr lang="ru-RU" sz="2800" b="1" dirty="0">
                <a:solidFill>
                  <a:srgbClr val="0000CC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 flipH="1">
            <a:off x="857250" y="4500563"/>
            <a:ext cx="79295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dirty="0">
                <a:solidFill>
                  <a:srgbClr val="0000CC"/>
                </a:solidFill>
                <a:latin typeface="Arial Black" pitchFamily="34" charset="0"/>
              </a:rPr>
              <a:t>24 = 11000</a:t>
            </a:r>
            <a:r>
              <a:rPr lang="ru-RU" sz="2800" b="1" dirty="0">
                <a:solidFill>
                  <a:srgbClr val="0000CC"/>
                </a:solidFill>
                <a:latin typeface="Arial Black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8662" y="2000240"/>
            <a:ext cx="36661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latin typeface="+mj-lt"/>
              </a:rPr>
              <a:t>1110</a:t>
            </a:r>
            <a:r>
              <a:rPr lang="ru-RU" sz="3200" b="1" baseline="-25000" dirty="0" smtClean="0">
                <a:solidFill>
                  <a:srgbClr val="0000CC"/>
                </a:solidFill>
                <a:latin typeface="+mj-lt"/>
              </a:rPr>
              <a:t>2</a:t>
            </a:r>
            <a:endParaRPr lang="ru-RU" sz="3200" b="1" dirty="0">
              <a:latin typeface="+mj-lt"/>
            </a:endParaRPr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357158" y="642918"/>
            <a:ext cx="849957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+mj-lt"/>
                <a:ea typeface="Times New Roman" pitchFamily="18" charset="0"/>
                <a:cs typeface="Book Antiqua" pitchFamily="18" charset="0"/>
              </a:rPr>
              <a:t>Теперь давайте рассмотрим обратные задачи.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+mj-lt"/>
                <a:ea typeface="Times New Roman" pitchFamily="18" charset="0"/>
                <a:cs typeface="Book Antiqua" pitchFamily="18" charset="0"/>
              </a:rPr>
              <a:t> Какое десятичное число представлено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+mj-lt"/>
                <a:ea typeface="Times New Roman" pitchFamily="18" charset="0"/>
                <a:cs typeface="Book Antiqua" pitchFamily="18" charset="0"/>
              </a:rPr>
              <a:t>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636912"/>
            <a:ext cx="4566546" cy="4047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1428737"/>
            <a:ext cx="70009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latin typeface="+mj-lt"/>
                <a:ea typeface="Times New Roman" pitchFamily="18" charset="0"/>
                <a:cs typeface="Book Antiqua" pitchFamily="18" charset="0"/>
              </a:rPr>
              <a:t>Какое десятичное число представлено</a:t>
            </a:r>
            <a:r>
              <a:rPr lang="ru-RU" sz="3600" dirty="0" smtClean="0">
                <a:solidFill>
                  <a:srgbClr val="0000CC"/>
                </a:solidFill>
                <a:latin typeface="+mj-lt"/>
                <a:ea typeface="Times New Roman" pitchFamily="18" charset="0"/>
                <a:cs typeface="Book Antiqua" pitchFamily="18" charset="0"/>
              </a:rPr>
              <a:t>: </a:t>
            </a:r>
            <a:endParaRPr lang="ru-RU" sz="3600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3357562"/>
            <a:ext cx="43804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solidFill>
                  <a:srgbClr val="0000CC"/>
                </a:solidFill>
                <a:latin typeface="Arial Black" pitchFamily="34" charset="0"/>
                <a:ea typeface="Times New Roman" pitchFamily="18" charset="0"/>
                <a:cs typeface="Book Antiqua" pitchFamily="18" charset="0"/>
              </a:rPr>
              <a:t>1111</a:t>
            </a:r>
            <a:r>
              <a:rPr lang="ru-RU" sz="7200" baseline="-30000" dirty="0" smtClean="0">
                <a:solidFill>
                  <a:srgbClr val="0000CC"/>
                </a:solidFill>
                <a:latin typeface="Arial Black" pitchFamily="34" charset="0"/>
                <a:ea typeface="Times New Roman" pitchFamily="18" charset="0"/>
                <a:cs typeface="Book Antiqua" pitchFamily="18" charset="0"/>
              </a:rPr>
              <a:t>2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342900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Все есть число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Числа правят миром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" name="Прямоугольник 5"/>
          <p:cNvSpPr>
            <a:spLocks noChangeArrowheads="1"/>
          </p:cNvSpPr>
          <p:nvPr/>
        </p:nvSpPr>
        <p:spPr bwMode="auto">
          <a:xfrm>
            <a:off x="642910" y="428604"/>
            <a:ext cx="785815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00CC"/>
                </a:solidFill>
                <a:latin typeface="Calibri" pitchFamily="34" charset="0"/>
              </a:rPr>
              <a:t>Подготовка к ЕГЭ по теме: «Способы </a:t>
            </a:r>
            <a:r>
              <a:rPr lang="ru-RU" sz="3200" b="1" dirty="0">
                <a:solidFill>
                  <a:srgbClr val="0000CC"/>
                </a:solidFill>
                <a:latin typeface="Calibri" pitchFamily="34" charset="0"/>
              </a:rPr>
              <a:t>кодирования числовой </a:t>
            </a:r>
            <a:r>
              <a:rPr lang="ru-RU" sz="3200" b="1" dirty="0" smtClean="0">
                <a:solidFill>
                  <a:srgbClr val="0000CC"/>
                </a:solidFill>
                <a:latin typeface="Calibri" pitchFamily="34" charset="0"/>
              </a:rPr>
              <a:t>информации</a:t>
            </a:r>
            <a:r>
              <a:rPr lang="ru-RU" sz="3200" dirty="0" smtClean="0">
                <a:solidFill>
                  <a:srgbClr val="0000CC"/>
                </a:solidFill>
              </a:rPr>
              <a:t> : </a:t>
            </a:r>
            <a:r>
              <a:rPr lang="ru-RU" sz="3200" b="1" dirty="0" smtClean="0">
                <a:solidFill>
                  <a:srgbClr val="0000CC"/>
                </a:solidFill>
                <a:latin typeface="+mj-lt"/>
              </a:rPr>
              <a:t>двоичная и десятеричная СИСТЕМЫ СЧИСЛЕНИЯ</a:t>
            </a:r>
            <a:endParaRPr lang="ru-RU" sz="3200" b="1" dirty="0">
              <a:solidFill>
                <a:srgbClr val="0000CC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Прямоугольник 1"/>
          <p:cNvSpPr>
            <a:spLocks noChangeArrowheads="1"/>
          </p:cNvSpPr>
          <p:nvPr/>
        </p:nvSpPr>
        <p:spPr bwMode="auto">
          <a:xfrm>
            <a:off x="1428750" y="1428750"/>
            <a:ext cx="6213475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000" dirty="0">
                <a:solidFill>
                  <a:srgbClr val="0000CC"/>
                </a:solidFill>
                <a:latin typeface="Arial Black" pitchFamily="34" charset="0"/>
              </a:rPr>
              <a:t>     </a:t>
            </a:r>
            <a:r>
              <a:rPr lang="ru-RU" sz="3600" dirty="0">
                <a:solidFill>
                  <a:srgbClr val="0000CC"/>
                </a:solidFill>
                <a:latin typeface="Arial Black" pitchFamily="34" charset="0"/>
              </a:rPr>
              <a:t>1110</a:t>
            </a:r>
            <a:r>
              <a:rPr lang="ru-RU" sz="3600" baseline="-25000" dirty="0">
                <a:solidFill>
                  <a:srgbClr val="0000CC"/>
                </a:solidFill>
                <a:latin typeface="Arial Black" pitchFamily="34" charset="0"/>
              </a:rPr>
              <a:t>2</a:t>
            </a:r>
            <a:r>
              <a:rPr lang="ru-RU" sz="3600" dirty="0">
                <a:solidFill>
                  <a:srgbClr val="0000CC"/>
                </a:solidFill>
                <a:latin typeface="Arial Black" pitchFamily="34" charset="0"/>
              </a:rPr>
              <a:t>= 2 + 4 + 8=14</a:t>
            </a:r>
          </a:p>
        </p:txBody>
      </p:sp>
      <p:sp>
        <p:nvSpPr>
          <p:cNvPr id="37890" name="Rectangle 1"/>
          <p:cNvSpPr>
            <a:spLocks noChangeArrowheads="1"/>
          </p:cNvSpPr>
          <p:nvPr/>
        </p:nvSpPr>
        <p:spPr bwMode="auto">
          <a:xfrm>
            <a:off x="1928813" y="4071938"/>
            <a:ext cx="6889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4000" dirty="0">
                <a:solidFill>
                  <a:srgbClr val="0000CC"/>
                </a:solidFill>
                <a:latin typeface="Arial Black" pitchFamily="34" charset="0"/>
                <a:ea typeface="Times New Roman" pitchFamily="18" charset="0"/>
                <a:cs typeface="Book Antiqua" pitchFamily="18" charset="0"/>
              </a:rPr>
              <a:t>1111</a:t>
            </a:r>
            <a:r>
              <a:rPr lang="ru-RU" sz="4000" baseline="-30000" dirty="0">
                <a:solidFill>
                  <a:srgbClr val="0000CC"/>
                </a:solidFill>
                <a:latin typeface="Arial Black" pitchFamily="34" charset="0"/>
                <a:ea typeface="Times New Roman" pitchFamily="18" charset="0"/>
                <a:cs typeface="Book Antiqua" pitchFamily="18" charset="0"/>
              </a:rPr>
              <a:t>2</a:t>
            </a:r>
            <a:r>
              <a:rPr lang="ru-RU" sz="4000" dirty="0">
                <a:solidFill>
                  <a:srgbClr val="0000CC"/>
                </a:solidFill>
                <a:latin typeface="Arial Black" pitchFamily="34" charset="0"/>
                <a:ea typeface="Times New Roman" pitchFamily="18" charset="0"/>
                <a:cs typeface="Book Antiqua" pitchFamily="18" charset="0"/>
              </a:rPr>
              <a:t>=1 + 2 + 4 + 8 = 15</a:t>
            </a:r>
          </a:p>
        </p:txBody>
      </p:sp>
      <p:pic>
        <p:nvPicPr>
          <p:cNvPr id="37891" name="Рисунок 3" descr="DSC07158-2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500"/>
            <a:ext cx="1762125" cy="211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Рисунок 4" descr="DSC07155-2.t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928938"/>
            <a:ext cx="17541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28625" y="285750"/>
            <a:ext cx="4214813" cy="6572250"/>
          </a:xfrm>
        </p:spPr>
        <p:txBody>
          <a:bodyPr/>
          <a:lstStyle/>
          <a:p>
            <a:r>
              <a:rPr lang="ru-RU" sz="2000" b="1" i="1" smtClean="0">
                <a:solidFill>
                  <a:srgbClr val="0000CC"/>
                </a:solidFill>
              </a:rPr>
              <a:t>НЕОБЫКНОВЕННАЯ ДЕВОЧКА</a:t>
            </a:r>
          </a:p>
          <a:p>
            <a:r>
              <a:rPr lang="ru-RU" sz="2000" b="1" i="1" smtClean="0">
                <a:solidFill>
                  <a:srgbClr val="0000CC"/>
                </a:solidFill>
              </a:rPr>
              <a:t> </a:t>
            </a:r>
            <a:endParaRPr lang="ru-RU" sz="2000" smtClean="0">
              <a:solidFill>
                <a:srgbClr val="0000CC"/>
              </a:solidFill>
            </a:endParaRPr>
          </a:p>
          <a:p>
            <a:r>
              <a:rPr lang="ru-RU" sz="2000" b="1" i="1" smtClean="0">
                <a:solidFill>
                  <a:srgbClr val="0000CC"/>
                </a:solidFill>
              </a:rPr>
              <a:t>Ей было тысяча сто лет, </a:t>
            </a:r>
            <a:br>
              <a:rPr lang="ru-RU" sz="2000" b="1" i="1" smtClean="0">
                <a:solidFill>
                  <a:srgbClr val="0000CC"/>
                </a:solidFill>
              </a:rPr>
            </a:br>
            <a:r>
              <a:rPr lang="ru-RU" sz="2000" b="1" i="1" smtClean="0">
                <a:solidFill>
                  <a:srgbClr val="0000CC"/>
                </a:solidFill>
              </a:rPr>
              <a:t>Она в сто первый класс ходила,</a:t>
            </a:r>
            <a:br>
              <a:rPr lang="ru-RU" sz="2000" b="1" i="1" smtClean="0">
                <a:solidFill>
                  <a:srgbClr val="0000CC"/>
                </a:solidFill>
              </a:rPr>
            </a:br>
            <a:r>
              <a:rPr lang="ru-RU" sz="2000" b="1" i="1" smtClean="0">
                <a:solidFill>
                  <a:srgbClr val="0000CC"/>
                </a:solidFill>
              </a:rPr>
              <a:t>В портфеле по сто книг носила -</a:t>
            </a:r>
            <a:br>
              <a:rPr lang="ru-RU" sz="2000" b="1" i="1" smtClean="0">
                <a:solidFill>
                  <a:srgbClr val="0000CC"/>
                </a:solidFill>
              </a:rPr>
            </a:br>
            <a:r>
              <a:rPr lang="ru-RU" sz="2000" b="1" i="1" smtClean="0">
                <a:solidFill>
                  <a:srgbClr val="0000CC"/>
                </a:solidFill>
              </a:rPr>
              <a:t>Всё это правда, а не бред.</a:t>
            </a:r>
            <a:br>
              <a:rPr lang="ru-RU" sz="2000" b="1" i="1" smtClean="0">
                <a:solidFill>
                  <a:srgbClr val="0000CC"/>
                </a:solidFill>
              </a:rPr>
            </a:br>
            <a:r>
              <a:rPr lang="ru-RU" sz="2000" b="1" i="1" smtClean="0">
                <a:solidFill>
                  <a:srgbClr val="0000CC"/>
                </a:solidFill>
              </a:rPr>
              <a:t>Когда пыля десятком ног,</a:t>
            </a:r>
            <a:br>
              <a:rPr lang="ru-RU" sz="2000" b="1" i="1" smtClean="0">
                <a:solidFill>
                  <a:srgbClr val="0000CC"/>
                </a:solidFill>
              </a:rPr>
            </a:br>
            <a:r>
              <a:rPr lang="ru-RU" sz="2000" b="1" i="1" smtClean="0">
                <a:solidFill>
                  <a:srgbClr val="0000CC"/>
                </a:solidFill>
              </a:rPr>
              <a:t>Она шагала по дороге,</a:t>
            </a:r>
            <a:br>
              <a:rPr lang="ru-RU" sz="2000" b="1" i="1" smtClean="0">
                <a:solidFill>
                  <a:srgbClr val="0000CC"/>
                </a:solidFill>
              </a:rPr>
            </a:br>
            <a:r>
              <a:rPr lang="ru-RU" sz="2000" b="1" i="1" smtClean="0">
                <a:solidFill>
                  <a:srgbClr val="0000CC"/>
                </a:solidFill>
              </a:rPr>
              <a:t>За ней всегда бежал щенок</a:t>
            </a:r>
            <a:br>
              <a:rPr lang="ru-RU" sz="2000" b="1" i="1" smtClean="0">
                <a:solidFill>
                  <a:srgbClr val="0000CC"/>
                </a:solidFill>
              </a:rPr>
            </a:br>
            <a:r>
              <a:rPr lang="ru-RU" sz="2000" b="1" i="1" smtClean="0">
                <a:solidFill>
                  <a:srgbClr val="0000CC"/>
                </a:solidFill>
              </a:rPr>
              <a:t>С одним хвостом, зато стоногий.</a:t>
            </a:r>
            <a:br>
              <a:rPr lang="ru-RU" sz="2000" b="1" i="1" smtClean="0">
                <a:solidFill>
                  <a:srgbClr val="0000CC"/>
                </a:solidFill>
              </a:rPr>
            </a:br>
            <a:r>
              <a:rPr lang="ru-RU" sz="2000" b="1" i="1" smtClean="0">
                <a:solidFill>
                  <a:srgbClr val="0000CC"/>
                </a:solidFill>
              </a:rPr>
              <a:t>Она ловила каждый звук</a:t>
            </a:r>
            <a:br>
              <a:rPr lang="ru-RU" sz="2000" b="1" i="1" smtClean="0">
                <a:solidFill>
                  <a:srgbClr val="0000CC"/>
                </a:solidFill>
              </a:rPr>
            </a:br>
            <a:r>
              <a:rPr lang="ru-RU" sz="2000" b="1" i="1" smtClean="0">
                <a:solidFill>
                  <a:srgbClr val="0000CC"/>
                </a:solidFill>
              </a:rPr>
              <a:t>Своими десятью ушами,</a:t>
            </a:r>
            <a:br>
              <a:rPr lang="ru-RU" sz="2000" b="1" i="1" smtClean="0">
                <a:solidFill>
                  <a:srgbClr val="0000CC"/>
                </a:solidFill>
              </a:rPr>
            </a:br>
            <a:r>
              <a:rPr lang="ru-RU" sz="2000" b="1" i="1" smtClean="0">
                <a:solidFill>
                  <a:srgbClr val="0000CC"/>
                </a:solidFill>
              </a:rPr>
              <a:t>И десять загорелых рук</a:t>
            </a:r>
            <a:br>
              <a:rPr lang="ru-RU" sz="2000" b="1" i="1" smtClean="0">
                <a:solidFill>
                  <a:srgbClr val="0000CC"/>
                </a:solidFill>
              </a:rPr>
            </a:br>
            <a:r>
              <a:rPr lang="ru-RU" sz="2000" b="1" i="1" smtClean="0">
                <a:solidFill>
                  <a:srgbClr val="0000CC"/>
                </a:solidFill>
              </a:rPr>
              <a:t>Портфель и поводок держали</a:t>
            </a:r>
            <a:br>
              <a:rPr lang="ru-RU" sz="2000" b="1" i="1" smtClean="0">
                <a:solidFill>
                  <a:srgbClr val="0000CC"/>
                </a:solidFill>
              </a:rPr>
            </a:br>
            <a:r>
              <a:rPr lang="ru-RU" sz="2000" b="1" i="1" smtClean="0">
                <a:solidFill>
                  <a:srgbClr val="0000CC"/>
                </a:solidFill>
              </a:rPr>
              <a:t>И десять тёмно-синих глаз</a:t>
            </a:r>
            <a:br>
              <a:rPr lang="ru-RU" sz="2000" b="1" i="1" smtClean="0">
                <a:solidFill>
                  <a:srgbClr val="0000CC"/>
                </a:solidFill>
              </a:rPr>
            </a:br>
            <a:r>
              <a:rPr lang="ru-RU" sz="2000" b="1" i="1" smtClean="0">
                <a:solidFill>
                  <a:srgbClr val="0000CC"/>
                </a:solidFill>
              </a:rPr>
              <a:t>Рассматривали мир привычно...</a:t>
            </a:r>
            <a:br>
              <a:rPr lang="ru-RU" sz="2000" b="1" i="1" smtClean="0">
                <a:solidFill>
                  <a:srgbClr val="0000CC"/>
                </a:solidFill>
              </a:rPr>
            </a:br>
            <a:r>
              <a:rPr lang="ru-RU" sz="2000" b="1" i="1" smtClean="0">
                <a:solidFill>
                  <a:srgbClr val="0000CC"/>
                </a:solidFill>
              </a:rPr>
              <a:t>Но станет всё совсем обычным,</a:t>
            </a:r>
            <a:br>
              <a:rPr lang="ru-RU" sz="2000" b="1" i="1" smtClean="0">
                <a:solidFill>
                  <a:srgbClr val="0000CC"/>
                </a:solidFill>
              </a:rPr>
            </a:br>
            <a:r>
              <a:rPr lang="ru-RU" sz="2000" b="1" i="1" smtClean="0">
                <a:solidFill>
                  <a:srgbClr val="0000CC"/>
                </a:solidFill>
              </a:rPr>
              <a:t>Когда поймёте наш рассказ.</a:t>
            </a:r>
            <a:br>
              <a:rPr lang="ru-RU" sz="2000" b="1" i="1" smtClean="0">
                <a:solidFill>
                  <a:srgbClr val="0000CC"/>
                </a:solidFill>
              </a:rPr>
            </a:br>
            <a:endParaRPr lang="ru-RU" sz="2000" b="1" i="1" smtClean="0">
              <a:solidFill>
                <a:srgbClr val="0000CC"/>
              </a:solidFill>
            </a:endParaRPr>
          </a:p>
          <a:p>
            <a:pPr algn="r"/>
            <a:r>
              <a:rPr lang="ru-RU" sz="2000" b="1" i="1" smtClean="0">
                <a:solidFill>
                  <a:srgbClr val="0000CC"/>
                </a:solidFill>
              </a:rPr>
              <a:t>(А.Н.Старков)</a:t>
            </a:r>
            <a:endParaRPr lang="ru-RU" sz="2000" smtClean="0">
              <a:solidFill>
                <a:srgbClr val="0000CC"/>
              </a:solidFill>
            </a:endParaRPr>
          </a:p>
          <a:p>
            <a:r>
              <a:rPr lang="ru-RU" sz="2000" smtClean="0">
                <a:solidFill>
                  <a:srgbClr val="0000CC"/>
                </a:solidFill>
              </a:rPr>
              <a:t/>
            </a:r>
            <a:br>
              <a:rPr lang="ru-RU" sz="2000" smtClean="0">
                <a:solidFill>
                  <a:srgbClr val="0000CC"/>
                </a:solidFill>
              </a:rPr>
            </a:br>
            <a:endParaRPr lang="ru-RU" sz="2000" b="1" smtClean="0">
              <a:solidFill>
                <a:srgbClr val="0000CC"/>
              </a:solidFill>
            </a:endParaRPr>
          </a:p>
        </p:txBody>
      </p:sp>
      <p:pic>
        <p:nvPicPr>
          <p:cNvPr id="38914" name="Рисунок 8" descr="http://content.foto.mail.ru/mail/ulya5215532/_blogs/i-121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0" y="571500"/>
            <a:ext cx="39528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571480"/>
            <a:ext cx="778674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00CC"/>
                </a:solidFill>
                <a:latin typeface="+mj-lt"/>
              </a:rPr>
              <a:t>Какие числа в стихотворении вы увидели?</a:t>
            </a:r>
            <a:endParaRPr lang="ru-RU" sz="4400" b="1" dirty="0">
              <a:solidFill>
                <a:srgbClr val="0000CC"/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2786058"/>
            <a:ext cx="6500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00CC"/>
                </a:solidFill>
                <a:latin typeface="+mj-lt"/>
              </a:rPr>
              <a:t>1100, 101, 100, 10, 1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4357688" y="357188"/>
            <a:ext cx="4546600" cy="597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just">
              <a:spcBef>
                <a:spcPts val="5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Ей было лишь двенадцать лет, </a:t>
            </a:r>
            <a:endParaRPr lang="ru-RU" sz="2000" b="1">
              <a:solidFill>
                <a:srgbClr val="0000CC"/>
              </a:solidFill>
              <a:latin typeface="Calibri" pitchFamily="34" charset="0"/>
            </a:endParaRPr>
          </a:p>
          <a:p>
            <a:pPr algn="just" eaLnBrk="0" hangingPunct="0">
              <a:spcBef>
                <a:spcPts val="5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Она уж в пятый класс ходила,</a:t>
            </a:r>
            <a:endParaRPr lang="ru-RU" sz="2000" b="1">
              <a:solidFill>
                <a:srgbClr val="0000CC"/>
              </a:solidFill>
              <a:latin typeface="Calibri" pitchFamily="34" charset="0"/>
            </a:endParaRPr>
          </a:p>
          <a:p>
            <a:pPr algn="just" eaLnBrk="0" hangingPunct="0">
              <a:spcBef>
                <a:spcPts val="5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Четыре книги в портфеле носила – </a:t>
            </a:r>
            <a:endParaRPr lang="ru-RU" sz="2000" b="1">
              <a:solidFill>
                <a:srgbClr val="0000CC"/>
              </a:solidFill>
              <a:latin typeface="Calibri" pitchFamily="34" charset="0"/>
            </a:endParaRPr>
          </a:p>
          <a:p>
            <a:pPr algn="just" eaLnBrk="0" hangingPunct="0">
              <a:spcBef>
                <a:spcPts val="5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Всё это правда, а не бред.</a:t>
            </a:r>
            <a:endParaRPr lang="ru-RU" sz="2000" b="1">
              <a:solidFill>
                <a:srgbClr val="0000CC"/>
              </a:solidFill>
              <a:latin typeface="Calibri" pitchFamily="34" charset="0"/>
            </a:endParaRPr>
          </a:p>
          <a:p>
            <a:pPr algn="just" eaLnBrk="0" hangingPunct="0">
              <a:spcBef>
                <a:spcPts val="5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Перебирая парой  ног, </a:t>
            </a:r>
            <a:endParaRPr lang="ru-RU" sz="2000" b="1">
              <a:solidFill>
                <a:srgbClr val="0000CC"/>
              </a:solidFill>
              <a:latin typeface="Calibri" pitchFamily="34" charset="0"/>
            </a:endParaRPr>
          </a:p>
          <a:p>
            <a:pPr algn="just" eaLnBrk="0" hangingPunct="0">
              <a:spcBef>
                <a:spcPts val="5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Она шагала по дороге,</a:t>
            </a:r>
            <a:endParaRPr lang="ru-RU" sz="2000" b="1">
              <a:solidFill>
                <a:srgbClr val="0000CC"/>
              </a:solidFill>
              <a:latin typeface="Calibri" pitchFamily="34" charset="0"/>
            </a:endParaRPr>
          </a:p>
          <a:p>
            <a:pPr algn="just" eaLnBrk="0" hangingPunct="0">
              <a:spcBef>
                <a:spcPts val="5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За ней всегда бежал щенок</a:t>
            </a:r>
            <a:endParaRPr lang="ru-RU" sz="2000" b="1">
              <a:solidFill>
                <a:srgbClr val="0000CC"/>
              </a:solidFill>
              <a:latin typeface="Calibri" pitchFamily="34" charset="0"/>
            </a:endParaRPr>
          </a:p>
          <a:p>
            <a:pPr algn="just" eaLnBrk="0" hangingPunct="0">
              <a:spcBef>
                <a:spcPts val="5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С одним хвостом, четырехногий.</a:t>
            </a:r>
            <a:endParaRPr lang="ru-RU" sz="2000" b="1">
              <a:solidFill>
                <a:srgbClr val="0000CC"/>
              </a:solidFill>
              <a:latin typeface="Calibri" pitchFamily="34" charset="0"/>
            </a:endParaRPr>
          </a:p>
          <a:p>
            <a:pPr algn="just" eaLnBrk="0" hangingPunct="0">
              <a:spcBef>
                <a:spcPts val="5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Она ловила каждый звук</a:t>
            </a:r>
            <a:endParaRPr lang="ru-RU" sz="2000" b="1">
              <a:solidFill>
                <a:srgbClr val="0000CC"/>
              </a:solidFill>
              <a:latin typeface="Calibri" pitchFamily="34" charset="0"/>
            </a:endParaRPr>
          </a:p>
          <a:p>
            <a:pPr algn="just" eaLnBrk="0" hangingPunct="0">
              <a:spcBef>
                <a:spcPts val="5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Двумя прелестными ушами,</a:t>
            </a:r>
            <a:endParaRPr lang="ru-RU" sz="2000" b="1">
              <a:solidFill>
                <a:srgbClr val="0000CC"/>
              </a:solidFill>
              <a:latin typeface="Calibri" pitchFamily="34" charset="0"/>
            </a:endParaRPr>
          </a:p>
          <a:p>
            <a:pPr algn="just" eaLnBrk="0" hangingPunct="0">
              <a:spcBef>
                <a:spcPts val="5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И пара загорелых рук</a:t>
            </a:r>
            <a:endParaRPr lang="ru-RU" sz="2000" b="1">
              <a:solidFill>
                <a:srgbClr val="0000CC"/>
              </a:solidFill>
              <a:latin typeface="Calibri" pitchFamily="34" charset="0"/>
            </a:endParaRPr>
          </a:p>
          <a:p>
            <a:pPr algn="just" eaLnBrk="0" hangingPunct="0">
              <a:spcBef>
                <a:spcPts val="5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Портфель и поводок держали.</a:t>
            </a:r>
            <a:endParaRPr lang="ru-RU" sz="2000" b="1">
              <a:solidFill>
                <a:srgbClr val="0000CC"/>
              </a:solidFill>
              <a:latin typeface="Calibri" pitchFamily="34" charset="0"/>
            </a:endParaRPr>
          </a:p>
          <a:p>
            <a:pPr algn="just" eaLnBrk="0" hangingPunct="0">
              <a:spcBef>
                <a:spcPts val="5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И пара тёмно синих глаз</a:t>
            </a:r>
            <a:endParaRPr lang="ru-RU" sz="2000" b="1">
              <a:solidFill>
                <a:srgbClr val="0000CC"/>
              </a:solidFill>
              <a:latin typeface="Calibri" pitchFamily="34" charset="0"/>
            </a:endParaRPr>
          </a:p>
          <a:p>
            <a:pPr algn="just" eaLnBrk="0" hangingPunct="0">
              <a:spcBef>
                <a:spcPts val="5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Рассматривали мир привычно…</a:t>
            </a:r>
            <a:endParaRPr lang="ru-RU" sz="2000" b="1">
              <a:solidFill>
                <a:srgbClr val="0000CC"/>
              </a:solidFill>
              <a:latin typeface="Calibri" pitchFamily="34" charset="0"/>
            </a:endParaRPr>
          </a:p>
          <a:p>
            <a:pPr algn="just" eaLnBrk="0" hangingPunct="0">
              <a:spcBef>
                <a:spcPts val="5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 Стал для вас совсем обычным,</a:t>
            </a:r>
            <a:endParaRPr lang="ru-RU" sz="2000" b="1">
              <a:solidFill>
                <a:srgbClr val="0000CC"/>
              </a:solidFill>
              <a:latin typeface="Calibri" pitchFamily="34" charset="0"/>
            </a:endParaRPr>
          </a:p>
          <a:p>
            <a:pPr algn="just" eaLnBrk="0" hangingPunct="0">
              <a:spcBef>
                <a:spcPts val="5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 Наш этот небольшой  рассказ.</a:t>
            </a:r>
            <a:endParaRPr lang="ru-RU" sz="2000" b="1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40962" name="Подзаголовок 3"/>
          <p:cNvSpPr txBox="1">
            <a:spLocks/>
          </p:cNvSpPr>
          <p:nvPr/>
        </p:nvSpPr>
        <p:spPr bwMode="auto">
          <a:xfrm>
            <a:off x="214313" y="500063"/>
            <a:ext cx="4214812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</a:rPr>
              <a:t>Ей было 1100 лет, </a:t>
            </a:r>
          </a:p>
          <a:p>
            <a:pPr marL="342900" indent="-342900">
              <a:spcBef>
                <a:spcPct val="200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</a:rPr>
              <a:t>Она в 101 класс ходила,</a:t>
            </a:r>
          </a:p>
          <a:p>
            <a:pPr marL="342900" indent="-342900">
              <a:spcBef>
                <a:spcPct val="200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</a:rPr>
              <a:t>В портфеле по 100 книг носила – </a:t>
            </a:r>
          </a:p>
          <a:p>
            <a:pPr marL="342900" indent="-342900">
              <a:spcBef>
                <a:spcPct val="200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</a:rPr>
              <a:t>Всё это правда, а не бред.</a:t>
            </a:r>
          </a:p>
          <a:p>
            <a:pPr marL="342900" indent="-342900">
              <a:spcBef>
                <a:spcPct val="200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</a:rPr>
              <a:t>Когда, пыля 10-ком ног, </a:t>
            </a:r>
          </a:p>
          <a:p>
            <a:pPr marL="342900" indent="-342900">
              <a:spcBef>
                <a:spcPct val="200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</a:rPr>
              <a:t>Она шагала по дороге,</a:t>
            </a:r>
          </a:p>
          <a:p>
            <a:pPr marL="342900" indent="-342900">
              <a:spcBef>
                <a:spcPct val="200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</a:rPr>
              <a:t>За ней всегда бежал щенок</a:t>
            </a:r>
          </a:p>
          <a:p>
            <a:pPr marL="342900" indent="-342900">
              <a:spcBef>
                <a:spcPct val="200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</a:rPr>
              <a:t>С 1 хвостом, зато 100ногий.</a:t>
            </a:r>
          </a:p>
          <a:p>
            <a:pPr marL="342900" indent="-342900">
              <a:spcBef>
                <a:spcPct val="200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</a:rPr>
              <a:t>Она ловила каждый звук</a:t>
            </a:r>
          </a:p>
          <a:p>
            <a:pPr marL="342900" indent="-342900">
              <a:spcBef>
                <a:spcPct val="200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</a:rPr>
              <a:t>Своими 10-ю ушами,</a:t>
            </a:r>
          </a:p>
          <a:p>
            <a:pPr marL="342900" indent="-342900">
              <a:spcBef>
                <a:spcPct val="200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</a:rPr>
              <a:t>И 10 загорелых рук</a:t>
            </a:r>
          </a:p>
          <a:p>
            <a:pPr marL="342900" indent="-342900">
              <a:spcBef>
                <a:spcPct val="200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</a:rPr>
              <a:t>Портфель и поводок держали.</a:t>
            </a:r>
          </a:p>
          <a:p>
            <a:pPr marL="342900" indent="-342900">
              <a:spcBef>
                <a:spcPct val="200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</a:rPr>
              <a:t>И 10 тёмно-синих глаз</a:t>
            </a:r>
          </a:p>
          <a:p>
            <a:pPr marL="342900" indent="-342900">
              <a:spcBef>
                <a:spcPct val="200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</a:rPr>
              <a:t>Рассматривали мир привычно…</a:t>
            </a:r>
          </a:p>
          <a:p>
            <a:pPr marL="342900" indent="-342900">
              <a:spcBef>
                <a:spcPct val="200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</a:rPr>
              <a:t>Но станет всё совсем обычным,</a:t>
            </a:r>
          </a:p>
          <a:p>
            <a:pPr marL="342900" indent="-342900">
              <a:spcBef>
                <a:spcPct val="20000"/>
              </a:spcBef>
            </a:pPr>
            <a:r>
              <a:rPr lang="ru-RU" sz="2000" b="1">
                <a:solidFill>
                  <a:srgbClr val="0000CC"/>
                </a:solidFill>
                <a:latin typeface="Calibri" pitchFamily="34" charset="0"/>
              </a:rPr>
              <a:t>Когда поймёте наш рассказ.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88" y="357188"/>
            <a:ext cx="8429625" cy="4894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Задача: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dirty="0">
              <a:latin typeface="+mn-lt"/>
            </a:endParaRPr>
          </a:p>
          <a:p>
            <a:pPr indent="1436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0000CC"/>
                </a:solidFill>
                <a:latin typeface="+mn-lt"/>
              </a:rPr>
              <a:t>У меня 10 братьев.</a:t>
            </a:r>
          </a:p>
          <a:p>
            <a:pPr indent="1436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0000CC"/>
                </a:solidFill>
                <a:latin typeface="+mn-lt"/>
              </a:rPr>
              <a:t>Младшему 1000 лет,</a:t>
            </a:r>
          </a:p>
          <a:p>
            <a:pPr indent="1436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0000CC"/>
                </a:solidFill>
                <a:latin typeface="+mn-lt"/>
              </a:rPr>
              <a:t>а старшему 1111 лет.  </a:t>
            </a:r>
          </a:p>
          <a:p>
            <a:pPr indent="1436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0000CC"/>
                </a:solidFill>
                <a:latin typeface="+mn-lt"/>
              </a:rPr>
              <a:t>Может ли такое быть?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85750" y="1214438"/>
            <a:ext cx="8572500" cy="6000750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00CC"/>
                </a:solidFill>
              </a:rPr>
              <a:t>       если вы узнали  для себя  что-то новое, расширили свой кругозор,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00CC"/>
                </a:solidFill>
              </a:rPr>
              <a:t>       испытали ситуацию успеха,  у вас все легко получилось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00CC"/>
                </a:solidFill>
              </a:rPr>
              <a:t>       открыли для себя уникальность мира, что всё гениальное просто.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357188" y="2357438"/>
            <a:ext cx="500062" cy="500062"/>
          </a:xfrm>
          <a:prstGeom prst="ellipse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57188" y="1285875"/>
            <a:ext cx="500062" cy="50006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57188" y="3429000"/>
            <a:ext cx="500062" cy="50006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428728" y="2000240"/>
            <a:ext cx="615104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9875" algn="ctr"/>
            <a:r>
              <a:rPr lang="ru-RU" sz="4800" b="1" dirty="0">
                <a:solidFill>
                  <a:srgbClr val="0000CC"/>
                </a:solidFill>
                <a:latin typeface="Book Antiqua" pitchFamily="18" charset="0"/>
                <a:ea typeface="Times New Roman" pitchFamily="18" charset="0"/>
                <a:cs typeface="Book Antiqua" pitchFamily="18" charset="0"/>
              </a:rPr>
              <a:t>Всем спасибо </a:t>
            </a:r>
            <a:endParaRPr lang="ru-RU" sz="4800" b="1" dirty="0" smtClean="0">
              <a:solidFill>
                <a:srgbClr val="0000CC"/>
              </a:solidFill>
              <a:latin typeface="Book Antiqua" pitchFamily="18" charset="0"/>
              <a:ea typeface="Times New Roman" pitchFamily="18" charset="0"/>
              <a:cs typeface="Book Antiqua" pitchFamily="18" charset="0"/>
            </a:endParaRPr>
          </a:p>
          <a:p>
            <a:pPr indent="269875" algn="ctr"/>
            <a:r>
              <a:rPr lang="ru-RU" sz="4800" b="1" dirty="0" smtClean="0">
                <a:solidFill>
                  <a:srgbClr val="0000CC"/>
                </a:solidFill>
                <a:latin typeface="Book Antiqua" pitchFamily="18" charset="0"/>
                <a:ea typeface="Times New Roman" pitchFamily="18" charset="0"/>
                <a:cs typeface="Book Antiqua" pitchFamily="18" charset="0"/>
              </a:rPr>
              <a:t>за сотрудничество!</a:t>
            </a:r>
            <a:endParaRPr lang="ru-RU" sz="4800" b="1" dirty="0">
              <a:solidFill>
                <a:srgbClr val="0000CC"/>
              </a:solidFill>
              <a:ea typeface="Times New Roman" pitchFamily="18" charset="0"/>
              <a:cs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hotoshrin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214313"/>
            <a:ext cx="37719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morz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000500"/>
            <a:ext cx="4000500" cy="267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14282" y="357188"/>
            <a:ext cx="8786843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9875"/>
            <a:r>
              <a:rPr lang="ru-RU" sz="3200" b="1" dirty="0">
                <a:solidFill>
                  <a:srgbClr val="0000CC"/>
                </a:solidFill>
                <a:latin typeface="Book Antiqua" pitchFamily="18" charset="0"/>
                <a:ea typeface="Times New Roman" pitchFamily="18" charset="0"/>
                <a:cs typeface="Book Antiqua" pitchFamily="18" charset="0"/>
              </a:rPr>
              <a:t>Вычисление с помощью двоек … является для науки основным  и порождает новые открытия.</a:t>
            </a:r>
          </a:p>
          <a:p>
            <a:pPr indent="269875"/>
            <a:r>
              <a:rPr lang="ru-RU" sz="3200" b="1" dirty="0">
                <a:solidFill>
                  <a:srgbClr val="0000CC"/>
                </a:solidFill>
                <a:latin typeface="Book Antiqua" pitchFamily="18" charset="0"/>
                <a:ea typeface="Times New Roman" pitchFamily="18" charset="0"/>
                <a:cs typeface="Book Antiqua" pitchFamily="18" charset="0"/>
              </a:rPr>
              <a:t>При сведении чисел к простым началам, каковы 0 и 1, везде появляется чудесный порядок.</a:t>
            </a:r>
          </a:p>
          <a:p>
            <a:pPr indent="269875"/>
            <a:endParaRPr lang="ru-RU" sz="3200" b="1" dirty="0">
              <a:solidFill>
                <a:srgbClr val="0000CC"/>
              </a:solidFill>
              <a:latin typeface="Book Antiqua" pitchFamily="18" charset="0"/>
              <a:ea typeface="Times New Roman" pitchFamily="18" charset="0"/>
              <a:cs typeface="Book Antiqua" pitchFamily="18" charset="0"/>
            </a:endParaRPr>
          </a:p>
          <a:p>
            <a:pPr indent="269875" algn="r"/>
            <a:endParaRPr lang="ru-RU" sz="2800" b="1" dirty="0" smtClean="0">
              <a:solidFill>
                <a:srgbClr val="0000CC"/>
              </a:solidFill>
              <a:latin typeface="Calibri" pitchFamily="34" charset="0"/>
              <a:ea typeface="Times New Roman" pitchFamily="18" charset="0"/>
              <a:cs typeface="Book Antiqua" pitchFamily="18" charset="0"/>
            </a:endParaRPr>
          </a:p>
          <a:p>
            <a:pPr indent="269875" algn="r"/>
            <a:endParaRPr lang="ru-RU" sz="2800" b="1" dirty="0" smtClean="0">
              <a:solidFill>
                <a:srgbClr val="0000CC"/>
              </a:solidFill>
              <a:latin typeface="Calibri" pitchFamily="34" charset="0"/>
              <a:ea typeface="Times New Roman" pitchFamily="18" charset="0"/>
              <a:cs typeface="Book Antiqua" pitchFamily="18" charset="0"/>
            </a:endParaRPr>
          </a:p>
          <a:p>
            <a:pPr indent="269875" algn="r"/>
            <a:endParaRPr lang="ru-RU" sz="2800" b="1" dirty="0" smtClean="0">
              <a:solidFill>
                <a:srgbClr val="0000CC"/>
              </a:solidFill>
              <a:latin typeface="Calibri" pitchFamily="34" charset="0"/>
              <a:ea typeface="Times New Roman" pitchFamily="18" charset="0"/>
              <a:cs typeface="Book Antiqua" pitchFamily="18" charset="0"/>
            </a:endParaRPr>
          </a:p>
          <a:p>
            <a:pPr indent="269875" algn="r"/>
            <a:endParaRPr lang="ru-RU" sz="2800" b="1" dirty="0" smtClean="0">
              <a:solidFill>
                <a:srgbClr val="0000CC"/>
              </a:solidFill>
              <a:latin typeface="Calibri" pitchFamily="34" charset="0"/>
              <a:ea typeface="Times New Roman" pitchFamily="18" charset="0"/>
              <a:cs typeface="Book Antiqua" pitchFamily="18" charset="0"/>
            </a:endParaRPr>
          </a:p>
          <a:p>
            <a:pPr indent="269875" algn="ctr"/>
            <a:endParaRPr lang="ru-RU" sz="2800" b="1" dirty="0" smtClean="0">
              <a:solidFill>
                <a:srgbClr val="0000CC"/>
              </a:solidFill>
              <a:latin typeface="Calibri" pitchFamily="34" charset="0"/>
              <a:ea typeface="Times New Roman" pitchFamily="18" charset="0"/>
              <a:cs typeface="Book Antiqua" pitchFamily="18" charset="0"/>
            </a:endParaRPr>
          </a:p>
          <a:p>
            <a:pPr indent="269875"/>
            <a:r>
              <a:rPr lang="ru-RU" sz="2800" b="1" dirty="0" smtClean="0">
                <a:solidFill>
                  <a:srgbClr val="0000CC"/>
                </a:solidFill>
                <a:latin typeface="Calibri" pitchFamily="34" charset="0"/>
                <a:ea typeface="Times New Roman" pitchFamily="18" charset="0"/>
                <a:cs typeface="Book Antiqua" pitchFamily="18" charset="0"/>
              </a:rPr>
              <a:t>                 Готфрид </a:t>
            </a:r>
            <a:r>
              <a:rPr lang="ru-RU" sz="2800" b="1" dirty="0">
                <a:solidFill>
                  <a:srgbClr val="0000CC"/>
                </a:solidFill>
                <a:latin typeface="Calibri" pitchFamily="34" charset="0"/>
                <a:ea typeface="Times New Roman" pitchFamily="18" charset="0"/>
                <a:cs typeface="Book Antiqua" pitchFamily="18" charset="0"/>
              </a:rPr>
              <a:t>Вильгельм Лейбниц </a:t>
            </a:r>
          </a:p>
          <a:p>
            <a:pPr indent="269875"/>
            <a:endParaRPr lang="ru-RU" sz="3200" b="1" dirty="0">
              <a:solidFill>
                <a:srgbClr val="0000CC"/>
              </a:solidFill>
              <a:ea typeface="Times New Roman" pitchFamily="18" charset="0"/>
              <a:cs typeface="Book Antiqua" pitchFamily="18" charset="0"/>
            </a:endParaRPr>
          </a:p>
        </p:txBody>
      </p:sp>
      <p:pic>
        <p:nvPicPr>
          <p:cNvPr id="16386" name="Рисунок 3" descr="Gottfried_Wilhelm_von_Leibniz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928934"/>
            <a:ext cx="2428892" cy="3075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6" descr="DSC07156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1071563"/>
            <a:ext cx="915670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Выноска 1 (с границей) 17"/>
          <p:cNvSpPr/>
          <p:nvPr/>
        </p:nvSpPr>
        <p:spPr>
          <a:xfrm rot="15105570" flipV="1">
            <a:off x="125918" y="3377888"/>
            <a:ext cx="492058" cy="621085"/>
          </a:xfrm>
          <a:prstGeom prst="accentCallout1">
            <a:avLst>
              <a:gd name="adj1" fmla="val 44255"/>
              <a:gd name="adj2" fmla="val 3442"/>
              <a:gd name="adj3" fmla="val -3036"/>
              <a:gd name="adj4" fmla="val -10137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9" name="Выноска 1 (с границей) 18"/>
          <p:cNvSpPr/>
          <p:nvPr/>
        </p:nvSpPr>
        <p:spPr>
          <a:xfrm rot="15105570" flipV="1">
            <a:off x="554515" y="2163442"/>
            <a:ext cx="492058" cy="621085"/>
          </a:xfrm>
          <a:prstGeom prst="accentCallout1">
            <a:avLst>
              <a:gd name="adj1" fmla="val 44255"/>
              <a:gd name="adj2" fmla="val 3442"/>
              <a:gd name="adj3" fmla="val 41278"/>
              <a:gd name="adj4" fmla="val -8052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0" name="Выноска 1 (с границей) 19"/>
          <p:cNvSpPr/>
          <p:nvPr/>
        </p:nvSpPr>
        <p:spPr>
          <a:xfrm rot="15105570" flipV="1">
            <a:off x="1197456" y="1520500"/>
            <a:ext cx="492058" cy="621085"/>
          </a:xfrm>
          <a:prstGeom prst="accentCallout1">
            <a:avLst>
              <a:gd name="adj1" fmla="val 44255"/>
              <a:gd name="adj2" fmla="val 3442"/>
              <a:gd name="adj3" fmla="val 48086"/>
              <a:gd name="adj4" fmla="val -113925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1" name="Выноска 1 (с границей) 20"/>
          <p:cNvSpPr/>
          <p:nvPr/>
        </p:nvSpPr>
        <p:spPr>
          <a:xfrm rot="15105570" flipV="1">
            <a:off x="2340464" y="1449062"/>
            <a:ext cx="492058" cy="621085"/>
          </a:xfrm>
          <a:prstGeom prst="accentCallout1">
            <a:avLst>
              <a:gd name="adj1" fmla="val 44255"/>
              <a:gd name="adj2" fmla="val 3442"/>
              <a:gd name="adj3" fmla="val 71116"/>
              <a:gd name="adj4" fmla="val -99514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22" name="Выноска 1 (с границей) 21"/>
          <p:cNvSpPr/>
          <p:nvPr/>
        </p:nvSpPr>
        <p:spPr>
          <a:xfrm rot="15105570" flipV="1">
            <a:off x="3769223" y="2949260"/>
            <a:ext cx="492058" cy="621085"/>
          </a:xfrm>
          <a:prstGeom prst="accentCallout1">
            <a:avLst>
              <a:gd name="adj1" fmla="val 44255"/>
              <a:gd name="adj2" fmla="val 3442"/>
              <a:gd name="adj3" fmla="val 31451"/>
              <a:gd name="adj4" fmla="val -101521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16</a:t>
            </a:r>
          </a:p>
        </p:txBody>
      </p:sp>
      <p:pic>
        <p:nvPicPr>
          <p:cNvPr id="23" name="Выноска 1 (с границей) 2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7263" y="2609850"/>
            <a:ext cx="914400" cy="1163638"/>
          </a:xfrm>
          <a:prstGeom prst="rect">
            <a:avLst/>
          </a:prstGeom>
          <a:noFill/>
        </p:spPr>
      </p:pic>
      <p:pic>
        <p:nvPicPr>
          <p:cNvPr id="24" name="Выноска 1 (с границей) 2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8238" y="1974850"/>
            <a:ext cx="931862" cy="1152525"/>
          </a:xfrm>
          <a:prstGeom prst="rect">
            <a:avLst/>
          </a:prstGeom>
          <a:noFill/>
        </p:spPr>
      </p:pic>
      <p:pic>
        <p:nvPicPr>
          <p:cNvPr id="25" name="Выноска 1 (с границей) 24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78688" y="2292350"/>
            <a:ext cx="963612" cy="1116013"/>
          </a:xfrm>
          <a:prstGeom prst="rect">
            <a:avLst/>
          </a:prstGeom>
          <a:noFill/>
        </p:spPr>
      </p:pic>
      <p:pic>
        <p:nvPicPr>
          <p:cNvPr id="26" name="Выноска 1 (с границей) 25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10550" y="3017838"/>
            <a:ext cx="920750" cy="1054100"/>
          </a:xfrm>
          <a:prstGeom prst="rect">
            <a:avLst/>
          </a:prstGeom>
          <a:noFill/>
        </p:spPr>
      </p:pic>
      <p:pic>
        <p:nvPicPr>
          <p:cNvPr id="27" name="Выноска 1 (с границей) 26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26438" y="4078288"/>
            <a:ext cx="969962" cy="822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3" descr="DSC07127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1000125"/>
            <a:ext cx="514350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 2 (граница и черта) 4"/>
          <p:cNvSpPr/>
          <p:nvPr/>
        </p:nvSpPr>
        <p:spPr>
          <a:xfrm rot="10800000">
            <a:off x="1928813" y="3071813"/>
            <a:ext cx="663575" cy="442912"/>
          </a:xfrm>
          <a:prstGeom prst="accentBorderCallout2">
            <a:avLst>
              <a:gd name="adj1" fmla="val 54664"/>
              <a:gd name="adj2" fmla="val -2313"/>
              <a:gd name="adj3" fmla="val 46045"/>
              <a:gd name="adj4" fmla="val -3122"/>
              <a:gd name="adj5" fmla="val 45658"/>
              <a:gd name="adj6" fmla="val -58162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/>
                </a:solidFill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2" descr="DSC07128-2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571500"/>
            <a:ext cx="514350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 1 (с границей) 3"/>
          <p:cNvSpPr/>
          <p:nvPr/>
        </p:nvSpPr>
        <p:spPr>
          <a:xfrm rot="12181276" flipV="1">
            <a:off x="2197100" y="1257300"/>
            <a:ext cx="666750" cy="414338"/>
          </a:xfrm>
          <a:prstGeom prst="accentCallout1">
            <a:avLst>
              <a:gd name="adj1" fmla="val 22928"/>
              <a:gd name="adj2" fmla="val 2466"/>
              <a:gd name="adj3" fmla="val 112500"/>
              <a:gd name="adj4" fmla="val -3833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 descr="DSC07129-2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714375"/>
            <a:ext cx="51435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Выноска 1 (с границей)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1550" y="420688"/>
            <a:ext cx="963613" cy="1212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538</Words>
  <Application>Microsoft Office PowerPoint</Application>
  <PresentationFormat>Экран (4:3)</PresentationFormat>
  <Paragraphs>122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Казначейство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DIANA</dc:creator>
  <cp:lastModifiedBy>User</cp:lastModifiedBy>
  <cp:revision>76</cp:revision>
  <dcterms:created xsi:type="dcterms:W3CDTF">2011-02-20T12:03:21Z</dcterms:created>
  <dcterms:modified xsi:type="dcterms:W3CDTF">2017-11-24T01:04:30Z</dcterms:modified>
</cp:coreProperties>
</file>