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2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102" y="5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3D73E-C8B0-4017-BC19-141A731A141B}" type="datetimeFigureOut">
              <a:rPr lang="ru-RU" smtClean="0"/>
              <a:t>22.11.2017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5E00-916A-4612-97AC-A7A8C6A247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85124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3D73E-C8B0-4017-BC19-141A731A141B}" type="datetimeFigureOut">
              <a:rPr lang="ru-RU" smtClean="0"/>
              <a:t>22.11.2017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5E00-916A-4612-97AC-A7A8C6A247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1711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3D73E-C8B0-4017-BC19-141A731A141B}" type="datetimeFigureOut">
              <a:rPr lang="ru-RU" smtClean="0"/>
              <a:t>22.11.2017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5E00-916A-4612-97AC-A7A8C6A247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5469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3D73E-C8B0-4017-BC19-141A731A141B}" type="datetimeFigureOut">
              <a:rPr lang="ru-RU" smtClean="0"/>
              <a:t>22.11.2017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5E00-916A-4612-97AC-A7A8C6A247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3956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3D73E-C8B0-4017-BC19-141A731A141B}" type="datetimeFigureOut">
              <a:rPr lang="ru-RU" smtClean="0"/>
              <a:t>22.11.2017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5E00-916A-4612-97AC-A7A8C6A247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87617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3D73E-C8B0-4017-BC19-141A731A141B}" type="datetimeFigureOut">
              <a:rPr lang="ru-RU" smtClean="0"/>
              <a:t>22.11.2017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5E00-916A-4612-97AC-A7A8C6A247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366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3D73E-C8B0-4017-BC19-141A731A141B}" type="datetimeFigureOut">
              <a:rPr lang="ru-RU" smtClean="0"/>
              <a:t>22.11.2017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5E00-916A-4612-97AC-A7A8C6A247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2159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3D73E-C8B0-4017-BC19-141A731A141B}" type="datetimeFigureOut">
              <a:rPr lang="ru-RU" smtClean="0"/>
              <a:t>22.11.2017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5E00-916A-4612-97AC-A7A8C6A247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104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3D73E-C8B0-4017-BC19-141A731A141B}" type="datetimeFigureOut">
              <a:rPr lang="ru-RU" smtClean="0"/>
              <a:t>22.11.2017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5E00-916A-4612-97AC-A7A8C6A247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713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3D73E-C8B0-4017-BC19-141A731A141B}" type="datetimeFigureOut">
              <a:rPr lang="ru-RU" smtClean="0"/>
              <a:t>22.11.2017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5E00-916A-4612-97AC-A7A8C6A247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2877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3D73E-C8B0-4017-BC19-141A731A141B}" type="datetimeFigureOut">
              <a:rPr lang="ru-RU" smtClean="0"/>
              <a:t>22.11.2017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5E00-916A-4612-97AC-A7A8C6A247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823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23D73E-C8B0-4017-BC19-141A731A141B}" type="datetimeFigureOut">
              <a:rPr lang="ru-RU" smtClean="0"/>
              <a:t>22.11.2017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15E00-916A-4612-97AC-A7A8C6A247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32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2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Баллада о доблестном рыцаре Айвенго 1 часть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35024" y="430291"/>
            <a:ext cx="9244584" cy="5746672"/>
          </a:xfrm>
        </p:spPr>
      </p:pic>
    </p:spTree>
    <p:extLst>
      <p:ext uri="{BB962C8B-B14F-4D97-AF65-F5344CB8AC3E}">
        <p14:creationId xmlns:p14="http://schemas.microsoft.com/office/powerpoint/2010/main" val="7840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1809720" y="214290"/>
            <a:ext cx="8572560" cy="2071702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Основой герба является щит. В геральдике встречаются щиты самых разных форм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Самой распространённой формой рыцарского щита в эпоху зарождения геральдики была треугольная, которая и стала основной. Но в разные исторические периоды появлялись и другие конфигурации. </a:t>
            </a:r>
          </a:p>
          <a:p>
            <a:pPr marL="45720" indent="0" algn="ctr">
              <a:buNone/>
            </a:pPr>
            <a:r>
              <a:rPr lang="ru-RU" sz="24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Формы щитов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20" y="2500306"/>
            <a:ext cx="8572560" cy="4143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553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1775520" y="142852"/>
            <a:ext cx="8640960" cy="6382492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Каждое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изображение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поле щита несет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себе определенный смысл. </a:t>
            </a:r>
          </a:p>
          <a:p>
            <a:pPr marL="45720" indent="0">
              <a:buNone/>
            </a:pPr>
            <a:r>
              <a:rPr 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Медведь - 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сила</a:t>
            </a:r>
          </a:p>
          <a:p>
            <a:pPr marL="45720" indent="0">
              <a:buNone/>
            </a:pPr>
            <a:r>
              <a:rPr 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Крылатый змей - 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зло, смута</a:t>
            </a:r>
          </a:p>
          <a:p>
            <a:pPr marL="45720" indent="0">
              <a:buNone/>
            </a:pPr>
            <a:r>
              <a:rPr 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Дракон -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могущество</a:t>
            </a:r>
          </a:p>
          <a:p>
            <a:pPr marL="45720" indent="0">
              <a:buNone/>
            </a:pPr>
            <a:r>
              <a:rPr 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Рука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–храбрость</a:t>
            </a:r>
          </a:p>
          <a:p>
            <a:pPr marL="45720" indent="0">
              <a:buNone/>
            </a:pPr>
            <a:r>
              <a:rPr 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Бык - 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плодородие земли.</a:t>
            </a:r>
          </a:p>
          <a:p>
            <a:pPr marL="45720" indent="0">
              <a:buNone/>
            </a:pPr>
            <a:r>
              <a:rPr 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Волк - 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злость, прожорливость, жадность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" indent="0">
              <a:buNone/>
            </a:pPr>
            <a:r>
              <a:rPr 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Единорог </a:t>
            </a:r>
            <a:r>
              <a:rPr 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чистота, непорочность</a:t>
            </a:r>
            <a:r>
              <a:rPr 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Орел -  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власть, господство, великодушие, прозорливость</a:t>
            </a:r>
            <a:r>
              <a:rPr 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Змея - 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символ вечности, мудрости и хитрости. </a:t>
            </a:r>
            <a:endParaRPr lang="ru-RU" sz="24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Дуб - 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символ крепости и силы.</a:t>
            </a:r>
          </a:p>
          <a:p>
            <a:pPr marL="45720" indent="0">
              <a:buNone/>
            </a:pPr>
            <a:r>
              <a:rPr 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Лилия - 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добрая надежда, непорочность.</a:t>
            </a:r>
          </a:p>
          <a:p>
            <a:pPr marL="45720" indent="0">
              <a:buNone/>
            </a:pPr>
            <a:r>
              <a:rPr 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Оливковое дерево - 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мир.</a:t>
            </a:r>
            <a:r>
              <a:rPr 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7493" y="1772817"/>
            <a:ext cx="1678416" cy="2000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3454" y="4786323"/>
            <a:ext cx="1678416" cy="184885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712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1847528" y="404664"/>
            <a:ext cx="8568952" cy="5738980"/>
          </a:xfrm>
        </p:spPr>
        <p:txBody>
          <a:bodyPr>
            <a:normAutofit fontScale="77500" lnSpcReduction="20000"/>
          </a:bodyPr>
          <a:lstStyle/>
          <a:p>
            <a:pPr marL="45720" indent="0" algn="ctr">
              <a:buNone/>
            </a:pPr>
            <a:r>
              <a:rPr lang="ru-RU" sz="41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Символическое  значение  цветов:</a:t>
            </a:r>
          </a:p>
          <a:p>
            <a:pPr marL="45720" indent="0">
              <a:buNone/>
            </a:pP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ru-RU" sz="3900" b="1" u="sng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Золото</a:t>
            </a:r>
            <a:r>
              <a:rPr lang="ru-RU" sz="3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богатство, сила, верность, чистота, </a:t>
            </a:r>
            <a:r>
              <a:rPr lang="ru-RU" sz="3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постоянство.</a:t>
            </a:r>
            <a:endParaRPr lang="ru-RU" sz="39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ru-RU" sz="3900" b="1" u="sng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Серебро</a:t>
            </a:r>
            <a:r>
              <a:rPr lang="ru-RU" sz="39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– невинность, белизна, </a:t>
            </a:r>
            <a:r>
              <a:rPr lang="ru-RU" sz="3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девственность.</a:t>
            </a:r>
            <a:endParaRPr lang="ru-RU" sz="39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lnSpc>
                <a:spcPct val="120000"/>
              </a:lnSpc>
              <a:buNone/>
            </a:pPr>
            <a:r>
              <a:rPr lang="ru-RU" sz="3900" b="1" u="sng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Голубой</a:t>
            </a:r>
            <a:r>
              <a:rPr lang="ru-RU" sz="3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величие, красота, </a:t>
            </a:r>
            <a:r>
              <a:rPr lang="ru-RU" sz="3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ясность.</a:t>
            </a:r>
            <a:endParaRPr lang="ru-RU" sz="39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lnSpc>
                <a:spcPct val="120000"/>
              </a:lnSpc>
              <a:buNone/>
            </a:pPr>
            <a:r>
              <a:rPr lang="ru-RU" sz="39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Красный</a:t>
            </a:r>
            <a:r>
              <a:rPr lang="ru-RU" sz="3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– храбрость, </a:t>
            </a:r>
            <a:r>
              <a:rPr lang="ru-RU" sz="3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мужество.</a:t>
            </a:r>
            <a:endParaRPr lang="ru-RU" sz="39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lnSpc>
                <a:spcPct val="120000"/>
              </a:lnSpc>
              <a:buNone/>
            </a:pPr>
            <a:r>
              <a:rPr lang="ru-RU" sz="3900" b="1" u="sng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Зелёный</a:t>
            </a:r>
            <a:r>
              <a:rPr lang="ru-RU" sz="3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надежда, изобилие, </a:t>
            </a:r>
            <a:r>
              <a:rPr lang="ru-RU" sz="3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свобода.</a:t>
            </a:r>
            <a:endParaRPr lang="ru-RU" sz="39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lnSpc>
                <a:spcPct val="120000"/>
              </a:lnSpc>
              <a:buNone/>
            </a:pPr>
            <a:r>
              <a:rPr lang="ru-RU" sz="3900" b="1" u="sng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Чёрный</a:t>
            </a:r>
            <a:r>
              <a:rPr lang="ru-RU" sz="3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– скромность, печаль, </a:t>
            </a:r>
            <a:r>
              <a:rPr lang="ru-RU" sz="3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образованность .</a:t>
            </a:r>
            <a:endParaRPr lang="ru-RU" sz="39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lnSpc>
                <a:spcPct val="120000"/>
              </a:lnSpc>
              <a:buNone/>
            </a:pPr>
            <a:r>
              <a:rPr lang="ru-RU" sz="3900" b="1" u="sng" dirty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Пурпуровый</a:t>
            </a:r>
            <a:r>
              <a:rPr lang="ru-RU" sz="3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– достоинство, сила, </a:t>
            </a:r>
            <a:r>
              <a:rPr lang="ru-RU" sz="3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могущество.</a:t>
            </a:r>
            <a:endParaRPr lang="ru-RU" sz="39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ru-RU" sz="39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769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 flipV="1">
            <a:off x="2241394" y="3595608"/>
            <a:ext cx="22525335" cy="51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6786692"/>
              </p:ext>
            </p:extLst>
          </p:nvPr>
        </p:nvGraphicFramePr>
        <p:xfrm>
          <a:off x="2241395" y="593106"/>
          <a:ext cx="7783552" cy="58376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Слайд" r:id="rId3" imgW="4570541" imgH="3427323" progId="PowerPoint.Slide.12">
                  <p:embed/>
                </p:oleObj>
              </mc:Choice>
              <mc:Fallback>
                <p:oleObj name="Слайд" r:id="rId3" imgW="4570541" imgH="3427323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1395" y="593106"/>
                        <a:ext cx="7783552" cy="58376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604454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9951" y="420572"/>
            <a:ext cx="8329962" cy="5489574"/>
          </a:xfrm>
        </p:spPr>
        <p:txBody>
          <a:bodyPr>
            <a:normAutofit fontScale="92500" lnSpcReduction="10000"/>
          </a:bodyPr>
          <a:lstStyle/>
          <a:p>
            <a:r>
              <a:rPr lang="ru-RU" sz="4800" dirty="0"/>
              <a:t>«3» вещи, которые я узнал на уроке - …, …, … </a:t>
            </a:r>
            <a:r>
              <a:rPr lang="ru-RU" sz="4800" dirty="0" smtClean="0"/>
              <a:t>.</a:t>
            </a:r>
          </a:p>
          <a:p>
            <a:endParaRPr lang="ru-RU" sz="4800" dirty="0"/>
          </a:p>
          <a:p>
            <a:r>
              <a:rPr lang="ru-RU" sz="4800" dirty="0"/>
              <a:t>«2» вопроса, которые у меня остались - …, … </a:t>
            </a:r>
            <a:r>
              <a:rPr lang="ru-RU" sz="4800" dirty="0" smtClean="0"/>
              <a:t>.</a:t>
            </a:r>
          </a:p>
          <a:p>
            <a:endParaRPr lang="ru-RU" sz="4800" dirty="0"/>
          </a:p>
          <a:p>
            <a:r>
              <a:rPr lang="ru-RU" sz="4800" dirty="0"/>
              <a:t>«1» идея о том, как я буду использовать изученный материал - 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43089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0224" y="2449957"/>
            <a:ext cx="10515600" cy="1954329"/>
          </a:xfrm>
        </p:spPr>
        <p:txBody>
          <a:bodyPr/>
          <a:lstStyle/>
          <a:p>
            <a:pPr algn="ctr"/>
            <a:r>
              <a:rPr lang="ru-RU" b="1" i="1" dirty="0" smtClean="0"/>
              <a:t>«О чем рассказывают нам гербы»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9007688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954329"/>
          </a:xfrm>
        </p:spPr>
        <p:txBody>
          <a:bodyPr/>
          <a:lstStyle/>
          <a:p>
            <a:pPr algn="ctr"/>
            <a:r>
              <a:rPr lang="ru-RU" b="1" i="1" dirty="0" smtClean="0"/>
              <a:t>«О чем рассказывают нам гербы»</a:t>
            </a:r>
            <a:endParaRPr lang="ru-RU" b="1" i="1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838200" y="3249574"/>
            <a:ext cx="10515600" cy="19543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i="1" dirty="0" smtClean="0">
                <a:solidFill>
                  <a:srgbClr val="0070C0"/>
                </a:solidFill>
              </a:rPr>
              <a:t>Роль декоративного искусства в жизни человека</a:t>
            </a:r>
            <a:endParaRPr lang="ru-RU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64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erb rf 0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2382" y="322358"/>
            <a:ext cx="5870450" cy="587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8882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8472" y="88379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Герб Воронежской области                            Герб Павловского района</a:t>
            </a:r>
            <a:endParaRPr lang="ru-RU" dirty="0"/>
          </a:p>
        </p:txBody>
      </p:sp>
      <p:pic>
        <p:nvPicPr>
          <p:cNvPr id="2050" name="Picture 2" descr="http://aura-dione.ru/gallery/images/1489532_gerb-voronezha-kartink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8847" y="1513035"/>
            <a:ext cx="2971673" cy="3722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https://images.vector-images.com/36/pavlovsky_rayon_coa.gif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9900" y="1513523"/>
            <a:ext cx="3300603" cy="37216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590779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Герб рода графа Шувалова</a:t>
            </a:r>
            <a:endParaRPr lang="ru-RU" dirty="0"/>
          </a:p>
        </p:txBody>
      </p:sp>
      <p:pic>
        <p:nvPicPr>
          <p:cNvPr id="3075" name="Picture 3" descr="93901910_large_4000579_648pxShuvalovy_CO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034" y="1315433"/>
            <a:ext cx="5289613" cy="4902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10213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/>
          </p:cNvSpPr>
          <p:nvPr>
            <p:ph type="title" idx="4294967295"/>
          </p:nvPr>
        </p:nvSpPr>
        <p:spPr>
          <a:xfrm>
            <a:off x="2135188" y="260350"/>
            <a:ext cx="8229600" cy="1143000"/>
          </a:xfrm>
        </p:spPr>
        <p:txBody>
          <a:bodyPr anchor="ctr"/>
          <a:lstStyle/>
          <a:p>
            <a:r>
              <a:rPr lang="ru-RU">
                <a:solidFill>
                  <a:srgbClr val="A50021"/>
                </a:solidFill>
                <a:latin typeface="Arial" charset="0"/>
              </a:rPr>
              <a:t>Гербы городов России</a:t>
            </a:r>
          </a:p>
        </p:txBody>
      </p:sp>
      <p:pic>
        <p:nvPicPr>
          <p:cNvPr id="23554" name="Picture 5" descr="image6304075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5188" y="1341439"/>
            <a:ext cx="2005012" cy="260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AutoShape 7" descr="peter2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Arial" charset="0"/>
            </a:endParaRPr>
          </a:p>
        </p:txBody>
      </p:sp>
      <p:pic>
        <p:nvPicPr>
          <p:cNvPr id="23556" name="Picture 11" descr="GerbMurmansk1968-200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01051" y="1196975"/>
            <a:ext cx="1800225" cy="267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13" descr="d6a94da7-964c-438d-bacb-25330fdc7742_800x6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11900" y="1196976"/>
            <a:ext cx="2057400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15" descr="image00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904288" y="4005263"/>
            <a:ext cx="1617662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17" descr="novokuz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16726" y="4076701"/>
            <a:ext cx="1674813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19" descr="i?id=0cf486509933b060eec91509252d7d63&amp;n=33&amp;h=215&amp;w=21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95776" y="1412876"/>
            <a:ext cx="204787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Picture 21" descr="magnitik-gerb-vladimira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079875" y="3789363"/>
            <a:ext cx="259715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2" name="Picture 23" descr="i?id=b7ee420c808cccef70a7adb92b33ee46&amp;n=33&amp;h=215&amp;w=16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135188" y="4437064"/>
            <a:ext cx="154305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626787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66910" y="571481"/>
            <a:ext cx="8001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u="sng" dirty="0">
                <a:solidFill>
                  <a:srgbClr val="FF0000"/>
                </a:solidFill>
              </a:rPr>
              <a:t>Геральдика</a:t>
            </a:r>
            <a:r>
              <a:rPr lang="ru-RU" sz="2800" b="1" dirty="0">
                <a:solidFill>
                  <a:srgbClr val="7030A0"/>
                </a:solidFill>
              </a:rPr>
              <a:t>-наука, связанная с составлением и изучением гербов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10314" y="1571612"/>
            <a:ext cx="407196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7030A0"/>
                </a:solidFill>
              </a:rPr>
              <a:t>Первые гербы появились в Западной Европе в средние века. Это личные знаки рыцарей, которые ставили на боевых щитах, а также на шлемах, флагах. Это были знаки различия.</a:t>
            </a:r>
          </a:p>
          <a:p>
            <a:r>
              <a:rPr lang="ru-RU" sz="2800" b="1" dirty="0">
                <a:solidFill>
                  <a:srgbClr val="7030A0"/>
                </a:solidFill>
              </a:rPr>
              <a:t>Герб был знаком чести рода</a:t>
            </a:r>
            <a:endParaRPr lang="ru-RU" sz="2800" b="1" dirty="0">
              <a:solidFill>
                <a:srgbClr val="7030A0"/>
              </a:solidFill>
            </a:endParaRPr>
          </a:p>
        </p:txBody>
      </p:sp>
      <p:pic>
        <p:nvPicPr>
          <p:cNvPr id="4" name="Рисунок 3" descr="20wh8.jpg"/>
          <p:cNvPicPr>
            <a:picLocks noChangeAspect="1"/>
          </p:cNvPicPr>
          <p:nvPr/>
        </p:nvPicPr>
        <p:blipFill>
          <a:blip r:embed="rId2" cstate="print"/>
          <a:srcRect l="3769" t="2296" r="7024" b="5473"/>
          <a:stretch>
            <a:fillRect/>
          </a:stretch>
        </p:blipFill>
        <p:spPr>
          <a:xfrm>
            <a:off x="1703512" y="1556792"/>
            <a:ext cx="4248472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824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1775520" y="476672"/>
            <a:ext cx="8712968" cy="4536504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dirty="0">
                <a:solidFill>
                  <a:srgbClr val="660066"/>
                </a:solidFill>
                <a:latin typeface="Arial Black" pitchFamily="34" charset="0"/>
                <a:cs typeface="Times New Roman" pitchFamily="18" charset="0"/>
              </a:rPr>
              <a:t> </a:t>
            </a:r>
            <a:r>
              <a:rPr lang="ru-RU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Герб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это отличительный 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знак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передаваемый по наследству, на котором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изображаются предметы, символизирующие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владельца герба (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человека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 сословие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город, 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страну).</a:t>
            </a:r>
          </a:p>
          <a:p>
            <a:pPr marL="45720" indent="0">
              <a:buNone/>
            </a:pP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Первые гербы появились в Западной Европе в средние века. Это были личные знаки рыцарей на боевых щитах, шлемах, флагах. Они помогали закованным в латы воинам различать друг друга на расстоянии.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528" y="4317322"/>
            <a:ext cx="2088232" cy="20882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5116" y="4309930"/>
            <a:ext cx="2076050" cy="2090685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800" y="4293096"/>
            <a:ext cx="3605916" cy="2112458"/>
          </a:xfrm>
          <a:prstGeom prst="rect">
            <a:avLst/>
          </a:prstGeom>
          <a:noFill/>
          <a:ln w="19050">
            <a:solidFill>
              <a:srgbClr val="00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3935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2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5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25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317</Words>
  <Application>Microsoft Office PowerPoint</Application>
  <PresentationFormat>Широкоэкранный</PresentationFormat>
  <Paragraphs>40</Paragraphs>
  <Slides>14</Slides>
  <Notes>0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Arial Black</vt:lpstr>
      <vt:lpstr>Calibri</vt:lpstr>
      <vt:lpstr>Calibri Light</vt:lpstr>
      <vt:lpstr>Times New Roman</vt:lpstr>
      <vt:lpstr>Тема Office</vt:lpstr>
      <vt:lpstr>Слайд Microsoft PowerPoint</vt:lpstr>
      <vt:lpstr>Презентация PowerPoint</vt:lpstr>
      <vt:lpstr>«О чем рассказывают нам гербы»</vt:lpstr>
      <vt:lpstr>«О чем рассказывают нам гербы»</vt:lpstr>
      <vt:lpstr>Презентация PowerPoint</vt:lpstr>
      <vt:lpstr>Презентация PowerPoint</vt:lpstr>
      <vt:lpstr>Герб рода графа Шувалова</vt:lpstr>
      <vt:lpstr>Гербы городов России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5</cp:revision>
  <dcterms:created xsi:type="dcterms:W3CDTF">2017-11-22T17:40:59Z</dcterms:created>
  <dcterms:modified xsi:type="dcterms:W3CDTF">2017-11-22T18:32:37Z</dcterms:modified>
</cp:coreProperties>
</file>