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4" r:id="rId2"/>
    <p:sldId id="256" r:id="rId3"/>
    <p:sldId id="258" r:id="rId4"/>
    <p:sldId id="265" r:id="rId5"/>
    <p:sldId id="264" r:id="rId6"/>
    <p:sldId id="267" r:id="rId7"/>
    <p:sldId id="268" r:id="rId8"/>
    <p:sldId id="276" r:id="rId9"/>
    <p:sldId id="266" r:id="rId10"/>
    <p:sldId id="269" r:id="rId11"/>
    <p:sldId id="270" r:id="rId12"/>
    <p:sldId id="273" r:id="rId13"/>
    <p:sldId id="282" r:id="rId14"/>
    <p:sldId id="278" r:id="rId15"/>
    <p:sldId id="277" r:id="rId16"/>
    <p:sldId id="279" r:id="rId17"/>
    <p:sldId id="280" r:id="rId18"/>
    <p:sldId id="271" r:id="rId19"/>
    <p:sldId id="281" r:id="rId20"/>
    <p:sldId id="283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452A"/>
    <a:srgbClr val="D0C7A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8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538601-A401-4107-83E6-B924B79D8ED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5FCEE-C47F-4EF2-A472-72E7050034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1777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5FCEE-C47F-4EF2-A472-72E7050034E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5791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2140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6347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025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7915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2265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5873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4086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6078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719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024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0309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88733-376B-4DC0-A716-FEA0C250DEC6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C2C1C-0AAD-4226-AB1F-13E8F32C0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3070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&#1072;&#1074;&#1080;&#1072;&#1088;&#1091;.&#1088;&#1092;/wp-content/uploads/2015/12/0.Nesterov-Petr-Nikolaevich.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7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Main_Page" TargetMode="Externa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hyperlink" Target="http://&#1072;&#1074;&#1080;&#1072;&#1088;&#1091;.&#1088;&#1092;/wp-content/uploads/2015/12/6.Medal-Nesterova.jpg" TargetMode="External"/><Relationship Id="rId10" Type="http://schemas.openxmlformats.org/officeDocument/2006/relationships/image" Target="../media/image37.jpeg"/><Relationship Id="rId4" Type="http://schemas.openxmlformats.org/officeDocument/2006/relationships/image" Target="../media/image32.jpeg"/><Relationship Id="rId9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aif.ru/society/history/ot_petli_do_chakry_pyat_figur_vysshego_pilotazha_pridumannyh_russkimi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s.aif.ru/011/068/cbaf637dbfd4c65c31ca9044fda65ae5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://commons.wikimedia.org/wiki/Main_Page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&#1072;&#1074;&#1080;&#1072;&#1088;&#1091;.&#1088;&#1092;/wp-content/uploads/2015/12/2.Poruchik-P.N.Nesterov-u-svoego-planera.-Nizhnij-Novgorod.-1911-g.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ommons.wikimedia.org/wiki/Main_Page" TargetMode="Externa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51920" y="382012"/>
            <a:ext cx="52920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A452A"/>
                </a:solidFill>
              </a:rPr>
              <a:t>Пускай назад история листает</a:t>
            </a:r>
            <a:br>
              <a:rPr lang="ru-RU" sz="2400" b="1" dirty="0">
                <a:solidFill>
                  <a:srgbClr val="4A452A"/>
                </a:solidFill>
              </a:rPr>
            </a:br>
            <a:r>
              <a:rPr lang="ru-RU" sz="2400" b="1" dirty="0">
                <a:solidFill>
                  <a:srgbClr val="4A452A"/>
                </a:solidFill>
              </a:rPr>
              <a:t>Страницы легендарные свои,</a:t>
            </a:r>
            <a:br>
              <a:rPr lang="ru-RU" sz="2400" b="1" dirty="0">
                <a:solidFill>
                  <a:srgbClr val="4A452A"/>
                </a:solidFill>
              </a:rPr>
            </a:br>
            <a:r>
              <a:rPr lang="ru-RU" sz="2400" b="1" dirty="0">
                <a:solidFill>
                  <a:srgbClr val="4A452A"/>
                </a:solidFill>
              </a:rPr>
              <a:t>И память, через годы пролетая,</a:t>
            </a:r>
            <a:br>
              <a:rPr lang="ru-RU" sz="2400" b="1" dirty="0">
                <a:solidFill>
                  <a:srgbClr val="4A452A"/>
                </a:solidFill>
              </a:rPr>
            </a:br>
            <a:r>
              <a:rPr lang="ru-RU" sz="2400" b="1" dirty="0">
                <a:solidFill>
                  <a:srgbClr val="4A452A"/>
                </a:solidFill>
              </a:rPr>
              <a:t>Ведет опять в походы и бои.</a:t>
            </a:r>
          </a:p>
          <a:p>
            <a:r>
              <a:rPr lang="ru-RU" sz="2400" b="1" dirty="0">
                <a:solidFill>
                  <a:srgbClr val="4A452A"/>
                </a:solidFill>
              </a:rPr>
              <a:t>Сегодня будет день воспоминаний,</a:t>
            </a:r>
            <a:br>
              <a:rPr lang="ru-RU" sz="2400" b="1" dirty="0">
                <a:solidFill>
                  <a:srgbClr val="4A452A"/>
                </a:solidFill>
              </a:rPr>
            </a:br>
            <a:r>
              <a:rPr lang="ru-RU" sz="2400" b="1" dirty="0">
                <a:solidFill>
                  <a:srgbClr val="4A452A"/>
                </a:solidFill>
              </a:rPr>
              <a:t>И в сердце тесно от высоких слов.</a:t>
            </a:r>
            <a:br>
              <a:rPr lang="ru-RU" sz="2400" b="1" dirty="0">
                <a:solidFill>
                  <a:srgbClr val="4A452A"/>
                </a:solidFill>
              </a:rPr>
            </a:br>
            <a:r>
              <a:rPr lang="ru-RU" sz="2400" b="1" dirty="0">
                <a:solidFill>
                  <a:srgbClr val="4A452A"/>
                </a:solidFill>
              </a:rPr>
              <a:t>Сегодня будет день напоминаний</a:t>
            </a:r>
            <a:br>
              <a:rPr lang="ru-RU" sz="2400" b="1" dirty="0">
                <a:solidFill>
                  <a:srgbClr val="4A452A"/>
                </a:solidFill>
              </a:rPr>
            </a:br>
            <a:r>
              <a:rPr lang="ru-RU" sz="2400" b="1" dirty="0">
                <a:solidFill>
                  <a:srgbClr val="4A452A"/>
                </a:solidFill>
              </a:rPr>
              <a:t>О подвигах и доблести отцов.</a:t>
            </a:r>
          </a:p>
        </p:txBody>
      </p:sp>
      <p:pic>
        <p:nvPicPr>
          <p:cNvPr id="6146" name="Picture 2" descr="E:\школа\Нестеров\95523884_01_UntitledScanned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2" y="3645024"/>
            <a:ext cx="5762943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0.Нестеров Петр Николаевич.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5" y="0"/>
            <a:ext cx="172819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:\школа\Нестеров\img10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808" b="53424"/>
          <a:stretch/>
        </p:blipFill>
        <p:spPr bwMode="auto">
          <a:xfrm>
            <a:off x="3851920" y="276114"/>
            <a:ext cx="1728192" cy="10938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45" t="12284" r="50000" b="20959"/>
          <a:stretch/>
        </p:blipFill>
        <p:spPr bwMode="auto">
          <a:xfrm rot="6793427">
            <a:off x="6851697" y="289145"/>
            <a:ext cx="1973336" cy="265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2938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 в АВИАЦИЮ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372" y="2332037"/>
            <a:ext cx="8219256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/>
              <a:t>1911 года </a:t>
            </a:r>
            <a:r>
              <a:rPr lang="ru-RU" dirty="0"/>
              <a:t>- Нестеров разрабатывает первые проекты самолёта собственной </a:t>
            </a:r>
            <a:r>
              <a:rPr lang="ru-RU" dirty="0" smtClean="0"/>
              <a:t>конструкции; </a:t>
            </a:r>
            <a:r>
              <a:rPr lang="ru-RU" b="1" i="1" dirty="0" smtClean="0"/>
              <a:t>1912 год </a:t>
            </a:r>
            <a:r>
              <a:rPr lang="ru-RU" dirty="0" smtClean="0"/>
              <a:t>– поступает в Офицерский </a:t>
            </a:r>
            <a:r>
              <a:rPr lang="ru-RU" dirty="0"/>
              <a:t>класс Офицерской воздухоплавательной </a:t>
            </a:r>
            <a:r>
              <a:rPr lang="ru-RU" dirty="0" smtClean="0"/>
              <a:t>школы;</a:t>
            </a:r>
          </a:p>
          <a:p>
            <a:pPr marL="0" indent="0">
              <a:buNone/>
            </a:pPr>
            <a:r>
              <a:rPr lang="ru-RU" b="1" i="1" dirty="0" smtClean="0"/>
              <a:t>28 сентября </a:t>
            </a:r>
            <a:r>
              <a:rPr lang="ru-RU" b="1" i="1" dirty="0"/>
              <a:t>1912 года </a:t>
            </a:r>
            <a:r>
              <a:rPr lang="ru-RU" dirty="0"/>
              <a:t>- Петр Нестеров совершает свой первый самостоятельный </a:t>
            </a:r>
            <a:r>
              <a:rPr lang="ru-RU" dirty="0" smtClean="0"/>
              <a:t>полёт;</a:t>
            </a:r>
            <a:endParaRPr lang="ru-RU" dirty="0"/>
          </a:p>
          <a:p>
            <a:pPr marL="0" indent="0">
              <a:buNone/>
            </a:pPr>
            <a:r>
              <a:rPr lang="ru-RU" b="1" i="1" dirty="0" smtClean="0"/>
              <a:t>1913 год </a:t>
            </a:r>
            <a:r>
              <a:rPr lang="ru-RU" dirty="0" smtClean="0"/>
              <a:t>– поступает в  Авиационный </a:t>
            </a:r>
            <a:r>
              <a:rPr lang="ru-RU" dirty="0"/>
              <a:t>отдел Офицерской воздухоплавательной </a:t>
            </a:r>
            <a:r>
              <a:rPr lang="ru-RU" dirty="0" smtClean="0"/>
              <a:t>школы.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0"/>
            <a:ext cx="6184298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4A452A"/>
                </a:solidFill>
              </a:rPr>
              <a:t>«ЛЕТЧИК ВЫДАЮЩИЙСЯ»</a:t>
            </a:r>
            <a:endParaRPr lang="ru-RU" sz="4000" dirty="0">
              <a:solidFill>
                <a:srgbClr val="4A452A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3301071"/>
            <a:ext cx="5711294" cy="2592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4A452A"/>
                </a:solidFill>
              </a:rPr>
              <a:t>«МЕРТВАЯ ПЕТЛЯ»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4A452A"/>
                </a:solidFill>
              </a:rPr>
              <a:t>27 </a:t>
            </a:r>
            <a:r>
              <a:rPr lang="ru-RU" sz="2000" b="1" dirty="0">
                <a:solidFill>
                  <a:srgbClr val="4A452A"/>
                </a:solidFill>
              </a:rPr>
              <a:t>августа 1913 </a:t>
            </a:r>
            <a:r>
              <a:rPr lang="ru-RU" sz="2000" b="1" dirty="0" smtClean="0">
                <a:solidFill>
                  <a:srgbClr val="4A452A"/>
                </a:solidFill>
              </a:rPr>
              <a:t>года  </a:t>
            </a:r>
            <a:r>
              <a:rPr lang="ru-RU" sz="2000" b="1" dirty="0">
                <a:solidFill>
                  <a:srgbClr val="4A452A"/>
                </a:solidFill>
              </a:rPr>
              <a:t>Нестеровский </a:t>
            </a:r>
            <a:r>
              <a:rPr lang="ru-RU" sz="2000" b="1" dirty="0" smtClean="0">
                <a:solidFill>
                  <a:srgbClr val="4A452A"/>
                </a:solidFill>
              </a:rPr>
              <a:t>«Ньюпор</a:t>
            </a:r>
            <a:r>
              <a:rPr lang="ru-RU" sz="2000" b="1" dirty="0">
                <a:solidFill>
                  <a:srgbClr val="4A452A"/>
                </a:solidFill>
              </a:rPr>
              <a:t>» взмыл в небо и на высоте 1000 метров начал пикировать с выключенным мотором. Снизившись до 600 метров, летчик включил мотор, самолет вертикально устремился вверх, потом лег на спину, описал петлю и пошел в пике. Мотор снова был выключен, самолет выпрямился и плавной, красивой спиралью благополучно приземлился</a:t>
            </a:r>
            <a:r>
              <a:rPr lang="ru-RU" sz="2000" b="1" dirty="0" smtClean="0">
                <a:solidFill>
                  <a:srgbClr val="4A452A"/>
                </a:solidFill>
              </a:rPr>
              <a:t>.</a:t>
            </a:r>
            <a:endParaRPr lang="ru-RU" sz="2000" b="1" dirty="0">
              <a:solidFill>
                <a:srgbClr val="4A452A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216" t="13255" r="5862" b="15463"/>
          <a:stretch/>
        </p:blipFill>
        <p:spPr bwMode="auto">
          <a:xfrm>
            <a:off x="251596" y="2564904"/>
            <a:ext cx="2632043" cy="385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914" t="19693" r="53621" b="53475"/>
          <a:stretch/>
        </p:blipFill>
        <p:spPr bwMode="auto">
          <a:xfrm rot="21194828">
            <a:off x="3841251" y="1041469"/>
            <a:ext cx="3709965" cy="218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50" t="16811" r="52414" b="45241"/>
          <a:stretch/>
        </p:blipFill>
        <p:spPr bwMode="auto">
          <a:xfrm>
            <a:off x="255408" y="332656"/>
            <a:ext cx="2721307" cy="2149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2625" y="1052736"/>
            <a:ext cx="4608512" cy="5544616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ДАЛЬНИЕ ПЕРЕЛЕТЫ</a:t>
            </a:r>
          </a:p>
          <a:p>
            <a:pPr marL="0" indent="0" algn="just">
              <a:buNone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Одесса – Севастополь за 6 часов 40 минут</a:t>
            </a:r>
          </a:p>
          <a:p>
            <a:pPr marL="0" indent="0" algn="just">
              <a:buNone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Севастополь – Санкт Петербург  </a:t>
            </a:r>
            <a:r>
              <a:rPr lang="ru-RU" sz="3800" b="1" dirty="0" smtClean="0"/>
              <a:t>1250 верст 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18 часов </a:t>
            </a:r>
            <a:r>
              <a:rPr lang="ru-RU" sz="3800" dirty="0" smtClean="0"/>
              <a:t>(10 ч. из которых затрачено на отдых)</a:t>
            </a:r>
            <a:endParaRPr lang="ru-RU" sz="3800" b="1" dirty="0" smtClean="0"/>
          </a:p>
          <a:p>
            <a:pPr marL="0" indent="0" algn="just">
              <a:buNone/>
            </a:pPr>
            <a:r>
              <a:rPr lang="ru-RU" sz="3800" dirty="0" smtClean="0"/>
              <a:t>В </a:t>
            </a:r>
            <a:r>
              <a:rPr lang="ru-RU" sz="3800" b="1" dirty="0" smtClean="0"/>
              <a:t>августе 1913 года </a:t>
            </a:r>
            <a:r>
              <a:rPr lang="ru-RU" sz="3800" dirty="0" smtClean="0"/>
              <a:t>возглавил </a:t>
            </a:r>
            <a:r>
              <a:rPr lang="ru-RU" sz="3800" b="1" dirty="0" smtClean="0"/>
              <a:t>групповой перелёт </a:t>
            </a:r>
            <a:r>
              <a:rPr lang="ru-RU" sz="3800" dirty="0" smtClean="0"/>
              <a:t>(в составе трёх машин) по </a:t>
            </a:r>
            <a:r>
              <a:rPr lang="ru-RU" sz="3800" b="1" dirty="0" smtClean="0"/>
              <a:t>маршруту Киев — Остёр — Козелец — Нежин — Киев </a:t>
            </a:r>
            <a:r>
              <a:rPr lang="ru-RU" sz="3800" dirty="0" smtClean="0"/>
              <a:t>с посадками на полевых аэродромах. Во время перелёта впервые в истории авиации проводилась маршрутная киносъёмка. </a:t>
            </a:r>
          </a:p>
          <a:p>
            <a:pPr marL="0" indent="0" algn="just">
              <a:buNone/>
            </a:pPr>
            <a:r>
              <a:rPr lang="ru-RU" sz="3800" dirty="0" smtClean="0"/>
              <a:t>В </a:t>
            </a:r>
            <a:r>
              <a:rPr lang="ru-RU" sz="3800" b="1" dirty="0" smtClean="0"/>
              <a:t>первой половине 1914 года </a:t>
            </a:r>
            <a:r>
              <a:rPr lang="ru-RU" sz="3800" dirty="0" smtClean="0"/>
              <a:t>Пётр Николаевич осуществил два перелёта: </a:t>
            </a:r>
            <a:r>
              <a:rPr lang="ru-RU" sz="3800" b="1" dirty="0" smtClean="0"/>
              <a:t>Киев — Одесса </a:t>
            </a:r>
            <a:r>
              <a:rPr lang="ru-RU" sz="3800" dirty="0" smtClean="0"/>
              <a:t>за </a:t>
            </a:r>
            <a:r>
              <a:rPr lang="ru-RU" sz="3800" b="1" dirty="0" smtClean="0"/>
              <a:t>3 часа 10 минут </a:t>
            </a:r>
            <a:r>
              <a:rPr lang="ru-RU" sz="3800" dirty="0" smtClean="0"/>
              <a:t>и Киев — Гатчина за </a:t>
            </a:r>
            <a:r>
              <a:rPr lang="ru-RU" sz="3800" b="1" dirty="0" smtClean="0"/>
              <a:t>9 часов 35 минут. </a:t>
            </a:r>
          </a:p>
          <a:p>
            <a:pPr marL="0" indent="0" algn="just">
              <a:buNone/>
            </a:pPr>
            <a:r>
              <a:rPr lang="ru-RU" sz="3800" dirty="0" smtClean="0"/>
              <a:t>Для того времени это было большим достижением.</a:t>
            </a:r>
            <a:endParaRPr lang="ru-RU" sz="3800" b="1" dirty="0" smtClean="0"/>
          </a:p>
          <a:p>
            <a:pPr marL="0" indent="0" algn="ctr">
              <a:buNone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43808" y="188640"/>
            <a:ext cx="6519731" cy="966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4A452A"/>
                </a:solidFill>
              </a:rPr>
              <a:t>«ЛЕТЧИК ВЫДАЮЩИЙСЯ»</a:t>
            </a:r>
            <a:endParaRPr lang="ru-RU" sz="4000" dirty="0">
              <a:solidFill>
                <a:srgbClr val="4A452A"/>
              </a:solidFill>
            </a:endParaRPr>
          </a:p>
        </p:txBody>
      </p:sp>
      <p:pic>
        <p:nvPicPr>
          <p:cNvPr id="10242" name="Picture 2" descr="E:\школа\Нестеров\42_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137" y="4707518"/>
            <a:ext cx="1612863" cy="21504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086" t="17457" r="50000" b="7705"/>
          <a:stretch/>
        </p:blipFill>
        <p:spPr bwMode="auto">
          <a:xfrm>
            <a:off x="-252536" y="188639"/>
            <a:ext cx="3960440" cy="594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0019" y="917083"/>
            <a:ext cx="4123961" cy="44329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ИЗОБРЕТЕНИЯ</a:t>
            </a:r>
            <a:endParaRPr lang="ru-RU" b="1" dirty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15616" y="172326"/>
            <a:ext cx="6519731" cy="966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4A452A"/>
                </a:solidFill>
              </a:rPr>
              <a:t>«ЛЕТЧИК ВЫДАЮЩИЙСЯ»</a:t>
            </a:r>
            <a:endParaRPr lang="ru-RU" sz="4000" dirty="0">
              <a:solidFill>
                <a:srgbClr val="4A452A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50" t="13740" r="5215" b="14009"/>
          <a:stretch/>
        </p:blipFill>
        <p:spPr bwMode="auto">
          <a:xfrm rot="5400000">
            <a:off x="-430842" y="1934295"/>
            <a:ext cx="4320266" cy="298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69" t="10641" r="51612" b="14844"/>
          <a:stretch/>
        </p:blipFill>
        <p:spPr bwMode="auto">
          <a:xfrm>
            <a:off x="3131840" y="2348880"/>
            <a:ext cx="2829033" cy="408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242" t="31816" r="7845" b="31492"/>
          <a:stretch/>
        </p:blipFill>
        <p:spPr bwMode="auto">
          <a:xfrm>
            <a:off x="6012160" y="1196752"/>
            <a:ext cx="3252149" cy="24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4712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1905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МИРОВАЯ ВОЙНА</a:t>
            </a:r>
            <a:br>
              <a:rPr lang="ru-RU" sz="3600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1914-1918 гг.</a:t>
            </a:r>
            <a:br>
              <a:rPr lang="ru-RU" sz="3600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u="sng" dirty="0" smtClean="0">
                <a:solidFill>
                  <a:srgbClr val="4A452A"/>
                </a:solidFill>
              </a:rPr>
              <a:t>Авиация</a:t>
            </a:r>
            <a:endParaRPr lang="ru-RU" sz="3600" b="1" i="1" u="sng" dirty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0" y="1844824"/>
            <a:ext cx="4038600" cy="38492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4A452A"/>
                </a:solidFill>
              </a:rPr>
              <a:t>Авиация России</a:t>
            </a:r>
            <a:endParaRPr lang="ru-RU" sz="2400" b="1" dirty="0">
              <a:solidFill>
                <a:srgbClr val="4A452A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137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4A452A"/>
                </a:solidFill>
              </a:rPr>
              <a:t>Авиация Тройственного союза</a:t>
            </a:r>
            <a:endParaRPr lang="ru-RU" sz="2400" b="1" dirty="0">
              <a:solidFill>
                <a:srgbClr val="4A452A"/>
              </a:solidFill>
            </a:endParaRPr>
          </a:p>
        </p:txBody>
      </p:sp>
      <p:pic>
        <p:nvPicPr>
          <p:cNvPr id="9218" name="Picture 2" descr="https://upload.wikimedia.org/wikipedia/commons/thumb/d/db/Nieuport_23_C.1_%28colour%29.jpg/300px-Nieuport_23_C.1_%28colour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2088232" cy="15174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>
          <a:xfrm>
            <a:off x="0" y="3933056"/>
            <a:ext cx="2195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solidFill>
                  <a:srgbClr val="4A452A"/>
                </a:solidFill>
              </a:rPr>
              <a:t>Ньюпор</a:t>
            </a:r>
            <a:r>
              <a:rPr lang="ru-RU" sz="1600" b="1" dirty="0" smtClean="0">
                <a:solidFill>
                  <a:srgbClr val="4A452A"/>
                </a:solidFill>
              </a:rPr>
              <a:t> 17 °C.1 — истребитель времён Первой мировой войны</a:t>
            </a:r>
            <a:endParaRPr lang="ru-RU" sz="1600" b="1" dirty="0">
              <a:solidFill>
                <a:srgbClr val="4A452A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103674"/>
            <a:ext cx="4572000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A452A"/>
                </a:solidFill>
              </a:rPr>
              <a:t>По состоянию на начало Первой мировой войны Императорский военно-воздушный флот был самым большим в мире и насчитывал 263</a:t>
            </a:r>
            <a:r>
              <a:rPr lang="ru-RU" b="1" baseline="30000" dirty="0" smtClean="0">
                <a:solidFill>
                  <a:srgbClr val="4A452A"/>
                </a:solidFill>
              </a:rPr>
              <a:t> </a:t>
            </a:r>
            <a:r>
              <a:rPr lang="ru-RU" b="1" dirty="0" smtClean="0">
                <a:solidFill>
                  <a:srgbClr val="4A452A"/>
                </a:solidFill>
              </a:rPr>
              <a:t> аэроплана (из них 224 — в составе 39</a:t>
            </a:r>
            <a:r>
              <a:rPr lang="ru-RU" b="1" baseline="30000" dirty="0" smtClean="0">
                <a:solidFill>
                  <a:srgbClr val="4A452A"/>
                </a:solidFill>
              </a:rPr>
              <a:t> </a:t>
            </a:r>
            <a:r>
              <a:rPr lang="ru-RU" b="1" dirty="0" smtClean="0">
                <a:solidFill>
                  <a:srgbClr val="4A452A"/>
                </a:solidFill>
              </a:rPr>
              <a:t>авиационных отрядов) и 14 дирижаблей .</a:t>
            </a:r>
            <a:endParaRPr lang="ru-RU" b="1" dirty="0">
              <a:solidFill>
                <a:srgbClr val="4A452A"/>
              </a:solidFill>
            </a:endParaRPr>
          </a:p>
        </p:txBody>
      </p:sp>
      <p:pic>
        <p:nvPicPr>
          <p:cNvPr id="9220" name="Picture 4" descr="https://upload.wikimedia.org/wikipedia/commons/thumb/f/fa/Bundesarchiv_Bild_146-1972-003-64%2C_Flugzeug_Rumpler-Taube_nach_dem_Start.jpg/220px-Bundesarchiv_Bild_146-1972-003-64%2C_Flugzeug_Rumpler-Taube_nach_dem_Sta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721990"/>
            <a:ext cx="2304256" cy="14453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>
            <a:off x="5220072" y="4221088"/>
            <a:ext cx="2846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4A452A"/>
                </a:solidFill>
              </a:rPr>
              <a:t>«</a:t>
            </a:r>
            <a:r>
              <a:rPr lang="ru-RU" b="1" dirty="0" err="1" smtClean="0">
                <a:solidFill>
                  <a:srgbClr val="4A452A"/>
                </a:solidFill>
              </a:rPr>
              <a:t>Румплер-Таубе</a:t>
            </a:r>
            <a:r>
              <a:rPr lang="ru-RU" b="1" dirty="0" smtClean="0">
                <a:solidFill>
                  <a:srgbClr val="4A452A"/>
                </a:solidFill>
              </a:rPr>
              <a:t>» в полете</a:t>
            </a:r>
            <a:endParaRPr lang="ru-RU" b="1" dirty="0">
              <a:solidFill>
                <a:srgbClr val="4A452A"/>
              </a:solidFill>
            </a:endParaRPr>
          </a:p>
        </p:txBody>
      </p:sp>
      <p:pic>
        <p:nvPicPr>
          <p:cNvPr id="9222" name="Picture 6" descr="http://flyingmachines.ru/Images7/Flight/1914/358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581128"/>
            <a:ext cx="2505195" cy="15121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2" name="Прямоугольник 11"/>
          <p:cNvSpPr/>
          <p:nvPr/>
        </p:nvSpPr>
        <p:spPr>
          <a:xfrm>
            <a:off x="5292080" y="6165304"/>
            <a:ext cx="3555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4A452A"/>
                </a:solidFill>
              </a:rPr>
              <a:t> Самолет- разведчик "Альбатрос"</a:t>
            </a:r>
            <a:endParaRPr lang="ru-RU" b="1" dirty="0">
              <a:solidFill>
                <a:srgbClr val="4A452A"/>
              </a:solidFill>
            </a:endParaRPr>
          </a:p>
        </p:txBody>
      </p:sp>
      <p:pic>
        <p:nvPicPr>
          <p:cNvPr id="9224" name="Picture 8" descr="Фото &quot;Морана-Парасоля&quot; времен Гражданской войн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2564904"/>
            <a:ext cx="2256185" cy="1052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4" name="Прямоугольник 13"/>
          <p:cNvSpPr/>
          <p:nvPr/>
        </p:nvSpPr>
        <p:spPr>
          <a:xfrm>
            <a:off x="2267744" y="3861048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A452A"/>
                </a:solidFill>
              </a:rPr>
              <a:t>«</a:t>
            </a:r>
            <a:r>
              <a:rPr lang="ru-RU" b="1" dirty="0" err="1" smtClean="0">
                <a:solidFill>
                  <a:srgbClr val="4A452A"/>
                </a:solidFill>
              </a:rPr>
              <a:t>Моран-Солнье</a:t>
            </a:r>
            <a:r>
              <a:rPr lang="ru-RU" b="1" dirty="0" smtClean="0">
                <a:solidFill>
                  <a:srgbClr val="4A452A"/>
                </a:solidFill>
              </a:rPr>
              <a:t>» L , самолет разведчик, бомбардировщик, истребитель</a:t>
            </a:r>
            <a:endParaRPr lang="ru-RU" dirty="0">
              <a:solidFill>
                <a:srgbClr val="4A452A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БОЕВЫЕ ПОЛЕТЫ НЕСТЕРОВА</a:t>
            </a:r>
            <a:br>
              <a:rPr lang="ru-RU" sz="3400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400" b="1" dirty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28 июля 1914 г.- </a:t>
            </a:r>
            <a:r>
              <a:rPr lang="ru-RU" b="1" dirty="0" smtClean="0">
                <a:solidFill>
                  <a:srgbClr val="4A452A"/>
                </a:solidFill>
              </a:rPr>
              <a:t>Нестеров совершил первый боевой вылет.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4A452A"/>
                </a:solidFill>
              </a:rPr>
              <a:t>За месяц провел 10 разведывательных вылета.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25 августа 1914 г. - </a:t>
            </a:r>
            <a:r>
              <a:rPr lang="ru-RU" b="1" dirty="0" smtClean="0">
                <a:solidFill>
                  <a:srgbClr val="4A452A"/>
                </a:solidFill>
              </a:rPr>
              <a:t>Нестеров впервые использовал бомбардировку с самолета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26 августа 1914 г.- </a:t>
            </a:r>
            <a:r>
              <a:rPr lang="ru-RU" b="1" dirty="0" smtClean="0">
                <a:solidFill>
                  <a:srgbClr val="4A452A"/>
                </a:solidFill>
              </a:rPr>
              <a:t>Нестеров совершил первый воздушный таран </a:t>
            </a:r>
            <a:endParaRPr lang="ru-RU" b="1" dirty="0">
              <a:solidFill>
                <a:srgbClr val="4A452A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69776"/>
            <a:ext cx="568863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ПОСЛЕДНИЙ БОЙ</a:t>
            </a:r>
            <a:endParaRPr lang="ru-RU" b="1" dirty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80" b="7486"/>
          <a:stretch/>
        </p:blipFill>
        <p:spPr bwMode="auto">
          <a:xfrm>
            <a:off x="379258" y="1412776"/>
            <a:ext cx="4725011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E:\школа\Нестеров\225481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106" y="3401436"/>
            <a:ext cx="2054628" cy="28669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1" y="4834898"/>
            <a:ext cx="55343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4A452A"/>
                </a:solidFill>
              </a:rPr>
              <a:t>Воздушный бой 26 августа 1914 г.</a:t>
            </a:r>
          </a:p>
          <a:p>
            <a:pPr algn="ctr"/>
            <a:r>
              <a:rPr lang="ru-RU" sz="2000" b="1" dirty="0" smtClean="0">
                <a:solidFill>
                  <a:srgbClr val="4A452A"/>
                </a:solidFill>
              </a:rPr>
              <a:t>Между австрийским самолетом «Альбатрос» и </a:t>
            </a:r>
          </a:p>
          <a:p>
            <a:pPr algn="ctr"/>
            <a:r>
              <a:rPr lang="ru-RU" sz="2000" b="1" dirty="0" smtClean="0">
                <a:solidFill>
                  <a:srgbClr val="4A452A"/>
                </a:solidFill>
              </a:rPr>
              <a:t>«</a:t>
            </a:r>
            <a:r>
              <a:rPr lang="ru-RU" sz="2000" b="1" dirty="0" err="1" smtClean="0">
                <a:solidFill>
                  <a:srgbClr val="4A452A"/>
                </a:solidFill>
              </a:rPr>
              <a:t>Мораном</a:t>
            </a:r>
            <a:r>
              <a:rPr lang="ru-RU" sz="2000" b="1" dirty="0" smtClean="0">
                <a:solidFill>
                  <a:srgbClr val="4A452A"/>
                </a:solidFill>
              </a:rPr>
              <a:t>», которым управлял Нестеров П.Н.</a:t>
            </a:r>
          </a:p>
          <a:p>
            <a:pPr algn="ctr"/>
            <a:r>
              <a:rPr lang="ru-RU" sz="2000" b="1" dirty="0" smtClean="0">
                <a:solidFill>
                  <a:srgbClr val="4A452A"/>
                </a:solidFill>
              </a:rPr>
              <a:t>ПЕРВЫЙ В МИРЕ ВОЗДУШНЫЙ ТАРАН.</a:t>
            </a:r>
            <a:endParaRPr lang="ru-RU" sz="2000" b="1" dirty="0">
              <a:solidFill>
                <a:srgbClr val="4A452A"/>
              </a:solidFill>
            </a:endParaRPr>
          </a:p>
        </p:txBody>
      </p:sp>
      <p:pic>
        <p:nvPicPr>
          <p:cNvPr id="10" name="Рисунок 9" descr="http://static1.repo.aif.ru/1/74/783912/cc68acb664bd28a0e7abf50b678aaa8c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34777" y="332656"/>
            <a:ext cx="353933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54064" y="6314798"/>
            <a:ext cx="3112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Фото</a:t>
            </a:r>
            <a:r>
              <a:rPr lang="en-US" dirty="0"/>
              <a:t>: </a:t>
            </a:r>
            <a:r>
              <a:rPr lang="en-US" u="sng" dirty="0">
                <a:hlinkClick r:id="rId6"/>
              </a:rPr>
              <a:t>Commons.wikimedia.org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700" y="1932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ЗВАНИЯ И НАГРАДЫ </a:t>
            </a:r>
            <a:b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НЕСТЕРОВА П.Н.</a:t>
            </a:r>
            <a:endParaRPr lang="ru-RU" b="1" dirty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6635080" cy="12527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u="sng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Чины и звания</a:t>
            </a:r>
            <a:r>
              <a:rPr lang="ru-RU" sz="2400" b="1" dirty="0">
                <a:solidFill>
                  <a:srgbClr val="4A452A"/>
                </a:solidFill>
              </a:rPr>
              <a:t/>
            </a:r>
            <a:br>
              <a:rPr lang="ru-RU" sz="2400" b="1" dirty="0">
                <a:solidFill>
                  <a:srgbClr val="4A452A"/>
                </a:solidFill>
              </a:rPr>
            </a:br>
            <a:r>
              <a:rPr lang="ru-RU" sz="2000" b="1" dirty="0">
                <a:solidFill>
                  <a:srgbClr val="4A452A"/>
                </a:solidFill>
              </a:rPr>
              <a:t>Подпоручик -29.10.1906 г. </a:t>
            </a:r>
            <a:br>
              <a:rPr lang="ru-RU" sz="2000" b="1" dirty="0">
                <a:solidFill>
                  <a:srgbClr val="4A452A"/>
                </a:solidFill>
              </a:rPr>
            </a:br>
            <a:r>
              <a:rPr lang="ru-RU" sz="2000" b="1" dirty="0">
                <a:solidFill>
                  <a:srgbClr val="4A452A"/>
                </a:solidFill>
              </a:rPr>
              <a:t>Поручик-01.09.1909 г. </a:t>
            </a:r>
            <a:br>
              <a:rPr lang="ru-RU" sz="2000" b="1" dirty="0">
                <a:solidFill>
                  <a:srgbClr val="4A452A"/>
                </a:solidFill>
              </a:rPr>
            </a:br>
            <a:r>
              <a:rPr lang="ru-RU" sz="2000" b="1" dirty="0">
                <a:solidFill>
                  <a:srgbClr val="4A452A"/>
                </a:solidFill>
              </a:rPr>
              <a:t>Штабс-капитан - 31.08.1913 г. </a:t>
            </a:r>
            <a:br>
              <a:rPr lang="ru-RU" sz="2000" b="1" dirty="0">
                <a:solidFill>
                  <a:srgbClr val="4A452A"/>
                </a:solidFill>
              </a:rPr>
            </a:br>
            <a:r>
              <a:rPr lang="ru-RU" sz="2000" b="1" dirty="0">
                <a:solidFill>
                  <a:srgbClr val="4A452A"/>
                </a:solidFill>
              </a:rPr>
              <a:t>Военный летчик - </a:t>
            </a:r>
            <a:r>
              <a:rPr lang="ru-RU" sz="2000" b="1" dirty="0" smtClean="0">
                <a:solidFill>
                  <a:srgbClr val="4A452A"/>
                </a:solidFill>
              </a:rPr>
              <a:t> с 1913 </a:t>
            </a:r>
            <a:r>
              <a:rPr lang="ru-RU" sz="2000" b="1" dirty="0">
                <a:solidFill>
                  <a:srgbClr val="4A452A"/>
                </a:solidFill>
              </a:rPr>
              <a:t>г.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39552" y="3429000"/>
            <a:ext cx="8280920" cy="22608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u="sng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Ордена</a:t>
            </a:r>
            <a:r>
              <a:rPr lang="ru-RU" sz="2400" b="1" u="sng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000" b="1" u="sng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u="sng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4A452A"/>
                </a:solidFill>
              </a:rPr>
              <a:t>Св. Станислава 3-й ст. - ВП от 25.12.1912 г.;</a:t>
            </a:r>
            <a:br>
              <a:rPr lang="ru-RU" sz="2000" b="1" dirty="0">
                <a:solidFill>
                  <a:srgbClr val="4A452A"/>
                </a:solidFill>
              </a:rPr>
            </a:br>
            <a:r>
              <a:rPr lang="ru-RU" sz="2000" b="1" dirty="0">
                <a:solidFill>
                  <a:srgbClr val="4A452A"/>
                </a:solidFill>
              </a:rPr>
              <a:t>Св. Анны 3-й ст. - ВП от 07.03.1913 г.;</a:t>
            </a:r>
            <a:br>
              <a:rPr lang="ru-RU" sz="2000" b="1" dirty="0">
                <a:solidFill>
                  <a:srgbClr val="4A452A"/>
                </a:solidFill>
              </a:rPr>
            </a:br>
            <a:r>
              <a:rPr lang="ru-RU" sz="2000" b="1" dirty="0">
                <a:solidFill>
                  <a:srgbClr val="4A452A"/>
                </a:solidFill>
              </a:rPr>
              <a:t>Св. Владимира 4-й ст. - ВП от 09.08.1914 г.;</a:t>
            </a:r>
            <a:br>
              <a:rPr lang="ru-RU" sz="2000" b="1" dirty="0">
                <a:solidFill>
                  <a:srgbClr val="4A452A"/>
                </a:solidFill>
              </a:rPr>
            </a:br>
            <a:r>
              <a:rPr lang="ru-RU" sz="2000" b="1" dirty="0">
                <a:solidFill>
                  <a:srgbClr val="4A452A"/>
                </a:solidFill>
              </a:rPr>
              <a:t>Св. Георгия 4-й ст. - ВП от 23.04.1915 г. </a:t>
            </a:r>
            <a:r>
              <a:rPr lang="ru-RU" sz="2000" b="1" i="1" dirty="0">
                <a:solidFill>
                  <a:srgbClr val="4A452A"/>
                </a:solidFill>
              </a:rPr>
              <a:t>«за то, что в бою 26-го августа 1914 г., заметив в воздухе над г. </a:t>
            </a:r>
            <a:r>
              <a:rPr lang="ru-RU" sz="2000" b="1" i="1" dirty="0" err="1">
                <a:solidFill>
                  <a:srgbClr val="4A452A"/>
                </a:solidFill>
              </a:rPr>
              <a:t>Жолкевым</a:t>
            </a:r>
            <a:r>
              <a:rPr lang="ru-RU" sz="2000" b="1" i="1" dirty="0">
                <a:solidFill>
                  <a:srgbClr val="4A452A"/>
                </a:solidFill>
              </a:rPr>
              <a:t> неприятельский аэроплан, производивший разведку, по личной инициативе, поднявшись на аппарате, протаранил неприятельский аэроплан, упавший с двумя летчиками около д. Вола-Высоцка, при этом сам погиб славной смертью героя</a:t>
            </a:r>
            <a:r>
              <a:rPr lang="ru-RU" sz="2000" b="1" i="1" dirty="0" smtClean="0">
                <a:solidFill>
                  <a:srgbClr val="4A452A"/>
                </a:solidFill>
              </a:rPr>
              <a:t>».</a:t>
            </a:r>
            <a:endParaRPr lang="ru-RU" sz="2000" b="1" dirty="0">
              <a:solidFill>
                <a:srgbClr val="4A452A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819" t="21956" r="11336" b="14746"/>
          <a:stretch/>
        </p:blipFill>
        <p:spPr bwMode="auto">
          <a:xfrm>
            <a:off x="6300192" y="620688"/>
            <a:ext cx="2603919" cy="40145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4712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О ГЕРОЕ</a:t>
            </a:r>
            <a:endParaRPr lang="ru-RU" b="1" dirty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496" b="8189"/>
          <a:stretch/>
        </p:blipFill>
        <p:spPr bwMode="auto">
          <a:xfrm>
            <a:off x="3995936" y="1124744"/>
            <a:ext cx="2666231" cy="184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6.Медаль Нестерова">
            <a:hlinkClick r:id="rId5"/>
          </p:cNvPr>
          <p:cNvPicPr/>
          <p:nvPr/>
        </p:nvPicPr>
        <p:blipFill>
          <a:blip r:embed="rId6" cstate="print">
            <a:clrChange>
              <a:clrFrom>
                <a:srgbClr val="EEEEEC"/>
              </a:clrFrom>
              <a:clrTo>
                <a:srgbClr val="EEEE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2492896"/>
            <a:ext cx="671979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E:\школа\Нестеров\131px-Nesterov_plaque в киеве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73016"/>
            <a:ext cx="1663700" cy="228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школа\Нестеров\180px-Nesterov_marka_SSSR_19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8640"/>
            <a:ext cx="1981385" cy="14022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школа\Нестеров\b2d8ada11e7cf0dae0f39d45c57b2f46 (1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91" y="1346266"/>
            <a:ext cx="3533981" cy="47213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6021288"/>
            <a:ext cx="3851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Памятник П. Н. Нестерову, установленный в Нижнем Новгороде в сквере его имени.</a:t>
            </a:r>
            <a:endParaRPr lang="ru-RU" sz="1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79912" y="5805264"/>
            <a:ext cx="3240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Мемориальная доска на доме</a:t>
            </a:r>
          </a:p>
          <a:p>
            <a:pPr algn="ctr"/>
            <a:r>
              <a:rPr lang="ru-RU" sz="1600" b="1" dirty="0" smtClean="0"/>
              <a:t> по ул. Московской, 5 в Киеве, </a:t>
            </a:r>
          </a:p>
          <a:p>
            <a:pPr algn="ctr"/>
            <a:r>
              <a:rPr lang="ru-RU" sz="1600" b="1" dirty="0" smtClean="0"/>
              <a:t>где жил Нестеров</a:t>
            </a:r>
            <a:endParaRPr lang="ru-RU" sz="1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1556792"/>
            <a:ext cx="2555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Почтовая марка СССР из серии</a:t>
            </a:r>
          </a:p>
          <a:p>
            <a:pPr algn="ctr"/>
            <a:r>
              <a:rPr lang="ru-RU" sz="1400" b="1" dirty="0" smtClean="0"/>
              <a:t> «Деятели отечественной авиации»,</a:t>
            </a:r>
          </a:p>
          <a:p>
            <a:pPr algn="ctr"/>
            <a:r>
              <a:rPr lang="ru-RU" sz="1400" b="1" dirty="0" smtClean="0"/>
              <a:t> посвящённая Нестерову, 1963</a:t>
            </a:r>
            <a:endParaRPr lang="ru-RU" sz="1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51712" y="3789040"/>
            <a:ext cx="25922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Медаль Нестерова,  </a:t>
            </a:r>
          </a:p>
          <a:p>
            <a:pPr algn="ctr"/>
            <a:r>
              <a:rPr lang="ru-RU" sz="1400" b="1" dirty="0" smtClean="0"/>
              <a:t>вручается военнослужащим,</a:t>
            </a:r>
          </a:p>
          <a:p>
            <a:pPr algn="ctr"/>
            <a:r>
              <a:rPr lang="ru-RU" sz="1400" b="1" dirty="0" smtClean="0"/>
              <a:t> лётному составу гражданской</a:t>
            </a:r>
          </a:p>
          <a:p>
            <a:pPr algn="ctr"/>
            <a:r>
              <a:rPr lang="ru-RU" sz="1400" b="1" dirty="0" smtClean="0"/>
              <a:t> авиации и авиационной</a:t>
            </a:r>
          </a:p>
          <a:p>
            <a:pPr algn="ctr"/>
            <a:r>
              <a:rPr lang="ru-RU" sz="1400" b="1" dirty="0" smtClean="0"/>
              <a:t> промышленности с 1994 г.</a:t>
            </a:r>
            <a:endParaRPr lang="ru-RU" sz="1400" b="1" dirty="0"/>
          </a:p>
        </p:txBody>
      </p:sp>
      <p:pic>
        <p:nvPicPr>
          <p:cNvPr id="5122" name="Picture 2" descr="https://upload.wikimedia.org/wikipedia/ru/thumb/5/52/%D0%9F%D1%91%D1%82%D1%80_%D0%9D%D0%B5%D1%81%D1%82%D0%B5%D1%80%D0%BE%D0%B2%2C_%D0%BF%D0%B0%D0%BC%D1%8F%D1%82%D0%BD%D1%8B%D0%B9_%D0%B7%D0%BD%D0%B0%D0%BA_%D0%B2_%D0%B3._%D0%9A%D0%B8%D0%B5%D0%B2%D0%B5.jpg/1280px-%D0%9F%D1%91%D1%82%D1%80_%D0%9D%D0%B5%D1%81%D1%82%D0%B5%D1%80%D0%BE%D0%B2%2C_%D0%BF%D0%B0%D0%BC%D1%8F%D1%82%D0%BD%D1%8B%D0%B9_%D0%B7%D0%BD%D0%B0%D0%BA_%D0%B2_%D0%B3._%D0%9A%D0%B8%D0%B5%D0%B2%D0%B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92280" y="4941168"/>
            <a:ext cx="1547664" cy="116074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6641976" y="6119336"/>
            <a:ext cx="2502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Памятный камень с </a:t>
            </a:r>
          </a:p>
          <a:p>
            <a:pPr algn="ctr"/>
            <a:r>
              <a:rPr lang="ru-RU" sz="1400" b="1" dirty="0" smtClean="0"/>
              <a:t>доской П. Нестерову в г. Киеве</a:t>
            </a:r>
            <a:endParaRPr lang="ru-RU" sz="1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67944" y="2996952"/>
            <a:ext cx="259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Газета Первой мировой войны о подвиге П. Нестерова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54051"/>
            <a:ext cx="4076209" cy="292069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/>
              <a:t>П. Н. Нестеров — родоначальник высшего </a:t>
            </a:r>
            <a:r>
              <a:rPr lang="ru-RU" sz="1800" b="1" dirty="0" smtClean="0"/>
              <a:t>пилотажа.</a:t>
            </a:r>
          </a:p>
          <a:p>
            <a:pPr marL="0" indent="0">
              <a:buNone/>
            </a:pPr>
            <a:r>
              <a:rPr lang="ru-RU" sz="1800" b="1" dirty="0" smtClean="0"/>
              <a:t>За </a:t>
            </a:r>
            <a:r>
              <a:rPr lang="ru-RU" sz="1800" b="1" dirty="0"/>
              <a:t>петлей Нестерова последовали перевернутый полет И. И. </a:t>
            </a:r>
            <a:r>
              <a:rPr lang="ru-RU" sz="1800" b="1" dirty="0" err="1"/>
              <a:t>Кульнева</a:t>
            </a:r>
            <a:r>
              <a:rPr lang="ru-RU" sz="1800" b="1" dirty="0"/>
              <a:t>, штопор К. К. </a:t>
            </a:r>
            <a:r>
              <a:rPr lang="ru-RU" sz="1800" b="1" dirty="0" err="1"/>
              <a:t>Арцеулова</a:t>
            </a:r>
            <a:r>
              <a:rPr lang="ru-RU" sz="1800" b="1" dirty="0"/>
              <a:t>, множество новых фигур, освоенных на мощных современных самолетах нашими мастерами высшего пилотажа Ю. А. </a:t>
            </a:r>
            <a:r>
              <a:rPr lang="ru-RU" sz="1800" b="1" dirty="0" err="1"/>
              <a:t>Братолюбовым</a:t>
            </a:r>
            <a:r>
              <a:rPr lang="ru-RU" sz="1800" b="1" dirty="0"/>
              <a:t>, В. А. </a:t>
            </a:r>
            <a:r>
              <a:rPr lang="ru-RU" sz="1800" b="1" dirty="0" err="1"/>
              <a:t>Степанчёнком</a:t>
            </a:r>
            <a:r>
              <a:rPr lang="ru-RU" sz="1800" b="1" dirty="0"/>
              <a:t>, В. П. Чкаловым, С. П. </a:t>
            </a:r>
            <a:r>
              <a:rPr lang="ru-RU" sz="1800" b="1" dirty="0" smtClean="0"/>
              <a:t>Супруном</a:t>
            </a:r>
            <a:r>
              <a:rPr lang="ru-RU" sz="1800" b="1" dirty="0"/>
              <a:t>. 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О ГЕРОЕ</a:t>
            </a:r>
            <a:endParaRPr lang="ru-RU" b="1" dirty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915816" y="116601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990162" y="90872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572001" y="1422421"/>
            <a:ext cx="4382650" cy="2952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/>
              <a:t>П. Н. Нестеров раздвинул рамки полетов далеко за пределы границ аэродромов. Продолжая этот путь, русские летчики М. М. Громов, В. П. Чкалов, В. С. </a:t>
            </a:r>
            <a:r>
              <a:rPr lang="ru-RU" sz="1800" b="1" dirty="0" err="1"/>
              <a:t>Гризодубова</a:t>
            </a:r>
            <a:r>
              <a:rPr lang="ru-RU" sz="1800" b="1" dirty="0"/>
              <a:t>, М. В. Водопьянов, В. С. </a:t>
            </a:r>
            <a:r>
              <a:rPr lang="ru-RU" sz="1800" b="1" dirty="0" err="1"/>
              <a:t>Молоков</a:t>
            </a:r>
            <a:r>
              <a:rPr lang="ru-RU" sz="1800" b="1" dirty="0"/>
              <a:t>, И. П. </a:t>
            </a:r>
            <a:r>
              <a:rPr lang="ru-RU" sz="1800" b="1" dirty="0" err="1"/>
              <a:t>Мазурук</a:t>
            </a:r>
            <a:r>
              <a:rPr lang="ru-RU" sz="1800" b="1" dirty="0"/>
              <a:t>, А. Д. Алексеев, а за ними многие другие совершили беспримерные дальние перелеты, освоили Арктику, завоевали Северный полюс</a:t>
            </a:r>
            <a:r>
              <a:rPr lang="ru-RU" sz="1800" b="1" dirty="0" smtClean="0"/>
              <a:t>..</a:t>
            </a:r>
            <a:endParaRPr lang="ru-RU" sz="1800" b="1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24083" y="4653136"/>
            <a:ext cx="8495833" cy="17728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/>
              <a:t>Таран Нестерова — наиболее решительная форма воздушного боя — был, есть и остается только русской тактикой боя в воздухе, все попытки перенять подобную тактику боя нашими врагами выливались только в форму фанатичного самоубийства. Он был неоднократно повторен советскими летчиками и в боях над рекой Халхин-Гол и в годы Великой Отечественной войны с германским фашизмом. </a:t>
            </a:r>
          </a:p>
        </p:txBody>
      </p:sp>
    </p:spTree>
    <p:extLst>
      <p:ext uri="{BB962C8B-B14F-4D97-AF65-F5344CB8AC3E}">
        <p14:creationId xmlns="" xmlns:p14="http://schemas.microsoft.com/office/powerpoint/2010/main" val="354712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естеров\1826633_fon-dlya-prezentacii-po-geograf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9392"/>
            <a:ext cx="9222948" cy="697634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:\школа\Нестеров\Slide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63" t="40181" r="66527" b="15824"/>
          <a:stretch/>
        </p:blipFill>
        <p:spPr bwMode="auto">
          <a:xfrm>
            <a:off x="6299674" y="1052736"/>
            <a:ext cx="2605491" cy="3898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images.aif.ru/006/936/b3eea12a654d13be52047fdffa44d4db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628" y="467193"/>
            <a:ext cx="6257435" cy="584317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3045" y="4082219"/>
            <a:ext cx="5400600" cy="173895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Выполнила: Стиховнина Ирина Владимировна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учитель истории,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МБОУ «Гимназия № 38»,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Дзержинск, Нижегородская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2615" y="836712"/>
            <a:ext cx="4968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Герои России. 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000" b="1" dirty="0">
                <a:solidFill>
                  <a:schemeClr val="bg1"/>
                </a:solidFill>
              </a:rPr>
              <a:t>Петр </a:t>
            </a:r>
            <a:r>
              <a:rPr lang="ru-RU" sz="4000" b="1" dirty="0" smtClean="0">
                <a:solidFill>
                  <a:schemeClr val="bg1"/>
                </a:solidFill>
              </a:rPr>
              <a:t>Нестеров – летчик выдающийся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196135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ЛИЧНАЯ ЖИЗНЬ ПЕТРА НЕСТЕРОВА</a:t>
            </a:r>
            <a:endParaRPr lang="ru-RU" b="1" dirty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19492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1909 год –Петр Нестеров женился на  </a:t>
            </a:r>
            <a:r>
              <a:rPr lang="ru-RU" dirty="0" err="1" smtClean="0"/>
              <a:t>Ядвиге</a:t>
            </a:r>
            <a:r>
              <a:rPr lang="ru-RU" dirty="0" smtClean="0"/>
              <a:t> </a:t>
            </a:r>
            <a:r>
              <a:rPr lang="ru-RU" dirty="0" err="1" smtClean="0"/>
              <a:t>Луневской</a:t>
            </a:r>
            <a:r>
              <a:rPr lang="ru-RU" dirty="0" smtClean="0"/>
              <a:t>, дочери польского крестьянина.</a:t>
            </a:r>
          </a:p>
          <a:p>
            <a:pPr marL="0" indent="0">
              <a:buNone/>
            </a:pPr>
            <a:r>
              <a:rPr lang="ru-RU" dirty="0" smtClean="0"/>
              <a:t>1910 год – рождение дочери Маргариты</a:t>
            </a:r>
          </a:p>
          <a:p>
            <a:pPr marL="0" indent="0">
              <a:buNone/>
            </a:pPr>
            <a:r>
              <a:rPr lang="ru-RU" dirty="0" smtClean="0"/>
              <a:t>1911 год – рождение сына Петра</a:t>
            </a:r>
            <a:endParaRPr lang="ru-RU" dirty="0"/>
          </a:p>
        </p:txBody>
      </p:sp>
      <p:pic>
        <p:nvPicPr>
          <p:cNvPr id="1026" name="Picture 2" descr="E:\школа\Нестеров\120px-Нестеров_с_женой_и_дочерью_Маргаритой._1910_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84784"/>
            <a:ext cx="3310294" cy="23447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47934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ИСТОЧНИКИ:</a:t>
            </a:r>
            <a:endParaRPr lang="ru-RU" sz="3600" b="1" dirty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dirty="0"/>
              <a:t>Архивные источники. РГВИА. Ф. 409. Оп. 1. П/с. 279-585 ; </a:t>
            </a:r>
            <a:r>
              <a:rPr lang="ru-RU" dirty="0" smtClean="0"/>
              <a:t>Е.Ф.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dirty="0" err="1" smtClean="0"/>
              <a:t>Бурче</a:t>
            </a:r>
            <a:r>
              <a:rPr lang="ru-RU" dirty="0" smtClean="0"/>
              <a:t> </a:t>
            </a:r>
            <a:r>
              <a:rPr lang="ru-RU" dirty="0"/>
              <a:t>Петр Николаевич Нестеров (1887-1914), Изд. «Молодая Гвардия»,1955 г.</a:t>
            </a:r>
          </a:p>
          <a:p>
            <a:pPr marL="514350" indent="-514350">
              <a:buAutoNum type="arabicPeriod"/>
            </a:pPr>
            <a:r>
              <a:rPr lang="ru-RU" dirty="0" err="1"/>
              <a:t>П.Д.Дузь</a:t>
            </a:r>
            <a:r>
              <a:rPr lang="ru-RU" dirty="0"/>
              <a:t>. История воздухоплавания и авиации в России (период до 1914 года</a:t>
            </a:r>
            <a:r>
              <a:rPr lang="ru-RU" dirty="0" smtClean="0"/>
              <a:t>).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М.С.Нешкин</a:t>
            </a:r>
            <a:r>
              <a:rPr lang="ru-RU" dirty="0"/>
              <a:t>, </a:t>
            </a:r>
            <a:r>
              <a:rPr lang="ru-RU" dirty="0" err="1"/>
              <a:t>В.М.Шабанов</a:t>
            </a:r>
            <a:r>
              <a:rPr lang="ru-RU" dirty="0"/>
              <a:t>. Биографический справочник «Авиаторы — кавалеры ордена Св. Георгия и Георгиевского оружия периода Первой мировой войны 1914-1918 годов</a:t>
            </a:r>
            <a:r>
              <a:rPr lang="ru-RU" dirty="0" smtClean="0"/>
              <a:t>.»</a:t>
            </a:r>
          </a:p>
          <a:p>
            <a:pPr marL="514350" indent="-514350">
              <a:buAutoNum type="arabicPeriod"/>
            </a:pPr>
            <a:r>
              <a:rPr lang="ru-RU" dirty="0"/>
              <a:t>ШУНЕВИЧ,  «ФАКТЫ»  и Надежда ШУНЕВИЧ,  специально для «ФАКТОВ</a:t>
            </a:r>
            <a:r>
              <a:rPr lang="ru-RU" dirty="0" smtClean="0"/>
              <a:t>» </a:t>
            </a:r>
          </a:p>
          <a:p>
            <a:pPr marL="514350" indent="-514350">
              <a:buAutoNum type="arabicPeriod"/>
            </a:pPr>
            <a:r>
              <a:rPr lang="ru-RU" dirty="0" smtClean="0"/>
              <a:t>Сайт </a:t>
            </a:r>
            <a:r>
              <a:rPr lang="ru-RU" dirty="0"/>
              <a:t>«РЕТРОПЛАНЪ» (retroplan.ru</a:t>
            </a:r>
            <a:r>
              <a:rPr lang="ru-RU" dirty="0" smtClean="0"/>
              <a:t>).</a:t>
            </a:r>
          </a:p>
          <a:p>
            <a:pPr marL="514350" indent="-514350">
              <a:buAutoNum type="arabicPeriod"/>
            </a:pPr>
            <a:r>
              <a:rPr lang="ru-RU" dirty="0" smtClean="0"/>
              <a:t>Сайт </a:t>
            </a:r>
            <a:r>
              <a:rPr lang="ru-RU" dirty="0"/>
              <a:t>«Уголок неба». 2004 страница: «Нестеров Петр Николаевич</a:t>
            </a:r>
            <a:r>
              <a:rPr lang="ru-RU" dirty="0" smtClean="0"/>
              <a:t>».</a:t>
            </a:r>
          </a:p>
          <a:p>
            <a:pPr marL="514350" indent="-514350">
              <a:buAutoNum type="arabicPeriod"/>
            </a:pPr>
            <a:r>
              <a:rPr lang="ru-RU" u="sng" dirty="0" smtClean="0"/>
              <a:t>https</a:t>
            </a:r>
            <a:r>
              <a:rPr lang="ru-RU" u="sng" dirty="0"/>
              <a:t>://</a:t>
            </a:r>
            <a:r>
              <a:rPr lang="ru-RU" u="sng" dirty="0" smtClean="0"/>
              <a:t>www.youtube.com/watch?v=ATdJVnwJpxg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dirty="0" smtClean="0"/>
              <a:t>https</a:t>
            </a:r>
            <a:r>
              <a:rPr lang="ru-RU" dirty="0"/>
              <a:t>://</a:t>
            </a:r>
            <a:r>
              <a:rPr lang="ru-RU" dirty="0" smtClean="0"/>
              <a:t>www.youtube.com/watch?v=l7Gk25vo5-o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1052736"/>
            <a:ext cx="871296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/>
              <a:t>Цель: 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воспитание патриотизма, чувства гордости за героическое прошлое своих земляков.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</a:rPr>
            </a:b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489251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/>
              <a:t>Задачи:</a:t>
            </a:r>
            <a:endParaRPr lang="ru-RU" i="1" dirty="0"/>
          </a:p>
          <a:p>
            <a:pPr lvl="0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познакомить обучающихся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с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подвигом Нестерова П.Н. , воевавшего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 годы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Первой Мировой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войны.</a:t>
            </a:r>
          </a:p>
          <a:p>
            <a:pPr lvl="0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сформировать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чувство гордости за свою страну, свой народ.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3156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5" y="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74638"/>
            <a:ext cx="4978896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2406" y="1686788"/>
            <a:ext cx="4618856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Одного хочу лишь я,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Свою петлю осуществляя: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эта "мертвая петля"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Была бы в воздухе живая.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мир хочу я удивить,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для забавы иль задора, 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вас хочу лишь убедить, 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 воздухе везде опора... </a:t>
            </a:r>
          </a:p>
          <a:p>
            <a:pPr marL="0" indent="0" algn="r">
              <a:buNone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Петр Нестеров</a:t>
            </a:r>
          </a:p>
          <a:p>
            <a:pPr marL="0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649" y="5046188"/>
            <a:ext cx="371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Летчик Пётр Николаевич Нестеров </a:t>
            </a:r>
            <a:endParaRPr lang="ru-RU" b="1" dirty="0" smtClean="0">
              <a:solidFill>
                <a:srgbClr val="4A45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1887-1914</a:t>
            </a:r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портрет художника Л. Коваленко</a:t>
            </a:r>
          </a:p>
        </p:txBody>
      </p:sp>
      <p:pic>
        <p:nvPicPr>
          <p:cNvPr id="7" name="Рисунок 6" descr="Летчик Пётр Николаевич Нестеров (1887-1914) портрет художника Л. Коваленко.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309" y="2257473"/>
            <a:ext cx="4104456" cy="251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E:\школа\Нестеров\img10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808" b="53424"/>
          <a:stretch/>
        </p:blipFill>
        <p:spPr bwMode="auto">
          <a:xfrm>
            <a:off x="304027" y="504312"/>
            <a:ext cx="2899821" cy="18353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51127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322" y="188640"/>
            <a:ext cx="4690864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ДЕТСТВО и ЮНОСТЬ</a:t>
            </a:r>
            <a:endParaRPr lang="ru-RU" sz="3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3559" y="4077072"/>
            <a:ext cx="4940441" cy="248113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4A452A"/>
                </a:solidFill>
              </a:rPr>
              <a:t>26 </a:t>
            </a:r>
            <a:r>
              <a:rPr lang="ru-RU" b="1" dirty="0">
                <a:solidFill>
                  <a:srgbClr val="4A452A"/>
                </a:solidFill>
              </a:rPr>
              <a:t>августа 1897 г</a:t>
            </a:r>
            <a:r>
              <a:rPr lang="ru-RU" b="1" dirty="0" smtClean="0">
                <a:solidFill>
                  <a:srgbClr val="4A452A"/>
                </a:solidFill>
              </a:rPr>
              <a:t>. Десятилетнего  </a:t>
            </a:r>
            <a:r>
              <a:rPr lang="ru-RU" b="1" dirty="0">
                <a:solidFill>
                  <a:srgbClr val="4A452A"/>
                </a:solidFill>
              </a:rPr>
              <a:t>Петра Нестерова приняли в Нижегородский кадетский корпус. Он был смелым и отзывчивым товарищем, с тонкой лирической душой, обостренным чувством прекрасного, неплохо рисовал, пел, играл на мандолине. </a:t>
            </a:r>
            <a:endParaRPr lang="ru-RU" b="1" dirty="0" smtClean="0">
              <a:solidFill>
                <a:srgbClr val="4A452A"/>
              </a:solidFill>
            </a:endParaRPr>
          </a:p>
        </p:txBody>
      </p:sp>
      <p:pic>
        <p:nvPicPr>
          <p:cNvPr id="4098" name="Picture 2" descr="E:\школа\Нестеров\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2348880"/>
            <a:ext cx="4165351" cy="38915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389936" y="764704"/>
            <a:ext cx="5334191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4A452A"/>
                </a:solidFill>
              </a:rPr>
              <a:t>Родился в Нижнем Новгороде 15 (27) февраля 1887 года в семье офицера-воспитателя кадетского корпуса Николая Федоровича </a:t>
            </a:r>
            <a:r>
              <a:rPr lang="en-US" sz="2000" b="1" dirty="0" smtClean="0">
                <a:solidFill>
                  <a:srgbClr val="4A452A"/>
                </a:solidFill>
              </a:rPr>
              <a:t>Нестерова</a:t>
            </a:r>
            <a:r>
              <a:rPr lang="ru-RU" sz="2000" b="1" dirty="0" smtClean="0">
                <a:solidFill>
                  <a:srgbClr val="4A452A"/>
                </a:solidFill>
              </a:rPr>
              <a:t>. </a:t>
            </a:r>
            <a:r>
              <a:rPr lang="en-US" sz="2000" b="1" dirty="0" smtClean="0">
                <a:solidFill>
                  <a:srgbClr val="4A452A"/>
                </a:solidFill>
              </a:rPr>
              <a:t> </a:t>
            </a:r>
            <a:endParaRPr lang="ru-RU" sz="2000" b="1" dirty="0" smtClean="0">
              <a:solidFill>
                <a:srgbClr val="4A452A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611" t="3879" r="14655" b="13362"/>
          <a:stretch/>
        </p:blipFill>
        <p:spPr bwMode="auto">
          <a:xfrm>
            <a:off x="5724127" y="712350"/>
            <a:ext cx="3078529" cy="2881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68536" y="3492920"/>
            <a:ext cx="2060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4A452A"/>
                </a:solidFill>
              </a:rPr>
              <a:t>Семья Нестеровых</a:t>
            </a:r>
            <a:endParaRPr lang="ru-RU" b="1" dirty="0">
              <a:solidFill>
                <a:srgbClr val="4A452A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" y="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692696"/>
            <a:ext cx="5266928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u="sng" dirty="0" smtClean="0"/>
              <a:t>Выписка </a:t>
            </a:r>
            <a:r>
              <a:rPr lang="ru-RU" sz="2800" b="1" u="sng" dirty="0"/>
              <a:t>из аттестационного журнала за 1903 -1904 </a:t>
            </a:r>
            <a:r>
              <a:rPr lang="ru-RU" sz="2800" b="1" u="sng" dirty="0" smtClean="0"/>
              <a:t>год: 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19322" y="188640"/>
            <a:ext cx="4690864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ДЕТСТВО и ЮНОСТЬ</a:t>
            </a:r>
            <a:endParaRPr lang="ru-RU" sz="3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23528" y="2564904"/>
            <a:ext cx="8229600" cy="4176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i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"Кадет 7 класса Нестеров... обладает острым умом, любит математику, физику, черчение. Чрезвычайно настойчив в принятых решениях, проявляет динамический характер... Кадет Петр Нестеров - идеальный тип будущего офицера с ярко выраженными моральными качествами и храбростью, могущего увлечь за собой своих подчиненных в бою." </a:t>
            </a:r>
          </a:p>
          <a:p>
            <a:endParaRPr lang="ru-RU" b="1" dirty="0">
              <a:solidFill>
                <a:srgbClr val="4A452A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830" y="0"/>
            <a:ext cx="1444625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267128" y="1979414"/>
            <a:ext cx="291003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4A452A"/>
                </a:solidFill>
              </a:rPr>
              <a:t>Знак об окончании </a:t>
            </a:r>
            <a:endParaRPr lang="ru-RU" sz="1600" b="1" dirty="0" smtClean="0">
              <a:solidFill>
                <a:srgbClr val="4A452A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4A452A"/>
                </a:solidFill>
              </a:rPr>
              <a:t>Нижегородского кадетского</a:t>
            </a:r>
          </a:p>
          <a:p>
            <a:pPr algn="ctr"/>
            <a:r>
              <a:rPr lang="ru-RU" sz="1600" b="1" dirty="0" smtClean="0">
                <a:solidFill>
                  <a:srgbClr val="4A452A"/>
                </a:solidFill>
              </a:rPr>
              <a:t> </a:t>
            </a:r>
            <a:r>
              <a:rPr lang="ru-RU" sz="1600" b="1" dirty="0">
                <a:solidFill>
                  <a:srgbClr val="4A452A"/>
                </a:solidFill>
              </a:rPr>
              <a:t>корпуса</a:t>
            </a:r>
          </a:p>
        </p:txBody>
      </p:sp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259228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1904 г. Петр Нестеров закончил Кадетский корпус по 1-му разряду. Его в числе других шести </a:t>
            </a:r>
            <a:r>
              <a:rPr lang="ru-RU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выпускников </a:t>
            </a:r>
            <a:r>
              <a:rPr lang="ru-RU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направили для продолжения учебы в Михайловское артиллерийское училище. </a:t>
            </a:r>
          </a:p>
        </p:txBody>
      </p:sp>
      <p:pic>
        <p:nvPicPr>
          <p:cNvPr id="5" name="Picture 3" descr="E:\школа\Нестеров\photo-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3607258" cy="27270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11960" y="5799667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A452A"/>
                </a:solidFill>
              </a:rPr>
              <a:t>Нижегородский Кадетский Корпус, </a:t>
            </a:r>
          </a:p>
          <a:p>
            <a:r>
              <a:rPr lang="ru-RU" b="1" dirty="0" smtClean="0">
                <a:solidFill>
                  <a:srgbClr val="4A452A"/>
                </a:solidFill>
              </a:rPr>
              <a:t>альбом выпуска 1904г.</a:t>
            </a:r>
            <a:endParaRPr lang="ru-RU" b="1" dirty="0">
              <a:solidFill>
                <a:srgbClr val="4A452A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759" b="11422"/>
          <a:stretch/>
        </p:blipFill>
        <p:spPr bwMode="auto">
          <a:xfrm>
            <a:off x="5195603" y="2852936"/>
            <a:ext cx="3948397" cy="2552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воспоминаний П.Н. Нестерова: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9"/>
            <a:ext cx="8507288" cy="2448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4A452A"/>
                </a:solidFill>
              </a:rPr>
              <a:t>"Мое </a:t>
            </a:r>
            <a:r>
              <a:rPr lang="ru-RU" sz="2400" b="1" dirty="0">
                <a:solidFill>
                  <a:srgbClr val="4A452A"/>
                </a:solidFill>
              </a:rPr>
              <a:t>увлечение авиацией началось с 1910 года</a:t>
            </a:r>
            <a:r>
              <a:rPr lang="ru-RU" sz="2400" b="1" dirty="0" smtClean="0">
                <a:solidFill>
                  <a:srgbClr val="4A452A"/>
                </a:solidFill>
              </a:rPr>
              <a:t>...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4A452A"/>
                </a:solidFill>
              </a:rPr>
              <a:t>-Я </a:t>
            </a:r>
            <a:r>
              <a:rPr lang="ru-RU" sz="2400" b="1" dirty="0">
                <a:solidFill>
                  <a:srgbClr val="4A452A"/>
                </a:solidFill>
              </a:rPr>
              <a:t>поставил себе задачу построить такой аппарат, движения которого меньше всего зависели бы от окружающих условий и почти всецело подчинялись бы воле пилота. Мне казалось, что только соблюдение этих условий и только такой аппарат могут дать возможность человеку свободно парить. </a:t>
            </a:r>
          </a:p>
        </p:txBody>
      </p:sp>
      <p:pic>
        <p:nvPicPr>
          <p:cNvPr id="5" name="Рисунок 4" descr="Петр Нестеров среди членов Киевского общества воздухоплавания. 1910-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538" y="3284984"/>
            <a:ext cx="4349080" cy="3425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4A452A"/>
                </a:solidFill>
              </a:rPr>
              <a:t>Пётр Нестеров среди членов Киевского общества воздухоплавания. </a:t>
            </a:r>
            <a:r>
              <a:rPr lang="en-US" b="1" dirty="0">
                <a:solidFill>
                  <a:srgbClr val="4A452A"/>
                </a:solidFill>
              </a:rPr>
              <a:t>1910-</a:t>
            </a:r>
            <a:r>
              <a:rPr lang="ru-RU" b="1" dirty="0">
                <a:solidFill>
                  <a:srgbClr val="4A452A"/>
                </a:solidFill>
              </a:rPr>
              <a:t>е</a:t>
            </a:r>
            <a:r>
              <a:rPr lang="en-US" b="1" dirty="0">
                <a:solidFill>
                  <a:srgbClr val="4A452A"/>
                </a:solidFill>
              </a:rPr>
              <a:t>. </a:t>
            </a:r>
            <a:r>
              <a:rPr lang="ru-RU" b="1" dirty="0">
                <a:solidFill>
                  <a:srgbClr val="4A452A"/>
                </a:solidFill>
              </a:rPr>
              <a:t>Фото</a:t>
            </a:r>
            <a:r>
              <a:rPr lang="en-US" b="1" dirty="0">
                <a:solidFill>
                  <a:srgbClr val="4A452A"/>
                </a:solidFill>
              </a:rPr>
              <a:t>: </a:t>
            </a:r>
            <a:r>
              <a:rPr lang="en-US" b="1" u="sng" dirty="0">
                <a:solidFill>
                  <a:srgbClr val="4A452A"/>
                </a:solidFill>
                <a:hlinkClick r:id="rId4"/>
              </a:rPr>
              <a:t>Commons.wikimedia.org</a:t>
            </a:r>
            <a:endParaRPr lang="ru-RU" b="1" dirty="0">
              <a:solidFill>
                <a:srgbClr val="4A452A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527271" y="4189568"/>
            <a:ext cx="4402832" cy="1809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b="1" dirty="0" smtClean="0">
                <a:solidFill>
                  <a:srgbClr val="4A452A"/>
                </a:solidFill>
              </a:rPr>
              <a:t>Только тогда...авиация из забавы и спорта превратится в прочное и полезное приобретение человечества". </a:t>
            </a:r>
            <a:endParaRPr lang="ru-RU" sz="2400" b="1" dirty="0">
              <a:solidFill>
                <a:srgbClr val="4A452A"/>
              </a:solidFill>
            </a:endParaRPr>
          </a:p>
        </p:txBody>
      </p:sp>
      <p:pic>
        <p:nvPicPr>
          <p:cNvPr id="8" name="Picture 2" descr="E:\школа\Нестеров\img10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808" b="53424"/>
          <a:stretch/>
        </p:blipFill>
        <p:spPr bwMode="auto">
          <a:xfrm>
            <a:off x="7031752" y="3141569"/>
            <a:ext cx="1655810" cy="104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" y="-19050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496944" cy="323083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9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 </a:t>
            </a:r>
            <a:r>
              <a:rPr lang="ru-RU" sz="39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9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АВИАЦИЮ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июле-августе 1911 г., находясь в отпуске в Нижнем Новгороде, Петр Николаевич познакомился с учеником профессора Н.Е. Жуковского </a:t>
            </a:r>
            <a:r>
              <a:rPr lang="ru-RU" sz="2800" i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800" i="1" dirty="0" smtClean="0"/>
              <a:t>сновоположник </a:t>
            </a:r>
            <a:r>
              <a:rPr lang="en-US" sz="2800" i="1" dirty="0"/>
              <a:t>отечественного </a:t>
            </a:r>
            <a:r>
              <a:rPr lang="en-US" sz="2800" i="1" dirty="0" smtClean="0"/>
              <a:t>воздухоплавания</a:t>
            </a:r>
            <a:r>
              <a:rPr lang="ru-RU" sz="2800" i="1" dirty="0" smtClean="0"/>
              <a:t>,</a:t>
            </a:r>
            <a:r>
              <a:rPr lang="en-US" sz="2800" i="1" dirty="0" smtClean="0"/>
              <a:t> профессор</a:t>
            </a:r>
            <a:r>
              <a:rPr lang="ru-RU" sz="2800" i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800" b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800" i="1" dirty="0" smtClean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rgbClr val="4A45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Петром Петровичем Соколовым и вскоре стал членом Нижегородского общества воздухоплавания. В сарае Соколовых на Провиантской улице друзья построили планер.</a:t>
            </a:r>
          </a:p>
        </p:txBody>
      </p:sp>
      <p:pic>
        <p:nvPicPr>
          <p:cNvPr id="6" name="Рисунок 5" descr="2.Поручик П.Н.Нестеров у своего планера. Нижний Новгород. 1911 г.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29762"/>
            <a:ext cx="4727486" cy="3135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92080" y="5702265"/>
            <a:ext cx="32403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4A452A"/>
                </a:solidFill>
              </a:rPr>
              <a:t>Поручик </a:t>
            </a:r>
            <a:r>
              <a:rPr lang="ru-RU" b="1" dirty="0" err="1">
                <a:solidFill>
                  <a:srgbClr val="4A452A"/>
                </a:solidFill>
              </a:rPr>
              <a:t>П.Н.Нестеров</a:t>
            </a:r>
            <a:r>
              <a:rPr lang="ru-RU" b="1" dirty="0">
                <a:solidFill>
                  <a:srgbClr val="4A452A"/>
                </a:solidFill>
              </a:rPr>
              <a:t> </a:t>
            </a:r>
            <a:endParaRPr lang="ru-RU" b="1" dirty="0" smtClean="0">
              <a:solidFill>
                <a:srgbClr val="4A452A"/>
              </a:solidFill>
            </a:endParaRPr>
          </a:p>
          <a:p>
            <a:r>
              <a:rPr lang="ru-RU" b="1" dirty="0" smtClean="0">
                <a:solidFill>
                  <a:srgbClr val="4A452A"/>
                </a:solidFill>
              </a:rPr>
              <a:t>у </a:t>
            </a:r>
            <a:r>
              <a:rPr lang="ru-RU" b="1" dirty="0">
                <a:solidFill>
                  <a:srgbClr val="4A452A"/>
                </a:solidFill>
              </a:rPr>
              <a:t>своего планера. </a:t>
            </a:r>
            <a:endParaRPr lang="ru-RU" b="1" dirty="0" smtClean="0">
              <a:solidFill>
                <a:srgbClr val="4A452A"/>
              </a:solidFill>
            </a:endParaRPr>
          </a:p>
          <a:p>
            <a:r>
              <a:rPr lang="ru-RU" b="1" dirty="0" smtClean="0">
                <a:solidFill>
                  <a:srgbClr val="4A452A"/>
                </a:solidFill>
              </a:rPr>
              <a:t>Нижний </a:t>
            </a:r>
            <a:r>
              <a:rPr lang="ru-RU" b="1" dirty="0">
                <a:solidFill>
                  <a:srgbClr val="4A452A"/>
                </a:solidFill>
              </a:rPr>
              <a:t>Новгород, 1911 г</a:t>
            </a:r>
            <a:r>
              <a:rPr lang="ru-RU" b="1" dirty="0" smtClean="0">
                <a:solidFill>
                  <a:srgbClr val="4A452A"/>
                </a:solidFill>
              </a:rPr>
              <a:t>.</a:t>
            </a:r>
          </a:p>
          <a:p>
            <a:r>
              <a:rPr lang="ru-RU" b="1" dirty="0">
                <a:solidFill>
                  <a:srgbClr val="4A452A"/>
                </a:solidFill>
              </a:rPr>
              <a:t>Фото</a:t>
            </a:r>
            <a:r>
              <a:rPr lang="en-US" b="1" dirty="0">
                <a:solidFill>
                  <a:srgbClr val="4A452A"/>
                </a:solidFill>
              </a:rPr>
              <a:t>: </a:t>
            </a:r>
            <a:r>
              <a:rPr lang="en-US" b="1" u="sng" dirty="0">
                <a:solidFill>
                  <a:srgbClr val="4A452A"/>
                </a:solidFill>
                <a:hlinkClick r:id="rId5"/>
              </a:rPr>
              <a:t>Commons.wikimedia.org</a:t>
            </a:r>
            <a:endParaRPr lang="ru-RU" b="1" dirty="0">
              <a:solidFill>
                <a:srgbClr val="4A452A"/>
              </a:solidFill>
            </a:endParaRPr>
          </a:p>
          <a:p>
            <a:endParaRPr lang="ru-RU" b="1" dirty="0">
              <a:solidFill>
                <a:srgbClr val="4A452A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98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1058</Words>
  <Application>Microsoft Office PowerPoint</Application>
  <PresentationFormat>Экран (4:3)</PresentationFormat>
  <Paragraphs>117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Цель: воспитание патриотизма, чувства гордости за героическое прошлое своих земляков. </vt:lpstr>
      <vt:lpstr>Слайд 4</vt:lpstr>
      <vt:lpstr>ДЕТСТВО и ЮНОСТЬ</vt:lpstr>
      <vt:lpstr>ДЕТСТВО и ЮНОСТЬ</vt:lpstr>
      <vt:lpstr>Слайд 7</vt:lpstr>
      <vt:lpstr>Из воспоминаний П.Н. Нестерова: </vt:lpstr>
      <vt:lpstr>Слайд 9</vt:lpstr>
      <vt:lpstr>ПУТЬ в АВИАЦИЮ</vt:lpstr>
      <vt:lpstr>«ЛЕТЧИК ВЫДАЮЩИЙСЯ»</vt:lpstr>
      <vt:lpstr>Слайд 12</vt:lpstr>
      <vt:lpstr>Слайд 13</vt:lpstr>
      <vt:lpstr>ПЕРВАЯ МИРОВАЯ ВОЙНА 1914-1918 гг. Авиация</vt:lpstr>
      <vt:lpstr>ПЕРВЫЕ БОЕВЫЕ ПОЛЕТЫ НЕСТЕРОВА </vt:lpstr>
      <vt:lpstr>ПОСЛЕДНИЙ БОЙ</vt:lpstr>
      <vt:lpstr>ЗВАНИЯ И НАГРАДЫ  НЕСТЕРОВА П.Н.</vt:lpstr>
      <vt:lpstr>ПАМЯТЬ О ГЕРОЕ</vt:lpstr>
      <vt:lpstr>ПАМЯТЬ О ГЕРОЕ</vt:lpstr>
      <vt:lpstr>ЛИЧНАЯ ЖИЗНЬ ПЕТРА НЕСТЕРОВА</vt:lpstr>
      <vt:lpstr>ИСТОЧНИКИ: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user</cp:lastModifiedBy>
  <cp:revision>61</cp:revision>
  <dcterms:created xsi:type="dcterms:W3CDTF">2016-05-18T21:54:47Z</dcterms:created>
  <dcterms:modified xsi:type="dcterms:W3CDTF">2018-02-25T19:22:56Z</dcterms:modified>
</cp:coreProperties>
</file>