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3" r:id="rId10"/>
    <p:sldId id="277" r:id="rId11"/>
    <p:sldId id="304" r:id="rId12"/>
    <p:sldId id="279" r:id="rId13"/>
    <p:sldId id="301" r:id="rId14"/>
    <p:sldId id="305" r:id="rId15"/>
    <p:sldId id="264" r:id="rId16"/>
    <p:sldId id="283" r:id="rId17"/>
    <p:sldId id="302" r:id="rId18"/>
    <p:sldId id="282" r:id="rId19"/>
    <p:sldId id="303" r:id="rId20"/>
    <p:sldId id="265" r:id="rId21"/>
    <p:sldId id="272" r:id="rId22"/>
    <p:sldId id="275" r:id="rId23"/>
    <p:sldId id="276" r:id="rId24"/>
    <p:sldId id="266" r:id="rId25"/>
    <p:sldId id="284" r:id="rId26"/>
    <p:sldId id="285" r:id="rId27"/>
    <p:sldId id="286" r:id="rId28"/>
    <p:sldId id="307" r:id="rId29"/>
    <p:sldId id="267" r:id="rId30"/>
    <p:sldId id="289" r:id="rId31"/>
    <p:sldId id="290" r:id="rId32"/>
    <p:sldId id="288" r:id="rId33"/>
    <p:sldId id="306" r:id="rId34"/>
    <p:sldId id="295" r:id="rId35"/>
    <p:sldId id="296" r:id="rId36"/>
    <p:sldId id="293" r:id="rId37"/>
    <p:sldId id="294" r:id="rId38"/>
    <p:sldId id="299" r:id="rId39"/>
    <p:sldId id="269" r:id="rId40"/>
    <p:sldId id="310" r:id="rId4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462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5CD68-E36E-444E-851C-429EE6524B9D}" type="datetimeFigureOut">
              <a:rPr lang="ru-RU" smtClean="0"/>
              <a:t>12.12.2017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BF3EC-249A-4B24-A64D-63C746AA1B7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5CD68-E36E-444E-851C-429EE6524B9D}" type="datetimeFigureOut">
              <a:rPr lang="ru-RU" smtClean="0"/>
              <a:t>12.12.2017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BF3EC-249A-4B24-A64D-63C746AA1B7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5CD68-E36E-444E-851C-429EE6524B9D}" type="datetimeFigureOut">
              <a:rPr lang="ru-RU" smtClean="0"/>
              <a:t>12.12.2017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BF3EC-249A-4B24-A64D-63C746AA1B75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5CD68-E36E-444E-851C-429EE6524B9D}" type="datetimeFigureOut">
              <a:rPr lang="ru-RU" smtClean="0"/>
              <a:t>12.12.2017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BF3EC-249A-4B24-A64D-63C746AA1B75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5CD68-E36E-444E-851C-429EE6524B9D}" type="datetimeFigureOut">
              <a:rPr lang="ru-RU" smtClean="0"/>
              <a:t>12.12.2017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BF3EC-249A-4B24-A64D-63C746AA1B7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5CD68-E36E-444E-851C-429EE6524B9D}" type="datetimeFigureOut">
              <a:rPr lang="ru-RU" smtClean="0"/>
              <a:t>12.12.2017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BF3EC-249A-4B24-A64D-63C746AA1B75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5CD68-E36E-444E-851C-429EE6524B9D}" type="datetimeFigureOut">
              <a:rPr lang="ru-RU" smtClean="0"/>
              <a:t>12.12.2017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BF3EC-249A-4B24-A64D-63C746AA1B7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5CD68-E36E-444E-851C-429EE6524B9D}" type="datetimeFigureOut">
              <a:rPr lang="ru-RU" smtClean="0"/>
              <a:t>12.12.2017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BF3EC-249A-4B24-A64D-63C746AA1B7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5CD68-E36E-444E-851C-429EE6524B9D}" type="datetimeFigureOut">
              <a:rPr lang="ru-RU" smtClean="0"/>
              <a:t>12.12.2017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BF3EC-249A-4B24-A64D-63C746AA1B7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5CD68-E36E-444E-851C-429EE6524B9D}" type="datetimeFigureOut">
              <a:rPr lang="ru-RU" smtClean="0"/>
              <a:t>12.12.2017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BF3EC-249A-4B24-A64D-63C746AA1B75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5CD68-E36E-444E-851C-429EE6524B9D}" type="datetimeFigureOut">
              <a:rPr lang="ru-RU" smtClean="0"/>
              <a:t>12.12.2017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9BF3EC-249A-4B24-A64D-63C746AA1B75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A7D5CD68-E36E-444E-851C-429EE6524B9D}" type="datetimeFigureOut">
              <a:rPr lang="ru-RU" smtClean="0"/>
              <a:t>12.12.2017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029BF3EC-249A-4B24-A64D-63C746AA1B75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Специфические социально-экономические модели развития Зарубежной Азии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58051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018" y="925227"/>
            <a:ext cx="5904656" cy="39551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089" y="-9088"/>
            <a:ext cx="4770107" cy="35775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061258"/>
            <a:ext cx="5028818" cy="28287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1458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48680"/>
            <a:ext cx="8892480" cy="5400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1721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http://gorets-media.ru/uploads/images/vestisgor/2016/April/.thumbs/3162979090fb9749695a6527e26ed3c8_1024_677_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832" y="0"/>
            <a:ext cx="5220168" cy="3451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83" y="2780928"/>
            <a:ext cx="5810250" cy="3857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89156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60" y="146458"/>
            <a:ext cx="8880987" cy="66607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9202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6247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72067" y="1556792"/>
            <a:ext cx="7408333" cy="4569371"/>
          </a:xfrm>
        </p:spPr>
        <p:txBody>
          <a:bodyPr>
            <a:normAutofit/>
          </a:bodyPr>
          <a:lstStyle/>
          <a:p>
            <a:r>
              <a:rPr lang="ru-RU" i="1" u="sng" dirty="0"/>
              <a:t>А) экономическая реформа с широким использованием рыночных отношений:</a:t>
            </a:r>
            <a:endParaRPr lang="ru-RU" dirty="0"/>
          </a:p>
          <a:p>
            <a:r>
              <a:rPr lang="ru-RU" dirty="0"/>
              <a:t>- широкое развитие арендных отношений на селе, быстрое развитие сельской индустрии;</a:t>
            </a:r>
          </a:p>
          <a:p>
            <a:r>
              <a:rPr lang="ru-RU" dirty="0"/>
              <a:t>- децентрализация промышленности.</a:t>
            </a:r>
          </a:p>
          <a:p>
            <a:r>
              <a:rPr lang="ru-RU" i="1" u="sng" dirty="0"/>
              <a:t>Б) открытые отношения с миром:</a:t>
            </a:r>
            <a:endParaRPr lang="ru-RU" dirty="0"/>
          </a:p>
          <a:p>
            <a:r>
              <a:rPr lang="ru-RU" dirty="0"/>
              <a:t>- привлечение иностранного капитала, в том числе китайцев, живущих за рубежом;</a:t>
            </a:r>
          </a:p>
          <a:p>
            <a:r>
              <a:rPr lang="ru-RU" dirty="0"/>
              <a:t>- создание свободных экономических зон;</a:t>
            </a:r>
          </a:p>
          <a:p>
            <a:r>
              <a:rPr lang="ru-RU" dirty="0"/>
              <a:t>- создание « открытых городов».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b="1" i="1" dirty="0"/>
              <a:t>Китайская модель развития экономики: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39154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7046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25594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57375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33403"/>
            <a:ext cx="9121014" cy="6840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77248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72067" y="476672"/>
            <a:ext cx="7408333" cy="5649491"/>
          </a:xfrm>
        </p:spPr>
        <p:txBody>
          <a:bodyPr>
            <a:normAutofit/>
          </a:bodyPr>
          <a:lstStyle/>
          <a:p>
            <a:r>
              <a:rPr lang="ru-RU" dirty="0"/>
              <a:t>Социально-экономические модели в Азии сочетают в себе традиционные и современные элементы. </a:t>
            </a:r>
          </a:p>
          <a:p>
            <a:r>
              <a:rPr lang="ru-RU" u="sng" dirty="0"/>
              <a:t>Экономическая основа их</a:t>
            </a:r>
            <a:r>
              <a:rPr lang="ru-RU" dirty="0"/>
              <a:t> – самая современная и представлена рыночной или государственной экономикой.</a:t>
            </a:r>
          </a:p>
          <a:p>
            <a:r>
              <a:rPr lang="ru-RU" u="sng" dirty="0"/>
              <a:t>Традиционные элементы</a:t>
            </a:r>
            <a:r>
              <a:rPr lang="ru-RU" dirty="0"/>
              <a:t> – особенности деятельности людей и организация подобной деятельности.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57245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72067" y="1340768"/>
            <a:ext cx="7408333" cy="4785395"/>
          </a:xfrm>
        </p:spPr>
        <p:txBody>
          <a:bodyPr>
            <a:normAutofit/>
          </a:bodyPr>
          <a:lstStyle/>
          <a:p>
            <a:r>
              <a:rPr lang="ru-RU" dirty="0"/>
              <a:t> - структурные сдвиги (от сельского хозяйства и мелкой промышленности к </a:t>
            </a:r>
          </a:p>
          <a:p>
            <a:r>
              <a:rPr lang="ru-RU" dirty="0"/>
              <a:t>            тяжелой  промышленности) при значительном влиянии государства на</a:t>
            </a:r>
          </a:p>
          <a:p>
            <a:r>
              <a:rPr lang="ru-RU" dirty="0"/>
              <a:t>             процесс  индустриализации;</a:t>
            </a:r>
          </a:p>
          <a:p>
            <a:r>
              <a:rPr lang="ru-RU" dirty="0"/>
              <a:t>            - ориентация на внутренние резервы и значительные природные ресурсы;</a:t>
            </a:r>
          </a:p>
          <a:p>
            <a:r>
              <a:rPr lang="ru-RU" dirty="0"/>
              <a:t>             - избыток дешевой рабочей силы низкой квалификации;</a:t>
            </a:r>
          </a:p>
          <a:p>
            <a:r>
              <a:rPr lang="ru-RU" dirty="0"/>
              <a:t>             - ставка на мелкие и  средние предприятия.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/>
              <a:t>Индийская модель развития экономики: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23466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Мама\Desktop\img1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06" y="188640"/>
            <a:ext cx="9127794" cy="7637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3154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"/>
            <a:ext cx="9753600" cy="594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54031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-171400"/>
            <a:ext cx="5715000" cy="428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2996952"/>
            <a:ext cx="5524556" cy="3684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0124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72067" y="1484784"/>
            <a:ext cx="7408333" cy="4641379"/>
          </a:xfrm>
        </p:spPr>
        <p:txBody>
          <a:bodyPr>
            <a:normAutofit fontScale="77500" lnSpcReduction="20000"/>
          </a:bodyPr>
          <a:lstStyle/>
          <a:p>
            <a:r>
              <a:rPr lang="ru-RU" dirty="0"/>
              <a:t> </a:t>
            </a:r>
            <a:r>
              <a:rPr lang="ru-RU" i="1" dirty="0"/>
              <a:t>А) географическая основа модели:</a:t>
            </a:r>
            <a:endParaRPr lang="ru-RU" dirty="0"/>
          </a:p>
          <a:p>
            <a:r>
              <a:rPr lang="ru-RU" dirty="0"/>
              <a:t>                -  качественные трудовые ресурсы (довольно квалифицированные, дисциплинированные, относительно дешевые), выгодное экономико- и политико-географическое положение.</a:t>
            </a:r>
          </a:p>
          <a:p>
            <a:r>
              <a:rPr lang="ru-RU" i="1" dirty="0"/>
              <a:t>                Б) экономическая основа модели: </a:t>
            </a:r>
            <a:endParaRPr lang="ru-RU" dirty="0"/>
          </a:p>
          <a:p>
            <a:r>
              <a:rPr lang="ru-RU" dirty="0"/>
              <a:t>                 - экономическая либерализация, привлечение иностранных инвестиций, гибкая внешнеэкономическая стратегия ( в том числе в экспорте рабочей силы).</a:t>
            </a:r>
          </a:p>
          <a:p>
            <a:r>
              <a:rPr lang="ru-RU" i="1" dirty="0"/>
              <a:t>                 В) особенности светской «революции» и современная политическая ситуация</a:t>
            </a:r>
            <a:r>
              <a:rPr lang="ru-RU" dirty="0"/>
              <a:t>:</a:t>
            </a:r>
          </a:p>
          <a:p>
            <a:r>
              <a:rPr lang="ru-RU" dirty="0"/>
              <a:t>                 - постепенный характер преобразований, начиная с периода К. </a:t>
            </a:r>
            <a:r>
              <a:rPr lang="ru-RU" dirty="0" err="1"/>
              <a:t>Ататюрка</a:t>
            </a:r>
            <a:r>
              <a:rPr lang="ru-RU" dirty="0"/>
              <a:t> в 20-х   гг., относительная демократизация общественной жизни,    сохранение исламских ценностей.</a:t>
            </a:r>
          </a:p>
          <a:p>
            <a:r>
              <a:rPr lang="ru-RU" i="1" dirty="0"/>
              <a:t>                  Г) основные особенности государства:</a:t>
            </a:r>
            <a:endParaRPr lang="ru-RU" dirty="0"/>
          </a:p>
          <a:p>
            <a:r>
              <a:rPr lang="ru-RU" dirty="0"/>
              <a:t>                  - светское, мусульманское, с интенсивной рыночной экономикой.           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/>
              <a:t>Турецкая модель развития экономики: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13515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639925" cy="976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2539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5865"/>
            <a:ext cx="6191250" cy="391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5624" y="2446643"/>
            <a:ext cx="6021619" cy="40066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7107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854914" cy="2636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2" name="Picture 4" descr="http://900igr.net/datas/geografija/Strana-Turtsija/0016-016-Promyshlennost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318456"/>
            <a:ext cx="6336704" cy="5278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347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39958"/>
            <a:ext cx="8469379" cy="63573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61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72067" y="1700808"/>
            <a:ext cx="7408333" cy="4425355"/>
          </a:xfrm>
        </p:spPr>
        <p:txBody>
          <a:bodyPr>
            <a:normAutofit fontScale="92500"/>
          </a:bodyPr>
          <a:lstStyle/>
          <a:p>
            <a:r>
              <a:rPr lang="ru-RU" dirty="0"/>
              <a:t>1. Экстенсивное использование природно-ресурсного потенциала (в первую очередь нефти);</a:t>
            </a:r>
          </a:p>
          <a:p>
            <a:r>
              <a:rPr lang="ru-RU" dirty="0"/>
              <a:t>2. Государственный монополизм, жесткая централизация экономики, милитаризация хозяйства;</a:t>
            </a:r>
          </a:p>
          <a:p>
            <a:r>
              <a:rPr lang="ru-RU" dirty="0"/>
              <a:t>3. «Светские» преобразования шаха М. Р. Пехлеви в 60-70-х гг.. ликвидация светских элементов государства местной религиозной верхушкой, опиравшейся на маргинальную среду иранского общества;</a:t>
            </a:r>
          </a:p>
          <a:p>
            <a:r>
              <a:rPr lang="ru-RU" dirty="0"/>
              <a:t>4. Особенность государства: конфессиональное, мусульманское, с централизованной, экстенсивной экономикой.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/>
              <a:t>Иранская модель развития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83164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72067" y="692696"/>
            <a:ext cx="7408333" cy="5433467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Экономическая основа Японии и новых индустриальных стран на начальных этапах практически одинакова. </a:t>
            </a:r>
            <a:r>
              <a:rPr lang="ru-RU" u="sng" dirty="0"/>
              <a:t>Хозяйственное развитие этих стран базируется на 4 основных принципах</a:t>
            </a:r>
            <a:r>
              <a:rPr lang="ru-RU" dirty="0"/>
              <a:t>:</a:t>
            </a:r>
          </a:p>
          <a:p>
            <a:pPr lvl="0"/>
            <a:r>
              <a:rPr lang="ru-RU" dirty="0"/>
              <a:t>Жесткое государственное регулирование экономики, т. е. мобилизация всех ресурсов для решения приоритетных задач.</a:t>
            </a:r>
          </a:p>
          <a:p>
            <a:pPr lvl="0"/>
            <a:r>
              <a:rPr lang="ru-RU" dirty="0"/>
              <a:t>Ярко выраженная экспортная ориентация экономики для создания мощного фонда накопления и инвестиций (в новых индустриальных странах очень высока </a:t>
            </a:r>
            <a:r>
              <a:rPr lang="ru-RU" dirty="0" err="1"/>
              <a:t>экспортность</a:t>
            </a:r>
            <a:r>
              <a:rPr lang="ru-RU" dirty="0"/>
              <a:t> хозяйства).</a:t>
            </a:r>
          </a:p>
          <a:p>
            <a:pPr lvl="0"/>
            <a:r>
              <a:rPr lang="ru-RU" dirty="0"/>
              <a:t>Широкое привлечение иностранного капитала ( в первую очередь для развития научно-технического прогресса). По мере развития многие страны сами становятся экспортерами капитала.</a:t>
            </a:r>
          </a:p>
          <a:p>
            <a:pPr lvl="0"/>
            <a:r>
              <a:rPr lang="ru-RU" dirty="0"/>
              <a:t>Создание крупных национальных монополий, имеющих возможности для постоянного улучшения качества продукции и конкурентной борьбы на внешних рынках.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483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4654"/>
            <a:ext cx="9396536" cy="7503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1040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37793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708920"/>
            <a:ext cx="7620000" cy="428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4709" y="188640"/>
            <a:ext cx="4990725" cy="3152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86975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58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1959"/>
            <a:ext cx="8928992" cy="67013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6368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2437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0480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31126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7295" y="404664"/>
            <a:ext cx="9186597" cy="5976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8261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08845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97794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72067" y="476672"/>
            <a:ext cx="7408333" cy="5649491"/>
          </a:xfrm>
        </p:spPr>
        <p:txBody>
          <a:bodyPr/>
          <a:lstStyle/>
          <a:p>
            <a:r>
              <a:rPr lang="ru-RU" b="1" i="1" dirty="0"/>
              <a:t>Азия – родина мировых религий, центр демографического взрыва, регион сильнейших контрастов!</a:t>
            </a:r>
            <a:endParaRPr lang="ru-RU" dirty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87498"/>
            <a:ext cx="5076056" cy="3370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268760"/>
            <a:ext cx="4728365" cy="3127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513857"/>
            <a:ext cx="4070274" cy="2686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6015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620688"/>
            <a:ext cx="7408333" cy="5577483"/>
          </a:xfrm>
        </p:spPr>
        <p:txBody>
          <a:bodyPr/>
          <a:lstStyle/>
          <a:p>
            <a:r>
              <a:rPr lang="ru-RU" i="1" dirty="0"/>
              <a:t>Чисто восточноазиатский инструмент данной модели</a:t>
            </a:r>
            <a:r>
              <a:rPr lang="ru-RU" dirty="0"/>
              <a:t> – широкое использование психологических традиций населения, сформировавшихся в сложных природных и исторических условиях на базе философских, религиозных и моральных ценностей.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8811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62017"/>
            <a:ext cx="8724460" cy="65433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62682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72067" y="404664"/>
            <a:ext cx="7408333" cy="5721499"/>
          </a:xfrm>
        </p:spPr>
        <p:txBody>
          <a:bodyPr/>
          <a:lstStyle/>
          <a:p>
            <a:r>
              <a:rPr lang="ru-RU" i="1" dirty="0"/>
              <a:t>К важнейшим «трудовым качествам» местного населения относятся</a:t>
            </a:r>
            <a:r>
              <a:rPr lang="ru-RU" dirty="0"/>
              <a:t>: исключительное трудолюбие, жесткая дисциплина, удивительная аккуратность, настойчивость и терпение, выраженные в стремлении довести начатое дело до конца, минимальные материальные потребности, ярко выраженное чувство коллективизма.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5017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72067" y="404664"/>
            <a:ext cx="7408333" cy="5721499"/>
          </a:xfrm>
        </p:spPr>
        <p:txBody>
          <a:bodyPr/>
          <a:lstStyle/>
          <a:p>
            <a:r>
              <a:rPr lang="ru-RU" i="1" dirty="0"/>
              <a:t>В экономике восточноазиатских стран используются принципы конфуцианской морали</a:t>
            </a:r>
            <a:r>
              <a:rPr lang="ru-RU" dirty="0"/>
              <a:t>: преданность работодателю и строгая система подчинения и старшинства, понимание своего места. В Японии сложилась своя школа современного менеджмента, отличающаяся высокой эффективностью.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200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72067" y="404664"/>
            <a:ext cx="7408333" cy="5721499"/>
          </a:xfrm>
        </p:spPr>
        <p:txBody>
          <a:bodyPr/>
          <a:lstStyle/>
          <a:p>
            <a:r>
              <a:rPr lang="ru-RU" i="1" dirty="0"/>
              <a:t>На социокультурных традициях </a:t>
            </a:r>
            <a:r>
              <a:rPr lang="ru-RU" dirty="0"/>
              <a:t>базируется система образования, подготовки и переподготовки кадров. Страны Восточной Азии  располагают наиболее качественной рабочей силой, которую отличают высокая квалификация, способность постоянно учиться, относительно невысокая стоимость.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6997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1556792"/>
            <a:ext cx="7408333" cy="4602824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– поощрение мелкого и среднего бизнеса;</a:t>
            </a:r>
          </a:p>
          <a:p>
            <a:r>
              <a:rPr lang="ru-RU" dirty="0"/>
              <a:t>– развитие производств с экспортной ориентацией, постоянный учет запросов рынка;</a:t>
            </a:r>
          </a:p>
          <a:p>
            <a:r>
              <a:rPr lang="ru-RU" dirty="0"/>
              <a:t>– покупка патентов, лицензий и их эффективное использование;</a:t>
            </a:r>
          </a:p>
          <a:p>
            <a:r>
              <a:rPr lang="ru-RU" dirty="0"/>
              <a:t>– сочетание новейших технологий с относительно дешевой местной рабочей силой;</a:t>
            </a:r>
          </a:p>
          <a:p>
            <a:r>
              <a:rPr lang="ru-RU" dirty="0"/>
              <a:t>– особое внимание к образованию, подготовке кадров;</a:t>
            </a:r>
          </a:p>
          <a:p>
            <a:r>
              <a:rPr lang="ru-RU" dirty="0"/>
              <a:t>– покупка дешевого сырья и топлива в 50-60-годы и экспорт </a:t>
            </a:r>
            <a:r>
              <a:rPr lang="ru-RU" dirty="0" err="1"/>
              <a:t>материало</a:t>
            </a:r>
            <a:r>
              <a:rPr lang="ru-RU" dirty="0"/>
              <a:t>-  и энергоемкой продукции;</a:t>
            </a:r>
          </a:p>
          <a:p>
            <a:r>
              <a:rPr lang="ru-RU" dirty="0"/>
              <a:t>– 80-90 годы – ориентация на наукоемкие отрасли, передовые направления производства, не требующие больших затрат сырья и энергии;</a:t>
            </a:r>
          </a:p>
          <a:p>
            <a:r>
              <a:rPr lang="ru-RU" dirty="0"/>
              <a:t>– при сохранении экспортной ориентации происходит переключение экономики на внутренний рынок.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b="1" i="1" dirty="0"/>
              <a:t>Японская модель развития экономики: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22878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2646" y="1052736"/>
            <a:ext cx="13707354" cy="94152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5328" y="-99392"/>
            <a:ext cx="5889625" cy="3676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85634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122</TotalTime>
  <Words>712</Words>
  <Application>Microsoft Office PowerPoint</Application>
  <PresentationFormat>Экран (4:3)</PresentationFormat>
  <Paragraphs>52</Paragraphs>
  <Slides>40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1" baseType="lpstr">
      <vt:lpstr>Волна</vt:lpstr>
      <vt:lpstr>Специфические социально-экономические модели развития Зарубежной Азии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Японская модель развития экономики: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Китайская модель развития экономики: </vt:lpstr>
      <vt:lpstr>Презентация PowerPoint</vt:lpstr>
      <vt:lpstr>Презентация PowerPoint</vt:lpstr>
      <vt:lpstr>Презентация PowerPoint</vt:lpstr>
      <vt:lpstr>Презентация PowerPoint</vt:lpstr>
      <vt:lpstr>Индийская модель развития экономики: </vt:lpstr>
      <vt:lpstr>Презентация PowerPoint</vt:lpstr>
      <vt:lpstr>Презентация PowerPoint</vt:lpstr>
      <vt:lpstr>Презентация PowerPoint</vt:lpstr>
      <vt:lpstr>Турецкая модель развития экономики: </vt:lpstr>
      <vt:lpstr>Презентация PowerPoint</vt:lpstr>
      <vt:lpstr>Презентация PowerPoint</vt:lpstr>
      <vt:lpstr>Презентация PowerPoint</vt:lpstr>
      <vt:lpstr>Презентация PowerPoint</vt:lpstr>
      <vt:lpstr>Иранская модель развития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Специфические социально-экономические модели развития Зарубежной Азии</dc:title>
  <dc:creator>Валерова</dc:creator>
  <cp:lastModifiedBy>Валерова</cp:lastModifiedBy>
  <cp:revision>14</cp:revision>
  <dcterms:created xsi:type="dcterms:W3CDTF">2017-11-15T22:26:30Z</dcterms:created>
  <dcterms:modified xsi:type="dcterms:W3CDTF">2017-12-11T21:06:34Z</dcterms:modified>
</cp:coreProperties>
</file>