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58" r:id="rId4"/>
    <p:sldId id="257" r:id="rId5"/>
    <p:sldId id="261" r:id="rId6"/>
    <p:sldId id="262" r:id="rId7"/>
    <p:sldId id="263" r:id="rId8"/>
    <p:sldId id="260" r:id="rId9"/>
    <p:sldId id="264" r:id="rId10"/>
    <p:sldId id="265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099963F0-042A-412A-8EB3-A8F99491F61A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2370C0CF-E875-4EAC-A198-C5E9D4DB4132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963F0-042A-412A-8EB3-A8F99491F61A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0C0CF-E875-4EAC-A198-C5E9D4DB41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963F0-042A-412A-8EB3-A8F99491F61A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0C0CF-E875-4EAC-A198-C5E9D4DB41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963F0-042A-412A-8EB3-A8F99491F61A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0C0CF-E875-4EAC-A198-C5E9D4DB41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963F0-042A-412A-8EB3-A8F99491F61A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0C0CF-E875-4EAC-A198-C5E9D4DB41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erris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963F0-042A-412A-8EB3-A8F99491F61A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0C0CF-E875-4EAC-A198-C5E9D4DB413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erris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963F0-042A-412A-8EB3-A8F99491F61A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0C0CF-E875-4EAC-A198-C5E9D4DB41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erris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963F0-042A-412A-8EB3-A8F99491F61A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0C0CF-E875-4EAC-A198-C5E9D4DB41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erris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963F0-042A-412A-8EB3-A8F99491F61A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0C0CF-E875-4EAC-A198-C5E9D4DB41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erris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963F0-042A-412A-8EB3-A8F99491F61A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0C0CF-E875-4EAC-A198-C5E9D4DB4132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erris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963F0-042A-412A-8EB3-A8F99491F61A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0C0CF-E875-4EAC-A198-C5E9D4DB41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erris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099963F0-042A-412A-8EB3-A8F99491F61A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2370C0CF-E875-4EAC-A198-C5E9D4DB413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250">
        <p14:ferris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5" Type="http://schemas.openxmlformats.org/officeDocument/2006/relationships/slide" Target="slide2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slide" Target="slide8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4400" b="1" dirty="0" smtClean="0">
                <a:ln/>
                <a:solidFill>
                  <a:schemeClr val="accent3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Лесные пожары</a:t>
            </a:r>
            <a:endParaRPr lang="ru-RU" sz="4400" b="1" dirty="0">
              <a:ln/>
              <a:solidFill>
                <a:schemeClr val="accent3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35996" y="4653136"/>
            <a:ext cx="3744416" cy="1260629"/>
          </a:xfrm>
        </p:spPr>
        <p:txBody>
          <a:bodyPr>
            <a:normAutofit/>
          </a:bodyPr>
          <a:lstStyle/>
          <a:p>
            <a:r>
              <a:rPr lang="ru-RU" dirty="0" smtClean="0"/>
              <a:t>Презентацию подготовила учитель биологии Павлова Н.В., МБОУ «Школа №70», </a:t>
            </a:r>
            <a:r>
              <a:rPr lang="ru-RU" dirty="0" err="1" smtClean="0"/>
              <a:t>г.Казань</a:t>
            </a:r>
            <a:endParaRPr lang="ru-RU" dirty="0" smtClean="0"/>
          </a:p>
        </p:txBody>
      </p:sp>
      <p:pic>
        <p:nvPicPr>
          <p:cNvPr id="8" name="Picture 4" descr="http://baku-news.ru/wp-content/uploads/2015/08/fire_forest_2310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"/>
                    </a14:imgEffect>
                    <a14:imgEffect>
                      <a14:saturation sat="90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16225"/>
            <a:ext cx="2808312" cy="2106234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5655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96296E-6 L -0.21268 0.33588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42" y="1678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1250" fill="hold"/>
                                        <p:tgtEl>
                                          <p:spTgt spid="8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2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usgg.ru/uploads/posts/2015-08/1440147716_gandex.ru-26_6417_summer-fores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0" r="17164"/>
          <a:stretch/>
        </p:blipFill>
        <p:spPr bwMode="auto">
          <a:xfrm>
            <a:off x="1" y="-99392"/>
            <a:ext cx="9144000" cy="6858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55576" y="-637321"/>
            <a:ext cx="7632848" cy="8156832"/>
          </a:xfrm>
          <a:prstGeom prst="rect">
            <a:avLst/>
          </a:prstGeom>
          <a:solidFill>
            <a:schemeClr val="lt1">
              <a:alpha val="71000"/>
            </a:schemeClr>
          </a:solidFill>
          <a:effectLst>
            <a:softEdge rad="635000"/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-91685"/>
            <a:ext cx="7024744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260648"/>
            <a:ext cx="5832705" cy="3384376"/>
          </a:xfrm>
        </p:spPr>
        <p:txBody>
          <a:bodyPr>
            <a:normAutofit fontScale="62500" lnSpcReduction="20000"/>
          </a:bodyPr>
          <a:lstStyle/>
          <a:p>
            <a:pPr marL="68580" indent="0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Россия по праву считается лесной державой, на неё приходится 1/5 часть всех лесов мира, 1/2 часть всех хвойных лесов, леса занимают ~50% всей площади страны и составляют 1,2 млрд. га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endParaRPr lang="ru-RU" dirty="0"/>
          </a:p>
          <a:p>
            <a:r>
              <a:rPr lang="ru-RU" dirty="0" smtClean="0"/>
              <a:t>На </a:t>
            </a:r>
            <a:r>
              <a:rPr lang="ru-RU" dirty="0"/>
              <a:t>территории лесного фонда России ежегодно регистрируется от 10 до 35 тыс. лесных пожаров, охватывающих площади от 0,5 до 2,5 млн. га. 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/>
              <a:t>Согласно опубликованному в 2014 г. докладу Росгидромета об изменениях климата и их последствиях на территории Российской Федерации, экстремальность климата будет усиливаться в XXI в. Увеличатся потери леса от прямых воздействий аномалий погоды в отдельные годы и от вредных насекомых и болезней, но наибольшие потери лесное хозяйство будет нести от пожаров.</a:t>
            </a:r>
          </a:p>
          <a:p>
            <a:endParaRPr lang="ru-RU" dirty="0"/>
          </a:p>
        </p:txBody>
      </p:sp>
      <p:pic>
        <p:nvPicPr>
          <p:cNvPr id="10244" name="Picture 4" descr="http://lesdozor.ru/images/thumbnails/images/firesproblem/analytics/rosgidromet-761x37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9" y="3789040"/>
            <a:ext cx="5616624" cy="2767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Круговая стрелка 6">
            <a:hlinkClick r:id="rId4" action="ppaction://hlinksldjump"/>
          </p:cNvPr>
          <p:cNvSpPr/>
          <p:nvPr/>
        </p:nvSpPr>
        <p:spPr>
          <a:xfrm>
            <a:off x="7956376" y="6021288"/>
            <a:ext cx="720080" cy="648072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7687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75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9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10244"/>
                                        </p:tgtEl>
                                      </p:cBhvr>
                                      <p:by x="160000" y="16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4" dur="2500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5" dur="2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лесной пожар_xvid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08520" y="116632"/>
            <a:ext cx="9355969" cy="6237312"/>
          </a:xfrm>
        </p:spPr>
      </p:pic>
      <p:sp>
        <p:nvSpPr>
          <p:cNvPr id="5" name="Круговая стрелка 4">
            <a:hlinkClick r:id="rId5" action="ppaction://hlinksldjump"/>
          </p:cNvPr>
          <p:cNvSpPr/>
          <p:nvPr/>
        </p:nvSpPr>
        <p:spPr>
          <a:xfrm>
            <a:off x="8280987" y="6345324"/>
            <a:ext cx="720080" cy="648072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684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8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052736"/>
            <a:ext cx="7024744" cy="613872"/>
          </a:xfrm>
        </p:spPr>
        <p:txBody>
          <a:bodyPr>
            <a:normAutofit/>
          </a:bodyPr>
          <a:lstStyle/>
          <a:p>
            <a:pPr algn="ctr"/>
            <a:r>
              <a:rPr lang="ru-RU" sz="3200" u="sng" dirty="0" smtClean="0"/>
              <a:t>Содержание</a:t>
            </a:r>
            <a:endParaRPr lang="ru-RU" sz="3200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5786910"/>
            <a:ext cx="6777317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2133600" y="1954212"/>
            <a:ext cx="5105401" cy="555625"/>
            <a:chOff x="1248" y="2030"/>
            <a:chExt cx="3216" cy="350"/>
          </a:xfrm>
        </p:grpSpPr>
        <p:sp>
          <p:nvSpPr>
            <p:cNvPr id="6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7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 dirty="0"/>
            </a:p>
          </p:txBody>
        </p:sp>
        <p:sp>
          <p:nvSpPr>
            <p:cNvPr id="8" name="Text Box 10"/>
            <p:cNvSpPr txBox="1">
              <a:spLocks noChangeArrowheads="1"/>
            </p:cNvSpPr>
            <p:nvPr/>
          </p:nvSpPr>
          <p:spPr bwMode="gray">
            <a:xfrm>
              <a:off x="1865" y="2080"/>
              <a:ext cx="1449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000" dirty="0" smtClean="0">
                  <a:solidFill>
                    <a:srgbClr val="000000"/>
                  </a:solidFill>
                  <a:hlinkClick r:id="rId2" action="ppaction://hlinksldjump"/>
                </a:rPr>
                <a:t>Лесные пожары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  <p:sp>
          <p:nvSpPr>
            <p:cNvPr id="9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10" name="Group 12"/>
          <p:cNvGrpSpPr>
            <a:grpSpLocks/>
          </p:cNvGrpSpPr>
          <p:nvPr/>
        </p:nvGrpSpPr>
        <p:grpSpPr bwMode="auto">
          <a:xfrm>
            <a:off x="2110695" y="2729801"/>
            <a:ext cx="5205416" cy="555626"/>
            <a:chOff x="1248" y="2640"/>
            <a:chExt cx="3279" cy="350"/>
          </a:xfrm>
        </p:grpSpPr>
        <p:sp>
          <p:nvSpPr>
            <p:cNvPr id="11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 dirty="0"/>
            </a:p>
          </p:txBody>
        </p:sp>
        <p:sp>
          <p:nvSpPr>
            <p:cNvPr id="13" name="Text Box 15"/>
            <p:cNvSpPr txBox="1">
              <a:spLocks noChangeArrowheads="1"/>
            </p:cNvSpPr>
            <p:nvPr/>
          </p:nvSpPr>
          <p:spPr bwMode="gray">
            <a:xfrm>
              <a:off x="1879" y="2708"/>
              <a:ext cx="2648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r>
                <a:rPr lang="ru-RU" sz="2000" dirty="0" smtClean="0">
                  <a:solidFill>
                    <a:srgbClr val="000000"/>
                  </a:solidFill>
                  <a:hlinkClick r:id="rId3" action="ppaction://hlinksldjump"/>
                </a:rPr>
                <a:t>Причины пожаров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  <p:sp>
          <p:nvSpPr>
            <p:cNvPr id="14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15" name="Group 17"/>
          <p:cNvGrpSpPr>
            <a:grpSpLocks/>
          </p:cNvGrpSpPr>
          <p:nvPr/>
        </p:nvGrpSpPr>
        <p:grpSpPr bwMode="auto">
          <a:xfrm>
            <a:off x="2133600" y="3490914"/>
            <a:ext cx="5105400" cy="555625"/>
            <a:chOff x="1248" y="3230"/>
            <a:chExt cx="3216" cy="350"/>
          </a:xfrm>
        </p:grpSpPr>
        <p:sp>
          <p:nvSpPr>
            <p:cNvPr id="16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17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 dirty="0"/>
            </a:p>
          </p:txBody>
        </p:sp>
        <p:sp>
          <p:nvSpPr>
            <p:cNvPr id="18" name="Text Box 20"/>
            <p:cNvSpPr txBox="1">
              <a:spLocks noChangeArrowheads="1"/>
            </p:cNvSpPr>
            <p:nvPr/>
          </p:nvSpPr>
          <p:spPr bwMode="gray">
            <a:xfrm>
              <a:off x="1865" y="3280"/>
              <a:ext cx="1850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000" dirty="0" smtClean="0">
                  <a:solidFill>
                    <a:srgbClr val="000000"/>
                  </a:solidFill>
                  <a:hlinkClick r:id="rId4" action="ppaction://hlinksldjump"/>
                </a:rPr>
                <a:t>Характер возгорания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  <p:sp>
          <p:nvSpPr>
            <p:cNvPr id="19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3</a:t>
              </a:r>
            </a:p>
          </p:txBody>
        </p:sp>
      </p:grpSp>
      <p:grpSp>
        <p:nvGrpSpPr>
          <p:cNvPr id="20" name="Group 2"/>
          <p:cNvGrpSpPr>
            <a:grpSpLocks/>
          </p:cNvGrpSpPr>
          <p:nvPr/>
        </p:nvGrpSpPr>
        <p:grpSpPr bwMode="auto">
          <a:xfrm>
            <a:off x="2133600" y="4267204"/>
            <a:ext cx="5105400" cy="555626"/>
            <a:chOff x="1248" y="1440"/>
            <a:chExt cx="3216" cy="350"/>
          </a:xfrm>
        </p:grpSpPr>
        <p:sp>
          <p:nvSpPr>
            <p:cNvPr id="21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22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 dirty="0"/>
            </a:p>
          </p:txBody>
        </p:sp>
        <p:sp>
          <p:nvSpPr>
            <p:cNvPr id="23" name="Text Box 5"/>
            <p:cNvSpPr txBox="1">
              <a:spLocks noChangeArrowheads="1"/>
            </p:cNvSpPr>
            <p:nvPr/>
          </p:nvSpPr>
          <p:spPr bwMode="gray">
            <a:xfrm>
              <a:off x="1865" y="1490"/>
              <a:ext cx="2226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000" dirty="0" smtClean="0">
                  <a:solidFill>
                    <a:srgbClr val="000000"/>
                  </a:solidFill>
                  <a:hlinkClick r:id="rId5" action="ppaction://hlinksldjump"/>
                </a:rPr>
                <a:t>Лесные пожары в России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  <p:sp>
          <p:nvSpPr>
            <p:cNvPr id="24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25" name="Group 22"/>
          <p:cNvGrpSpPr>
            <a:grpSpLocks/>
          </p:cNvGrpSpPr>
          <p:nvPr/>
        </p:nvGrpSpPr>
        <p:grpSpPr bwMode="auto">
          <a:xfrm>
            <a:off x="2133600" y="5127625"/>
            <a:ext cx="5105401" cy="555625"/>
            <a:chOff x="1248" y="3230"/>
            <a:chExt cx="3216" cy="350"/>
          </a:xfrm>
        </p:grpSpPr>
        <p:sp>
          <p:nvSpPr>
            <p:cNvPr id="26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27" name="Rectangle 24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  <a:contourClr>
                <a:srgbClr val="9900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 dirty="0"/>
            </a:p>
          </p:txBody>
        </p:sp>
        <p:sp>
          <p:nvSpPr>
            <p:cNvPr id="28" name="Text Box 25"/>
            <p:cNvSpPr txBox="1">
              <a:spLocks noChangeArrowheads="1"/>
            </p:cNvSpPr>
            <p:nvPr/>
          </p:nvSpPr>
          <p:spPr bwMode="gray">
            <a:xfrm>
              <a:off x="1865" y="3280"/>
              <a:ext cx="2222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000" dirty="0" smtClean="0">
                  <a:solidFill>
                    <a:srgbClr val="000000"/>
                  </a:solidFill>
                  <a:hlinkClick r:id="rId6" action="ppaction://hlinksldjump"/>
                </a:rPr>
                <a:t>Фильм о лесных пожарах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  <p:sp>
          <p:nvSpPr>
            <p:cNvPr id="29" name="Text Box 26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7512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pilomaterial.pro/img/paralax_on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776"/>
            <a:ext cx="9179700" cy="68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15616" y="4123"/>
            <a:ext cx="8640960" cy="4937045"/>
          </a:xfrm>
          <a:prstGeom prst="rect">
            <a:avLst/>
          </a:prstGeom>
          <a:solidFill>
            <a:schemeClr val="lt1">
              <a:alpha val="77000"/>
            </a:schemeClr>
          </a:solidFill>
          <a:effectLst>
            <a:softEdge rad="635000"/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404664"/>
            <a:ext cx="4608630" cy="673144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u="sng" dirty="0" smtClean="0">
                <a:effectLst>
                  <a:reflection blurRad="6350" stA="55000" endA="300" endPos="45500" dir="5400000" sy="-100000" algn="bl" rotWithShape="0"/>
                </a:effectLst>
              </a:rPr>
              <a:t>Лесные пожары</a:t>
            </a:r>
            <a:endParaRPr lang="ru-RU" i="1" u="sng" dirty="0"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9712" y="1340768"/>
            <a:ext cx="6777317" cy="3508977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ru-RU" sz="1800" b="1" u="sng" dirty="0">
                <a:solidFill>
                  <a:srgbClr val="00B050"/>
                </a:solidFill>
              </a:rPr>
              <a:t>Лесной пожар </a:t>
            </a:r>
            <a:r>
              <a:rPr lang="ru-RU" sz="1800" u="sng" dirty="0"/>
              <a:t>— это неконтролируемое распространение огня по лесному массиву</a:t>
            </a:r>
            <a:r>
              <a:rPr lang="ru-RU" sz="1800" dirty="0"/>
              <a:t>. В любой ситуации даже небольшое возгорание может перерасти в стихийное бедствие. В настоящее время вероятность возгорания и масштабного распространения огня из-за природных факторов не превышает 20 %. Большинство лесных пожаров спровоцировано деятельностью людей.</a:t>
            </a:r>
          </a:p>
        </p:txBody>
      </p:sp>
      <p:sp>
        <p:nvSpPr>
          <p:cNvPr id="6" name="Круговая стрелка 5">
            <a:hlinkClick r:id="rId3" action="ppaction://hlinksldjump"/>
          </p:cNvPr>
          <p:cNvSpPr/>
          <p:nvPr/>
        </p:nvSpPr>
        <p:spPr>
          <a:xfrm>
            <a:off x="7956376" y="6021288"/>
            <a:ext cx="720080" cy="648072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84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.ucrazy.ru/files/i/2011.12.8/0d5f13fc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65"/>
          <a:stretch/>
        </p:blipFill>
        <p:spPr bwMode="auto">
          <a:xfrm>
            <a:off x="-317443" y="0"/>
            <a:ext cx="94614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50267" y="-531440"/>
            <a:ext cx="8562293" cy="7704856"/>
          </a:xfrm>
          <a:prstGeom prst="rect">
            <a:avLst/>
          </a:prstGeom>
          <a:solidFill>
            <a:schemeClr val="lt1">
              <a:alpha val="81000"/>
            </a:schemeClr>
          </a:solidFill>
          <a:effectLst>
            <a:softEdge rad="635000"/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260648"/>
            <a:ext cx="5904774" cy="901904"/>
          </a:xfrm>
        </p:spPr>
        <p:txBody>
          <a:bodyPr>
            <a:normAutofit/>
          </a:bodyPr>
          <a:lstStyle/>
          <a:p>
            <a:r>
              <a:rPr lang="ru-RU" sz="36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Причины пожаров</a:t>
            </a:r>
            <a:endParaRPr lang="ru-RU" sz="3600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47037" y="1556792"/>
            <a:ext cx="6768752" cy="4464496"/>
          </a:xfrm>
        </p:spPr>
        <p:txBody>
          <a:bodyPr>
            <a:normAutofit fontScale="85000" lnSpcReduction="20000"/>
          </a:bodyPr>
          <a:lstStyle/>
          <a:p>
            <a:pPr marL="68580" indent="0" fontAlgn="base">
              <a:buNone/>
            </a:pPr>
            <a:r>
              <a:rPr lang="ru-RU" dirty="0" smtClean="0"/>
              <a:t>Выделяют </a:t>
            </a:r>
            <a:r>
              <a:rPr lang="ru-RU" dirty="0"/>
              <a:t>следующие основные причины пожара леса</a:t>
            </a:r>
            <a:r>
              <a:rPr lang="ru-RU" dirty="0" smtClean="0"/>
              <a:t>:</a:t>
            </a:r>
          </a:p>
          <a:p>
            <a:pPr marL="68580" indent="0" fontAlgn="base">
              <a:buNone/>
            </a:pPr>
            <a:endParaRPr lang="ru-RU" dirty="0"/>
          </a:p>
          <a:p>
            <a:pPr fontAlgn="base"/>
            <a:r>
              <a:rPr lang="ru-RU" u="sng" dirty="0" smtClean="0"/>
              <a:t>Природные </a:t>
            </a:r>
            <a:r>
              <a:rPr lang="ru-RU" u="sng" dirty="0"/>
              <a:t>факторы</a:t>
            </a:r>
            <a:r>
              <a:rPr lang="ru-RU" dirty="0"/>
              <a:t>. Например, попадание молнии во время грозы, самовозгорание торфа и растительности при длительной засухе</a:t>
            </a:r>
            <a:r>
              <a:rPr lang="ru-RU" dirty="0" smtClean="0"/>
              <a:t>;</a:t>
            </a:r>
          </a:p>
          <a:p>
            <a:pPr fontAlgn="base"/>
            <a:endParaRPr lang="ru-RU" dirty="0"/>
          </a:p>
          <a:p>
            <a:pPr fontAlgn="base"/>
            <a:r>
              <a:rPr lang="ru-RU" u="sng" dirty="0" smtClean="0"/>
              <a:t>Антропогенные </a:t>
            </a:r>
            <a:r>
              <a:rPr lang="ru-RU" u="sng" dirty="0"/>
              <a:t>факторы</a:t>
            </a:r>
            <a:r>
              <a:rPr lang="ru-RU" dirty="0"/>
              <a:t>. В основном они связанны с плановыми поджогами для очистки территорий от отходов лесозаготовительной деятельности и их подготовке к новым насаждениям, последующей вырубке леса. Но имеют место и возгорания, спровоцированные случайным поджогом, по недосмотру либо несоблюдению правил поведения с огнем.</a:t>
            </a:r>
          </a:p>
          <a:p>
            <a:endParaRPr lang="ru-RU" dirty="0"/>
          </a:p>
        </p:txBody>
      </p:sp>
      <p:sp>
        <p:nvSpPr>
          <p:cNvPr id="7" name="Круговая стрелка 6">
            <a:hlinkClick r:id="rId3" action="ppaction://hlinksldjump"/>
          </p:cNvPr>
          <p:cNvSpPr/>
          <p:nvPr/>
        </p:nvSpPr>
        <p:spPr>
          <a:xfrm>
            <a:off x="7956376" y="6021288"/>
            <a:ext cx="720080" cy="648072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475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116632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Характер возгорания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772816"/>
            <a:ext cx="3528392" cy="4536504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sz="1600" dirty="0"/>
              <a:t>Пожар в лесу делится на три основные группы — </a:t>
            </a:r>
            <a:r>
              <a:rPr lang="ru-RU" sz="1600" u="sng" dirty="0"/>
              <a:t>низовой, подземный, верховой</a:t>
            </a:r>
            <a:r>
              <a:rPr lang="ru-RU" sz="1600" u="sng" dirty="0" smtClean="0"/>
              <a:t>.</a:t>
            </a:r>
          </a:p>
          <a:p>
            <a:pPr marL="68580" indent="0">
              <a:buNone/>
            </a:pPr>
            <a:endParaRPr lang="ru-RU" sz="1600" dirty="0"/>
          </a:p>
          <a:p>
            <a:r>
              <a:rPr lang="ru-RU" sz="1600" dirty="0">
                <a:solidFill>
                  <a:srgbClr val="00B050"/>
                </a:solidFill>
              </a:rPr>
              <a:t>Низовой </a:t>
            </a:r>
            <a:r>
              <a:rPr lang="ru-RU" sz="1600" dirty="0"/>
              <a:t>пожар распространяется по земле, охватывая нижние ярусы растительности леса: высохшие корни деревьев, кустарники, травянистый и моховой покров, опавшие сухие листья, но не затрагивает кроны деревьев. В большинстве случаев он характерен для лиственных лесов. </a:t>
            </a:r>
          </a:p>
        </p:txBody>
      </p:sp>
      <p:pic>
        <p:nvPicPr>
          <p:cNvPr id="6146" name="Picture 2" descr="http://www.lesorub.ru/netcat_files/Image/pojar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8498" y="1379270"/>
            <a:ext cx="3888432" cy="2913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900igr.net/datai/obg/Pozhar-v-lesu/0005-004-Klassifikatsija-lesnykh-i-torfjanykh-pozharov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6055" y="4437112"/>
            <a:ext cx="2993318" cy="1981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9442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836712"/>
            <a:ext cx="7848872" cy="1656184"/>
          </a:xfrm>
        </p:spPr>
        <p:txBody>
          <a:bodyPr>
            <a:normAutofit fontScale="85000" lnSpcReduction="20000"/>
          </a:bodyPr>
          <a:lstStyle/>
          <a:p>
            <a:pPr fontAlgn="base"/>
            <a:r>
              <a:rPr lang="ru-RU" dirty="0">
                <a:solidFill>
                  <a:srgbClr val="00B050"/>
                </a:solidFill>
              </a:rPr>
              <a:t>Верховые пожары </a:t>
            </a:r>
            <a:r>
              <a:rPr lang="ru-RU" dirty="0"/>
              <a:t>возникают при длительном отсутствии осадков и высокой температуре воздуха летом. Чаще всего они развиваются из-за масштабного распространения низового пожара. Верховые лесные пожары характерны для хвойных лесов, кедровых стлаников и кустарникового дуба.</a:t>
            </a:r>
          </a:p>
          <a:p>
            <a:endParaRPr lang="ru-RU" dirty="0"/>
          </a:p>
        </p:txBody>
      </p:sp>
      <p:pic>
        <p:nvPicPr>
          <p:cNvPr id="7170" name="Picture 2" descr="зарево верхового пожар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486" y="2780928"/>
            <a:ext cx="5218692" cy="33921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spasti-sebya.ru/wp-content/uploads/2014/08/%D0%B2%D0%B5%D1%80%D1%85%D0%BE%D0%B2%D0%BE%D0%B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8726" y="2787622"/>
            <a:ext cx="2484485" cy="1440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xn---01-5cdal0dvbji.su/verhovoi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8726" y="4349849"/>
            <a:ext cx="2484485" cy="18232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8159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836712"/>
            <a:ext cx="3960440" cy="5688632"/>
          </a:xfrm>
        </p:spPr>
        <p:txBody>
          <a:bodyPr>
            <a:normAutofit fontScale="62500" lnSpcReduction="20000"/>
          </a:bodyPr>
          <a:lstStyle/>
          <a:p>
            <a:pPr fontAlgn="base"/>
            <a:r>
              <a:rPr lang="ru-RU" dirty="0">
                <a:solidFill>
                  <a:srgbClr val="00B050"/>
                </a:solidFill>
              </a:rPr>
              <a:t>Подземные лесные пожары </a:t>
            </a:r>
            <a:r>
              <a:rPr lang="ru-RU" u="sng" dirty="0"/>
              <a:t>возникают при масштабном распространении низовых и верховых возгораний и распространяются по торфяным слоям на глубину более 50 см</a:t>
            </a:r>
            <a:r>
              <a:rPr lang="ru-RU" u="sng" dirty="0" smtClean="0"/>
              <a:t>.</a:t>
            </a:r>
            <a:r>
              <a:rPr lang="ru-RU" dirty="0" smtClean="0"/>
              <a:t> </a:t>
            </a:r>
            <a:r>
              <a:rPr lang="ru-RU" dirty="0"/>
              <a:t>А выделение в больших объемах дыма сильно загрязняет окружающую среду. В результате торфяные слои выгорают, и на их месте образуются подземные пустоты</a:t>
            </a:r>
            <a:r>
              <a:rPr lang="ru-RU" dirty="0" smtClean="0"/>
              <a:t>.</a:t>
            </a:r>
          </a:p>
          <a:p>
            <a:pPr fontAlgn="base"/>
            <a:endParaRPr lang="ru-RU" dirty="0"/>
          </a:p>
          <a:p>
            <a:pPr fontAlgn="base"/>
            <a:r>
              <a:rPr lang="ru-RU" dirty="0"/>
              <a:t>Подземный лесной пожар наиболее продолжительный. Процесс горения торфа может проходить даже в зимний период под значительным покровом снега</a:t>
            </a:r>
            <a:r>
              <a:rPr lang="ru-RU" dirty="0" smtClean="0"/>
              <a:t>.</a:t>
            </a:r>
          </a:p>
          <a:p>
            <a:pPr fontAlgn="base"/>
            <a:endParaRPr lang="ru-RU" dirty="0" smtClean="0"/>
          </a:p>
          <a:p>
            <a:pPr fontAlgn="base"/>
            <a:r>
              <a:rPr lang="ru-RU" dirty="0" smtClean="0"/>
              <a:t>Наиболее </a:t>
            </a:r>
            <a:r>
              <a:rPr lang="ru-RU" dirty="0"/>
              <a:t>часто этот тип возгорания возникает в местах разработки торфяных залежей при несоблюдении правил обращения с огнем. Горение может быть спровоцировано попаданием молнии при сухих грозах. </a:t>
            </a:r>
          </a:p>
        </p:txBody>
      </p:sp>
      <p:pic>
        <p:nvPicPr>
          <p:cNvPr id="8194" name="Picture 2" descr="Горение торфа под земле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836712"/>
            <a:ext cx="3672408" cy="27543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i041.radikal.ru/1105/d9/5671d32cc3ed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789040"/>
            <a:ext cx="3672408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Круговая стрелка 5"/>
          <p:cNvSpPr/>
          <p:nvPr/>
        </p:nvSpPr>
        <p:spPr>
          <a:xfrm>
            <a:off x="7956376" y="6021288"/>
            <a:ext cx="720080" cy="648072"/>
          </a:xfrm>
          <a:prstGeom prst="circular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683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75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75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75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getbg.net/upload/full/329684_priroda_rossiya_les_bryozy_el_nebo_trava_2560x1700_(www.GetBg.net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5" r="5116"/>
          <a:stretch/>
        </p:blipFill>
        <p:spPr bwMode="auto">
          <a:xfrm>
            <a:off x="-389865" y="0"/>
            <a:ext cx="95464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59632" y="-675456"/>
            <a:ext cx="8280920" cy="8156832"/>
          </a:xfrm>
          <a:prstGeom prst="rect">
            <a:avLst/>
          </a:prstGeom>
          <a:solidFill>
            <a:schemeClr val="lt1">
              <a:alpha val="88000"/>
            </a:schemeClr>
          </a:solidFill>
          <a:effectLst>
            <a:softEdge rad="635000"/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-99392"/>
            <a:ext cx="7024744" cy="1143000"/>
          </a:xfrm>
        </p:spPr>
        <p:txBody>
          <a:bodyPr>
            <a:normAutofit/>
          </a:bodyPr>
          <a:lstStyle/>
          <a:p>
            <a:r>
              <a:rPr lang="ru-RU" sz="36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Пожары в России</a:t>
            </a:r>
            <a:endParaRPr lang="ru-RU" sz="3600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43808" y="1412776"/>
            <a:ext cx="5760755" cy="5256584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sz="1800" b="1" dirty="0" smtClean="0"/>
              <a:t>Статистика на 2014 год: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>2010 </a:t>
            </a:r>
            <a:r>
              <a:rPr lang="ru-RU" sz="1800" dirty="0"/>
              <a:t>год - ликвидировано 1034 пожара, пройденная огнем площадь - 1024 га</a:t>
            </a:r>
            <a:r>
              <a:rPr lang="ru-RU" sz="1800" dirty="0" smtClean="0"/>
              <a:t>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>2011 </a:t>
            </a:r>
            <a:r>
              <a:rPr lang="ru-RU" sz="1800" dirty="0"/>
              <a:t>год - ликвидировано 292 пожара, пройденная огнем площадь - 152,3 га</a:t>
            </a:r>
            <a:r>
              <a:rPr lang="ru-RU" sz="1800" dirty="0" smtClean="0"/>
              <a:t>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>2012 </a:t>
            </a:r>
            <a:r>
              <a:rPr lang="ru-RU" sz="1800" dirty="0"/>
              <a:t>год – ликвидировано 38 пожаров, пройденная огнем площадь - 14,71 га</a:t>
            </a:r>
            <a:r>
              <a:rPr lang="ru-RU" sz="1800" dirty="0" smtClean="0"/>
              <a:t>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>2013 </a:t>
            </a:r>
            <a:r>
              <a:rPr lang="ru-RU" sz="1800" dirty="0"/>
              <a:t>год – ликвидировано 22 пожара, пройденная огнем площадь - 4,64 га</a:t>
            </a:r>
            <a:r>
              <a:rPr lang="ru-RU" sz="1800" dirty="0" smtClean="0"/>
              <a:t>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>2014 </a:t>
            </a:r>
            <a:r>
              <a:rPr lang="ru-RU" sz="1800" dirty="0"/>
              <a:t>год – ликвидировано 156 пожаров, пройденная огнем площадь – 34,42 га.</a:t>
            </a:r>
            <a:br>
              <a:rPr lang="ru-RU" sz="1800" dirty="0"/>
            </a:br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3677315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5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75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nslovo.info/wp-content/uploads/2014/05/2014-05-14_06-35-1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8656"/>
          <a:stretch/>
        </p:blipFill>
        <p:spPr bwMode="auto">
          <a:xfrm>
            <a:off x="-252536" y="0"/>
            <a:ext cx="9396536" cy="6893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828600" y="-747464"/>
            <a:ext cx="8424936" cy="8156832"/>
          </a:xfrm>
          <a:prstGeom prst="rect">
            <a:avLst/>
          </a:prstGeom>
          <a:solidFill>
            <a:schemeClr val="lt1">
              <a:alpha val="84000"/>
            </a:schemeClr>
          </a:solidFill>
          <a:effectLst>
            <a:softEdge rad="635000"/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5544616" cy="1656184"/>
          </a:xfrm>
        </p:spPr>
        <p:txBody>
          <a:bodyPr>
            <a:noAutofit/>
          </a:bodyPr>
          <a:lstStyle/>
          <a:p>
            <a:pPr algn="ctr"/>
            <a:r>
              <a:rPr lang="ru-RU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Первый в России лесной пожар 2016 года полыхает в </a:t>
            </a:r>
            <a:r>
              <a:rPr lang="ru-RU" sz="2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Приморье</a:t>
            </a:r>
            <a:endParaRPr lang="ru-RU" sz="28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754" y="1772817"/>
            <a:ext cx="7004518" cy="1800200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/>
              <a:t>Владивосток, 12 </a:t>
            </a:r>
            <a:r>
              <a:rPr lang="ru-RU" b="1" dirty="0" smtClean="0"/>
              <a:t>января. </a:t>
            </a:r>
            <a:r>
              <a:rPr lang="ru-RU" dirty="0" smtClean="0"/>
              <a:t>Первый </a:t>
            </a:r>
            <a:r>
              <a:rPr lang="ru-RU" dirty="0"/>
              <a:t>в России лесной пожар зафиксирован в </a:t>
            </a:r>
            <a:r>
              <a:rPr lang="ru-RU" dirty="0" err="1"/>
              <a:t>Хасанском</a:t>
            </a:r>
            <a:r>
              <a:rPr lang="ru-RU" dirty="0"/>
              <a:t> районе Приморского края, недалеко от поселка Краскино. По словам экологов, ссылающихся на спутниковые снимки местности, пожар уже частично затронул неучтенный лес, не находящийся на землях лесного фонда, и подобрался к территории национального парка "Земля леопарда" </a:t>
            </a:r>
            <a:r>
              <a:rPr lang="ru-RU" dirty="0" smtClean="0"/>
              <a:t>.</a:t>
            </a:r>
          </a:p>
        </p:txBody>
      </p:sp>
      <p:pic>
        <p:nvPicPr>
          <p:cNvPr id="9220" name="Picture 4" descr="Спутниковый снимок термоточек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443470"/>
            <a:ext cx="4339705" cy="30555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8325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75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164</TotalTime>
  <Words>427</Words>
  <Application>Microsoft Office PowerPoint</Application>
  <PresentationFormat>Экран (4:3)</PresentationFormat>
  <Paragraphs>45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Остин</vt:lpstr>
      <vt:lpstr>Лесные пожары</vt:lpstr>
      <vt:lpstr>Содержание</vt:lpstr>
      <vt:lpstr>Лесные пожары</vt:lpstr>
      <vt:lpstr>Причины пожаров</vt:lpstr>
      <vt:lpstr>Характер возгорания</vt:lpstr>
      <vt:lpstr>Презентация PowerPoint</vt:lpstr>
      <vt:lpstr>Презентация PowerPoint</vt:lpstr>
      <vt:lpstr>Пожары в России</vt:lpstr>
      <vt:lpstr>Первый в России лесной пожар 2016 года полыхает в Приморье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Ноут</dc:creator>
  <cp:lastModifiedBy>Нина</cp:lastModifiedBy>
  <cp:revision>32</cp:revision>
  <dcterms:created xsi:type="dcterms:W3CDTF">2016-04-15T13:43:33Z</dcterms:created>
  <dcterms:modified xsi:type="dcterms:W3CDTF">2017-10-22T18:55:47Z</dcterms:modified>
</cp:coreProperties>
</file>